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6"/>
  </p:notesMasterIdLst>
  <p:sldIdLst>
    <p:sldId id="256" r:id="rId6"/>
    <p:sldId id="297" r:id="rId7"/>
    <p:sldId id="285" r:id="rId8"/>
    <p:sldId id="274" r:id="rId9"/>
    <p:sldId id="275" r:id="rId10"/>
    <p:sldId id="276" r:id="rId11"/>
    <p:sldId id="277" r:id="rId12"/>
    <p:sldId id="287" r:id="rId13"/>
    <p:sldId id="288" r:id="rId14"/>
    <p:sldId id="289" r:id="rId15"/>
    <p:sldId id="290" r:id="rId16"/>
    <p:sldId id="286" r:id="rId17"/>
    <p:sldId id="294" r:id="rId18"/>
    <p:sldId id="281" r:id="rId19"/>
    <p:sldId id="296" r:id="rId20"/>
    <p:sldId id="295" r:id="rId21"/>
    <p:sldId id="282" r:id="rId22"/>
    <p:sldId id="284" r:id="rId23"/>
    <p:sldId id="299" r:id="rId24"/>
    <p:sldId id="298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αρουσίαση" id="{74C64156-F01F-3F7B-B55B-BE2EF2C179AE}">
          <p14:sldIdLst>
            <p14:sldId id="256"/>
            <p14:sldId id="297"/>
            <p14:sldId id="285"/>
            <p14:sldId id="274"/>
            <p14:sldId id="275"/>
            <p14:sldId id="276"/>
            <p14:sldId id="277"/>
            <p14:sldId id="287"/>
            <p14:sldId id="288"/>
            <p14:sldId id="289"/>
            <p14:sldId id="290"/>
            <p14:sldId id="286"/>
            <p14:sldId id="294"/>
            <p14:sldId id="281"/>
            <p14:sldId id="296"/>
            <p14:sldId id="295"/>
            <p14:sldId id="282"/>
            <p14:sldId id="284"/>
            <p14:sldId id="299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F1664A-41D8-9F25-1CE0-9EC796E2D5D8}" name="Γεωργακοπούλου, Χριστίνα" initials="ΧΓ" userId="S::cgeorgakop@eopyy.gov.gr::70717049-e042-488a-bd8c-466d627fcd55" providerId="AD"/>
  <p188:author id="{3B42D7FC-4D35-1618-B21E-6C680737082C}" name="Marianna Zenzefili (GR)" initials="MZ" userId="S::maria.anna.zenzefili@pwc.com::021b34e5-0000-4a93-a77a-3ea0ea2cc6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890C"/>
    <a:srgbClr val="0B2D5B"/>
    <a:srgbClr val="F2F2F2"/>
    <a:srgbClr val="F3C485"/>
    <a:srgbClr val="F0B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2389" autoAdjust="0"/>
  </p:normalViewPr>
  <p:slideViewPr>
    <p:cSldViewPr snapToGrid="0" snapToObjects="1">
      <p:cViewPr varScale="1">
        <p:scale>
          <a:sx n="77" d="100"/>
          <a:sy n="77" d="100"/>
        </p:scale>
        <p:origin x="492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843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A3CE4-49E0-4BE5-E700-80B7A6BB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3A164-7CCB-DE9D-77B3-720F9B1FA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AC3BF-764E-B03B-202E-C251987EC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97699-BAC2-7C4C-26B5-A97C1EE845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0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3631-6063-8A75-9671-EFBF74F7C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4B86F1-BB93-E390-1D09-210654B9E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DD3A47-74C8-FC92-D5E9-5098D31C2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30786-8707-AC72-0344-A00CE9608C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44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2E18A-0749-B702-5946-7BD5DE580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D24D7-1093-0630-8727-DDFFA7073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065DD-2EB1-BC23-6AF2-0E74BC83F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11D19-6876-E756-721C-7D56A2CDC5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30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8B277-1A01-81E4-7A44-AAB3881FD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D0D35-9ED2-F6A3-D90D-D16104FC5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9FAFE-C1E1-03B6-8DF3-7801A6F42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93A85-0E8E-0217-8D98-0C1E24A265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77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771A7-4F4C-7FF1-AD46-785C6F2A2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2C81D-6D0A-315C-0249-6CAC20514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19953-0627-7FBB-7D62-A8C541AF4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17E20-D2CB-C352-E12B-5923492CB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01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5BA06-8AB8-92DA-2384-9B242F965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B3EFE-59E2-AEDD-32A0-F804588F2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52094-CC78-00B0-64E6-06538E358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6D3D9-72DB-CD29-AB4F-58CB454901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46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54413-3FD7-66DE-41A2-A0DB4709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59ACE-7E7E-91D6-C00A-D807A3E43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68576-183E-2734-FF05-14225EF66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AA86E-CF1D-E818-58D9-C782209AD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7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AC51D-85DE-47C5-B252-AC0AD28DE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C7E301-35AC-7B00-9BBE-B657D050E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95F72-291D-ED5B-118C-16C6D1B3E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58222-FFBE-4878-6B0B-4E1A668CD5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95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22BFD-8A20-23FB-E65D-B28133E0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C6397-2A2F-509A-258F-5679D4D41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7C43B-4965-689A-5F1E-C407D6ED7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9731F-9284-540F-C1E5-77EB93FD58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94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C1D2B-143B-3205-8F4B-9BBCBE4D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EBEE1-5974-0409-DD13-0E07D0354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28384-B33B-2E9F-B3FE-431B98FCA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85387-5951-C6AD-CEF5-C6E58338FF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95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2E1C-5C03-5547-9CFD-13FDF747D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FF717-FEFD-DE8D-6D37-AB656FCE3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F0DA6-0BBD-22AB-7B5E-E7783F678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C68D1-3B12-3525-88A7-39476704E6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63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4E614-5E74-045D-5E90-74DAE3C38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86E1E2-7E45-5CB5-7108-B9DBD722D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FFD45-7961-36F5-4BC6-35F275FE6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8C652-0B95-91D1-4F92-0CC1921BD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1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8D0C8-7155-12FA-4049-F4CF24CE8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0F8970-7620-A918-BB3C-7D54151B1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B1C0C-637B-A2F3-065A-2A7A28365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6A972-4E3C-AACD-3FDC-4A95A77A7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04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8BAD0-CCDC-BAC3-B64A-A026EEDF6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86B05-FF70-6654-17BE-C6CCAD774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83AA9A-9FD3-1206-7E28-1F878511A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AAF15-7289-9DDF-33E5-67FB817DD7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73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D7FED-264D-BE9A-E4A4-FA17F749E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B24531-7E9B-F412-263A-F19C0B276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0E669-1608-6C15-44DA-C89D32A04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82FF3-C454-1AC7-7B5A-226C82053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78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43A0D-39BA-4820-9CF6-4A2CDBB74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55B478-4B42-6F3F-8B50-BE641943C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EFC39-749F-3E21-4284-605913429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D040D-39B7-4C41-5110-84A0ACC609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78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47199-BD34-864E-484E-CED51121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A397E0-7FAC-1DF6-AAD0-6852AE403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1F644-2BDB-37A7-803A-C0A0E9D52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AA55A-4E34-24F5-7E70-424CF18EE2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578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47199-BD34-864E-484E-CED51121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A397E0-7FAC-1DF6-AAD0-6852AE403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1F644-2BDB-37A7-803A-C0A0E9D52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AA55A-4E34-24F5-7E70-424CF18EE2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578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u/ppt/media/image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09360"/>
            <a:ext cx="42976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63550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ΕΟΠΥΥ  |  myEOPYY &amp; Αξιολόγηση Παρόχων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292608"/>
            <a:ext cx="11094415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b="1" kern="0" spc="15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585216"/>
            <a:ext cx="11094415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2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822960"/>
            <a:ext cx="73152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300" b="1" kern="0" spc="20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234440"/>
            <a:ext cx="78638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7896142A-55FA-0E2F-3972-2D0E7247A474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220459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404" imgH="405" progId="TCLayout.ActiveDocument.1">
                  <p:embed/>
                </p:oleObj>
              </mc:Choice>
              <mc:Fallback>
                <p:oleObj name="thinkcell Slide" r:id="rId6" imgW="404" imgH="4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1.emf"/><Relationship Id="rId10" Type="http://schemas.openxmlformats.org/officeDocument/2006/relationships/image" Target="../media/image10.svg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2.svg"/><Relationship Id="rId5" Type="http://schemas.openxmlformats.org/officeDocument/2006/relationships/image" Target="../media/image1.emf"/><Relationship Id="rId10" Type="http://schemas.openxmlformats.org/officeDocument/2006/relationships/image" Target="../media/image2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sv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.emf"/><Relationship Id="rId15" Type="http://schemas.openxmlformats.org/officeDocument/2006/relationships/image" Target="../media/image25.svg"/><Relationship Id="rId10" Type="http://schemas.openxmlformats.org/officeDocument/2006/relationships/image" Target="../media/image20.sv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9.svg"/><Relationship Id="rId1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6.svg"/><Relationship Id="rId5" Type="http://schemas.openxmlformats.org/officeDocument/2006/relationships/image" Target="../media/image1.emf"/><Relationship Id="rId10" Type="http://schemas.openxmlformats.org/officeDocument/2006/relationships/image" Target="../media/image2.jpe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0.svg"/><Relationship Id="rId18" Type="http://schemas.openxmlformats.org/officeDocument/2006/relationships/image" Target="../media/image37.png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40.svg"/><Relationship Id="rId7" Type="http://schemas.openxmlformats.org/officeDocument/2006/relationships/image" Target="../media/image31.sv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5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png"/><Relationship Id="rId20" Type="http://schemas.openxmlformats.org/officeDocument/2006/relationships/image" Target="../media/image39.svg"/><Relationship Id="rId1" Type="http://schemas.openxmlformats.org/officeDocument/2006/relationships/tags" Target="../tags/tag9.xml"/><Relationship Id="rId6" Type="http://schemas.openxmlformats.org/officeDocument/2006/relationships/image" Target="../media/image30.png"/><Relationship Id="rId11" Type="http://schemas.openxmlformats.org/officeDocument/2006/relationships/image" Target="../media/image18.svg"/><Relationship Id="rId24" Type="http://schemas.openxmlformats.org/officeDocument/2006/relationships/image" Target="../media/image43.png"/><Relationship Id="rId5" Type="http://schemas.openxmlformats.org/officeDocument/2006/relationships/image" Target="../media/image1.emf"/><Relationship Id="rId15" Type="http://schemas.openxmlformats.org/officeDocument/2006/relationships/image" Target="../media/image35.svg"/><Relationship Id="rId23" Type="http://schemas.openxmlformats.org/officeDocument/2006/relationships/image" Target="../media/image42.png"/><Relationship Id="rId10" Type="http://schemas.openxmlformats.org/officeDocument/2006/relationships/image" Target="../media/image33.svg"/><Relationship Id="rId19" Type="http://schemas.openxmlformats.org/officeDocument/2006/relationships/image" Target="../media/image38.sv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7.svg"/><Relationship Id="rId14" Type="http://schemas.openxmlformats.org/officeDocument/2006/relationships/image" Target="../media/image34.svg"/><Relationship Id="rId22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6.svg"/><Relationship Id="rId18" Type="http://schemas.openxmlformats.org/officeDocument/2006/relationships/image" Target="../media/image2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png"/><Relationship Id="rId12" Type="http://schemas.openxmlformats.org/officeDocument/2006/relationships/image" Target="../media/image45.svg"/><Relationship Id="rId1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9.png"/><Relationship Id="rId1" Type="http://schemas.openxmlformats.org/officeDocument/2006/relationships/tags" Target="../tags/tag10.xml"/><Relationship Id="rId6" Type="http://schemas.openxmlformats.org/officeDocument/2006/relationships/image" Target="../media/image30.png"/><Relationship Id="rId11" Type="http://schemas.openxmlformats.org/officeDocument/2006/relationships/image" Target="../media/image44.png"/><Relationship Id="rId5" Type="http://schemas.openxmlformats.org/officeDocument/2006/relationships/image" Target="../media/image1.emf"/><Relationship Id="rId15" Type="http://schemas.openxmlformats.org/officeDocument/2006/relationships/image" Target="../media/image48.png"/><Relationship Id="rId10" Type="http://schemas.openxmlformats.org/officeDocument/2006/relationships/image" Target="../media/image42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41.png"/><Relationship Id="rId14" Type="http://schemas.openxmlformats.org/officeDocument/2006/relationships/image" Target="../media/image4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5.svg"/><Relationship Id="rId18" Type="http://schemas.openxmlformats.org/officeDocument/2006/relationships/image" Target="../media/image20.sv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6.png"/><Relationship Id="rId12" Type="http://schemas.openxmlformats.org/officeDocument/2006/relationships/image" Target="../media/image52.png"/><Relationship Id="rId17" Type="http://schemas.openxmlformats.org/officeDocument/2006/relationships/image" Target="../media/image18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tags" Target="../tags/tag11.xml"/><Relationship Id="rId6" Type="http://schemas.openxmlformats.org/officeDocument/2006/relationships/image" Target="../media/image30.png"/><Relationship Id="rId11" Type="http://schemas.openxmlformats.org/officeDocument/2006/relationships/image" Target="../media/image51.png"/><Relationship Id="rId5" Type="http://schemas.openxmlformats.org/officeDocument/2006/relationships/image" Target="../media/image1.emf"/><Relationship Id="rId15" Type="http://schemas.openxmlformats.org/officeDocument/2006/relationships/image" Target="../media/image54.svg"/><Relationship Id="rId10" Type="http://schemas.openxmlformats.org/officeDocument/2006/relationships/image" Target="../media/image42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41.png"/><Relationship Id="rId14" Type="http://schemas.openxmlformats.org/officeDocument/2006/relationships/image" Target="../media/image5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56.png"/><Relationship Id="rId18" Type="http://schemas.openxmlformats.org/officeDocument/2006/relationships/image" Target="../media/image19.sv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png"/><Relationship Id="rId12" Type="http://schemas.openxmlformats.org/officeDocument/2006/relationships/image" Target="../media/image50.png"/><Relationship Id="rId17" Type="http://schemas.openxmlformats.org/officeDocument/2006/relationships/image" Target="../media/image18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7.svg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11" Type="http://schemas.openxmlformats.org/officeDocument/2006/relationships/image" Target="../media/image55.png"/><Relationship Id="rId5" Type="http://schemas.openxmlformats.org/officeDocument/2006/relationships/image" Target="../media/image1.emf"/><Relationship Id="rId15" Type="http://schemas.openxmlformats.org/officeDocument/2006/relationships/image" Target="../media/image28.svg"/><Relationship Id="rId10" Type="http://schemas.openxmlformats.org/officeDocument/2006/relationships/image" Target="../media/image42.png"/><Relationship Id="rId19" Type="http://schemas.openxmlformats.org/officeDocument/2006/relationships/image" Target="../media/image20.svg"/><Relationship Id="rId4" Type="http://schemas.openxmlformats.org/officeDocument/2006/relationships/oleObject" Target="../embeddings/oleObject8.bin"/><Relationship Id="rId9" Type="http://schemas.openxmlformats.org/officeDocument/2006/relationships/image" Target="../media/image41.png"/><Relationship Id="rId1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6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64.sv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2.svg"/><Relationship Id="rId12" Type="http://schemas.openxmlformats.org/officeDocument/2006/relationships/image" Target="../media/image2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61.svg"/><Relationship Id="rId11" Type="http://schemas.openxmlformats.org/officeDocument/2006/relationships/image" Target="../media/image19.svg"/><Relationship Id="rId5" Type="http://schemas.openxmlformats.org/officeDocument/2006/relationships/image" Target="../media/image1.emf"/><Relationship Id="rId15" Type="http://schemas.openxmlformats.org/officeDocument/2006/relationships/image" Target="../media/image2.jpeg"/><Relationship Id="rId10" Type="http://schemas.openxmlformats.org/officeDocument/2006/relationships/image" Target="../media/image18.sv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7.svg"/><Relationship Id="rId14" Type="http://schemas.openxmlformats.org/officeDocument/2006/relationships/image" Target="../media/image6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.jpeg"/><Relationship Id="rId12" Type="http://schemas.openxmlformats.org/officeDocument/2006/relationships/image" Target="../media/image71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66.png"/><Relationship Id="rId11" Type="http://schemas.openxmlformats.org/officeDocument/2006/relationships/image" Target="../media/image70.svg"/><Relationship Id="rId5" Type="http://schemas.openxmlformats.org/officeDocument/2006/relationships/image" Target="../media/image1.emf"/><Relationship Id="rId10" Type="http://schemas.openxmlformats.org/officeDocument/2006/relationships/image" Target="../media/image69.sv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6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13" Type="http://schemas.openxmlformats.org/officeDocument/2006/relationships/image" Target="../media/image19.sv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72.png"/><Relationship Id="rId12" Type="http://schemas.openxmlformats.org/officeDocument/2006/relationships/image" Target="../media/image1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2.jpeg"/><Relationship Id="rId11" Type="http://schemas.openxmlformats.org/officeDocument/2006/relationships/image" Target="../media/image17.svg"/><Relationship Id="rId5" Type="http://schemas.openxmlformats.org/officeDocument/2006/relationships/image" Target="../media/image1.emf"/><Relationship Id="rId15" Type="http://schemas.openxmlformats.org/officeDocument/2006/relationships/image" Target="../media/image76.svg"/><Relationship Id="rId10" Type="http://schemas.openxmlformats.org/officeDocument/2006/relationships/image" Target="../media/image75.sv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74.svg"/><Relationship Id="rId1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image" Target="../media/image82.sv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7.svg"/><Relationship Id="rId12" Type="http://schemas.openxmlformats.org/officeDocument/2006/relationships/image" Target="../media/image81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65.svg"/><Relationship Id="rId11" Type="http://schemas.openxmlformats.org/officeDocument/2006/relationships/image" Target="../media/image2.jpeg"/><Relationship Id="rId5" Type="http://schemas.openxmlformats.org/officeDocument/2006/relationships/image" Target="../media/image1.emf"/><Relationship Id="rId10" Type="http://schemas.openxmlformats.org/officeDocument/2006/relationships/image" Target="../media/image80.svg"/><Relationship Id="rId4" Type="http://schemas.openxmlformats.org/officeDocument/2006/relationships/oleObject" Target="../embeddings/oleObject13.bin"/><Relationship Id="rId9" Type="http://schemas.openxmlformats.org/officeDocument/2006/relationships/image" Target="../media/image7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3.svg"/><Relationship Id="rId12" Type="http://schemas.openxmlformats.org/officeDocument/2006/relationships/image" Target="../media/image8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2.jpeg"/><Relationship Id="rId11" Type="http://schemas.openxmlformats.org/officeDocument/2006/relationships/slide" Target="slide19.xml"/><Relationship Id="rId5" Type="http://schemas.openxmlformats.org/officeDocument/2006/relationships/image" Target="../media/image1.emf"/><Relationship Id="rId10" Type="http://schemas.openxmlformats.org/officeDocument/2006/relationships/image" Target="../media/image86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cell data - do not delete" hidden="1">
            <a:extLst>
              <a:ext uri="{FF2B5EF4-FFF2-40B4-BE49-F238E27FC236}">
                <a16:creationId xmlns:a16="http://schemas.microsoft.com/office/drawing/2014/main" id="{414CB442-D74D-08A5-9A74-8917D1440E4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46626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2789BE1-E450-AFCC-36E0-5801DD4F186E}"/>
              </a:ext>
            </a:extLst>
          </p:cNvPr>
          <p:cNvSpPr/>
          <p:nvPr/>
        </p:nvSpPr>
        <p:spPr>
          <a:xfrm rot="800987">
            <a:off x="7108930" y="-125400"/>
            <a:ext cx="3420393" cy="7553168"/>
          </a:xfrm>
          <a:prstGeom prst="triangle">
            <a:avLst>
              <a:gd name="adj" fmla="val 48406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523909" y="1179890"/>
            <a:ext cx="7615141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 app &amp; </a:t>
            </a:r>
            <a:r>
              <a:rPr lang="el-G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Σύστημα Αξιολόγησης Παρόχων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48640" y="39776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l-GR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πολίτης στο επίκεντρο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B4310F-970F-6DDC-F4C2-49BF1D6AC473}"/>
              </a:ext>
            </a:extLst>
          </p:cNvPr>
          <p:cNvSpPr/>
          <p:nvPr/>
        </p:nvSpPr>
        <p:spPr>
          <a:xfrm>
            <a:off x="9628553" y="-95250"/>
            <a:ext cx="2563447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B04E868-4D27-1939-B482-042A777FA86A}"/>
              </a:ext>
            </a:extLst>
          </p:cNvPr>
          <p:cNvSpPr/>
          <p:nvPr/>
        </p:nvSpPr>
        <p:spPr>
          <a:xfrm rot="16200000">
            <a:off x="5867500" y="5490868"/>
            <a:ext cx="1798120" cy="966825"/>
          </a:xfrm>
          <a:prstGeom prst="triangle">
            <a:avLst>
              <a:gd name="adj" fmla="val 0"/>
            </a:avLst>
          </a:prstGeom>
          <a:solidFill>
            <a:srgbClr val="F2F2F2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BEECDA-9EBB-BB20-9E7C-423B2BAA4837}"/>
              </a:ext>
            </a:extLst>
          </p:cNvPr>
          <p:cNvSpPr/>
          <p:nvPr/>
        </p:nvSpPr>
        <p:spPr>
          <a:xfrm>
            <a:off x="7127421" y="5870121"/>
            <a:ext cx="3077542" cy="1003220"/>
          </a:xfrm>
          <a:prstGeom prst="rect">
            <a:avLst/>
          </a:prstGeom>
          <a:solidFill>
            <a:srgbClr val="F2F2F2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2B9046-87E9-0F6C-B5DC-A1DBAA79D0A1}"/>
              </a:ext>
            </a:extLst>
          </p:cNvPr>
          <p:cNvSpPr/>
          <p:nvPr/>
        </p:nvSpPr>
        <p:spPr>
          <a:xfrm rot="16200000" flipV="1">
            <a:off x="7787849" y="3099981"/>
            <a:ext cx="4431562" cy="1755318"/>
          </a:xfrm>
          <a:prstGeom prst="rect">
            <a:avLst/>
          </a:prstGeom>
          <a:solidFill>
            <a:srgbClr val="F2F2F2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FBC6A8-67CA-0974-DD44-DA5049F83356}"/>
              </a:ext>
            </a:extLst>
          </p:cNvPr>
          <p:cNvSpPr/>
          <p:nvPr/>
        </p:nvSpPr>
        <p:spPr>
          <a:xfrm rot="6923305">
            <a:off x="4748432" y="4416259"/>
            <a:ext cx="3183741" cy="1403495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21B30C-80BE-91B6-3110-4E531E8EE94B}"/>
              </a:ext>
            </a:extLst>
          </p:cNvPr>
          <p:cNvGrpSpPr/>
          <p:nvPr/>
        </p:nvGrpSpPr>
        <p:grpSpPr>
          <a:xfrm>
            <a:off x="10611786" y="5012637"/>
            <a:ext cx="1054467" cy="960120"/>
            <a:chOff x="542268" y="463731"/>
            <a:chExt cx="1054467" cy="960120"/>
          </a:xfrm>
        </p:grpSpPr>
        <p:sp>
          <p:nvSpPr>
            <p:cNvPr id="4" name="logo card"/>
            <p:cNvSpPr/>
            <p:nvPr/>
          </p:nvSpPr>
          <p:spPr>
            <a:xfrm>
              <a:off x="542268" y="463731"/>
              <a:ext cx="1054467" cy="960120"/>
            </a:xfrm>
            <a:prstGeom prst="roundRect">
              <a:avLst>
                <a:gd name="adj" fmla="val 952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l-GR"/>
            </a:p>
          </p:txBody>
        </p:sp>
        <p:pic>
          <p:nvPicPr>
            <p:cNvPr id="5" name="Image 0" descr="Λογότυπο ΕΟΠΥΥ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0079" y="525780"/>
              <a:ext cx="871587" cy="777240"/>
            </a:xfrm>
            <a:prstGeom prst="rect">
              <a:avLst/>
            </a:prstGeom>
          </p:spPr>
        </p:pic>
      </p:grpSp>
      <p:sp>
        <p:nvSpPr>
          <p:cNvPr id="27" name="Text 3">
            <a:extLst>
              <a:ext uri="{FF2B5EF4-FFF2-40B4-BE49-F238E27FC236}">
                <a16:creationId xmlns:a16="http://schemas.microsoft.com/office/drawing/2014/main" id="{E3BF3971-5A0E-EE3C-DD4D-2211D6DE0CBD}"/>
              </a:ext>
            </a:extLst>
          </p:cNvPr>
          <p:cNvSpPr txBox="1"/>
          <p:nvPr/>
        </p:nvSpPr>
        <p:spPr>
          <a:xfrm>
            <a:off x="8472085" y="5578887"/>
            <a:ext cx="2186104" cy="336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300" b="1" kern="0" spc="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Νοεμβρίου 2026</a:t>
            </a:r>
          </a:p>
          <a:p>
            <a:pPr marL="0" indent="0">
              <a:buNone/>
            </a:pPr>
            <a:r>
              <a:rPr lang="el-GR" sz="1300" b="1" kern="0" spc="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Αθήνα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CDB354A-A21B-EA13-92BF-CBB021BF6A9A}"/>
              </a:ext>
            </a:extLst>
          </p:cNvPr>
          <p:cNvCxnSpPr/>
          <p:nvPr/>
        </p:nvCxnSpPr>
        <p:spPr>
          <a:xfrm>
            <a:off x="548640" y="3585481"/>
            <a:ext cx="717294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ED6DE-B6A3-AF1E-55DF-A962E5BE7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32D7F8BC-E03A-DA27-F033-2C52BD8E98B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A84F4E7F-47D3-92A5-7D1C-97EEE7159C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4F7599A1-56CC-C568-64A3-0A39CEBAB09C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BF2F7DC-3D2A-01A4-B77A-D82A59AE8002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Ο ΕΟΠΥΥ ενισχύει τις ψηφιακές υπηρεσίες του με τον πολίτη πάντα στο επίκεντρο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027DCD98-0CCF-6F9B-AA23-68ED935C8DC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40C51E-0C39-5BDB-39EB-DB5BC5504C7C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DADAC3AC-A6DC-73B9-294D-D1F164BF384E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Δύο νέα ψηφιακά εργαλεία για άμεση εξυπηρέτηση και ποιοτικές υπηρεσίες υγείας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5A539248-8F19-DF84-15AE-F879E6F150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B1B219-7EAD-3B94-71B6-84B0B1C67EE5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BAF10CB-0638-5F30-5026-71AFC3F3D12F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9" name="logo card">
                <a:extLst>
                  <a:ext uri="{FF2B5EF4-FFF2-40B4-BE49-F238E27FC236}">
                    <a16:creationId xmlns:a16="http://schemas.microsoft.com/office/drawing/2014/main" id="{91682E5C-F682-5DF4-7116-1C2C78F36412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10" name="Image 0" descr="Λογότυπο ΕΟΠΥΥ">
                <a:extLst>
                  <a:ext uri="{FF2B5EF4-FFF2-40B4-BE49-F238E27FC236}">
                    <a16:creationId xmlns:a16="http://schemas.microsoft.com/office/drawing/2014/main" id="{92C88CE5-4589-1455-A149-7290482AA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B310E0-19B4-B3BD-5EEB-32FECCAFA2A5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F10E9C3-146F-0132-D636-9FB2A3B359CD}"/>
              </a:ext>
            </a:extLst>
          </p:cNvPr>
          <p:cNvSpPr/>
          <p:nvPr/>
        </p:nvSpPr>
        <p:spPr>
          <a:xfrm>
            <a:off x="6095999" y="3839232"/>
            <a:ext cx="5551103" cy="1795549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9E5C14-52FD-CEE5-3F4B-F684C1E0B743}"/>
              </a:ext>
            </a:extLst>
          </p:cNvPr>
          <p:cNvSpPr/>
          <p:nvPr/>
        </p:nvSpPr>
        <p:spPr>
          <a:xfrm>
            <a:off x="545895" y="2384119"/>
            <a:ext cx="5231450" cy="179554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B303C6-CF40-82D6-802B-6CAE1E14A266}"/>
              </a:ext>
            </a:extLst>
          </p:cNvPr>
          <p:cNvSpPr/>
          <p:nvPr/>
        </p:nvSpPr>
        <p:spPr>
          <a:xfrm>
            <a:off x="545896" y="2094807"/>
            <a:ext cx="5231449" cy="1795549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7026EA-7EE8-0BF7-1489-9F506DEF57BB}"/>
              </a:ext>
            </a:extLst>
          </p:cNvPr>
          <p:cNvSpPr/>
          <p:nvPr/>
        </p:nvSpPr>
        <p:spPr>
          <a:xfrm>
            <a:off x="6095999" y="4109258"/>
            <a:ext cx="5550103" cy="179554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DFFEAAE-260F-1A67-07A2-5B5CA1147EDA}"/>
              </a:ext>
            </a:extLst>
          </p:cNvPr>
          <p:cNvSpPr/>
          <p:nvPr/>
        </p:nvSpPr>
        <p:spPr>
          <a:xfrm>
            <a:off x="84541" y="2505455"/>
            <a:ext cx="1045990" cy="100085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18" name="Graphic 17" descr="Selfie with solid fill">
            <a:extLst>
              <a:ext uri="{FF2B5EF4-FFF2-40B4-BE49-F238E27FC236}">
                <a16:creationId xmlns:a16="http://schemas.microsoft.com/office/drawing/2014/main" id="{7E7D02F4-783F-D9AB-FC77-DF76C15368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7027" y="2637005"/>
            <a:ext cx="633152" cy="633152"/>
          </a:xfrm>
          <a:prstGeom prst="rect">
            <a:avLst/>
          </a:prstGeom>
        </p:spPr>
      </p:pic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62F2927D-648E-B6D0-D753-D883663AB164}"/>
              </a:ext>
            </a:extLst>
          </p:cNvPr>
          <p:cNvSpPr/>
          <p:nvPr/>
        </p:nvSpPr>
        <p:spPr>
          <a:xfrm>
            <a:off x="11012327" y="4506605"/>
            <a:ext cx="1045990" cy="1000853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Clipboard Mixed outline">
            <a:extLst>
              <a:ext uri="{FF2B5EF4-FFF2-40B4-BE49-F238E27FC236}">
                <a16:creationId xmlns:a16="http://schemas.microsoft.com/office/drawing/2014/main" id="{881DEC6C-6B84-652A-6B85-AD13F127C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5136" y="4690455"/>
            <a:ext cx="633152" cy="63315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47A967D-D20A-0B0B-4226-CFA95783116F}"/>
              </a:ext>
            </a:extLst>
          </p:cNvPr>
          <p:cNvSpPr txBox="1"/>
          <p:nvPr/>
        </p:nvSpPr>
        <p:spPr>
          <a:xfrm>
            <a:off x="2190762" y="2288474"/>
            <a:ext cx="2152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 app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EB4D31-C88B-C5D8-9DBB-A3B420EA5315}"/>
              </a:ext>
            </a:extLst>
          </p:cNvPr>
          <p:cNvSpPr txBox="1"/>
          <p:nvPr/>
        </p:nvSpPr>
        <p:spPr>
          <a:xfrm>
            <a:off x="1502190" y="2837970"/>
            <a:ext cx="357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νέα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εφαρμογή του ασφαλισμένου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ιστορικό, αιτήματα και δικαιολογητικά, όλα από το κινητό 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2CD714-45CD-D0F1-BE5E-F7691FFBF94A}"/>
              </a:ext>
            </a:extLst>
          </p:cNvPr>
          <p:cNvCxnSpPr/>
          <p:nvPr/>
        </p:nvCxnSpPr>
        <p:spPr>
          <a:xfrm>
            <a:off x="1502190" y="2717860"/>
            <a:ext cx="3429039" cy="0"/>
          </a:xfrm>
          <a:prstGeom prst="line">
            <a:avLst/>
          </a:prstGeom>
          <a:ln w="381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88B33A7-2278-2FA5-B84E-0B6D97C64E35}"/>
              </a:ext>
            </a:extLst>
          </p:cNvPr>
          <p:cNvSpPr txBox="1"/>
          <p:nvPr/>
        </p:nvSpPr>
        <p:spPr>
          <a:xfrm>
            <a:off x="7190929" y="4239808"/>
            <a:ext cx="3045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Σύστημα Αξιολόγησης Παρόχων</a:t>
            </a:r>
            <a:endParaRPr lang="en-US" sz="20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82E46F6-88FA-50E4-D004-153ED6505E7F}"/>
              </a:ext>
            </a:extLst>
          </p:cNvPr>
          <p:cNvCxnSpPr/>
          <p:nvPr/>
        </p:nvCxnSpPr>
        <p:spPr>
          <a:xfrm>
            <a:off x="6998971" y="5007031"/>
            <a:ext cx="3429039" cy="0"/>
          </a:xfrm>
          <a:prstGeom prst="line">
            <a:avLst/>
          </a:prstGeom>
          <a:ln w="381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6082311-98A3-8218-1929-5B7FDFDD6D55}"/>
              </a:ext>
            </a:extLst>
          </p:cNvPr>
          <p:cNvSpPr txBox="1"/>
          <p:nvPr/>
        </p:nvSpPr>
        <p:spPr>
          <a:xfrm>
            <a:off x="6924168" y="5040169"/>
            <a:ext cx="3697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πολίτης αξιολογεί κάθε επίσκεψη και ιατρική πράξη μέσα από τον προσωπικό Φάκελο Ασφάλισης Υγείας </a:t>
            </a:r>
            <a:endParaRPr lang="en-US" sz="16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996811FF-569F-C527-E6B6-A1D11CA96321}"/>
              </a:ext>
            </a:extLst>
          </p:cNvPr>
          <p:cNvSpPr/>
          <p:nvPr/>
        </p:nvSpPr>
        <p:spPr>
          <a:xfrm>
            <a:off x="5251704" y="3198321"/>
            <a:ext cx="1434983" cy="1465395"/>
          </a:xfrm>
          <a:prstGeom prst="flowChartConnector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899401-E5C2-7CD5-8805-270E001016A4}"/>
              </a:ext>
            </a:extLst>
          </p:cNvPr>
          <p:cNvGrpSpPr/>
          <p:nvPr/>
        </p:nvGrpSpPr>
        <p:grpSpPr>
          <a:xfrm>
            <a:off x="5357532" y="3290869"/>
            <a:ext cx="1223326" cy="1271847"/>
            <a:chOff x="8073323" y="2315469"/>
            <a:chExt cx="1223326" cy="1271847"/>
          </a:xfrm>
        </p:grpSpPr>
        <p:sp>
          <p:nvSpPr>
            <p:cNvPr id="35" name="Flowchart: Connector 34">
              <a:extLst>
                <a:ext uri="{FF2B5EF4-FFF2-40B4-BE49-F238E27FC236}">
                  <a16:creationId xmlns:a16="http://schemas.microsoft.com/office/drawing/2014/main" id="{B0CC16FA-DBF7-7E07-BEF7-FDB99449BED8}"/>
                </a:ext>
              </a:extLst>
            </p:cNvPr>
            <p:cNvSpPr/>
            <p:nvPr/>
          </p:nvSpPr>
          <p:spPr>
            <a:xfrm>
              <a:off x="8073323" y="2315469"/>
              <a:ext cx="1223326" cy="1271847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</a:t>
              </a:r>
            </a:p>
          </p:txBody>
        </p:sp>
        <p:pic>
          <p:nvPicPr>
            <p:cNvPr id="37" name="Graphic 36" descr="Family with two children outline">
              <a:extLst>
                <a:ext uri="{FF2B5EF4-FFF2-40B4-BE49-F238E27FC236}">
                  <a16:creationId xmlns:a16="http://schemas.microsoft.com/office/drawing/2014/main" id="{6AFEFDD6-C424-BCAA-660C-0A64328D25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265174" y="2489760"/>
              <a:ext cx="863830" cy="863830"/>
            </a:xfrm>
            <a:prstGeom prst="rect">
              <a:avLst/>
            </a:prstGeom>
          </p:spPr>
        </p:pic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05AF20D4-C12C-6E4D-4369-71969EC5A242}"/>
              </a:ext>
            </a:extLst>
          </p:cNvPr>
          <p:cNvSpPr/>
          <p:nvPr/>
        </p:nvSpPr>
        <p:spPr>
          <a:xfrm>
            <a:off x="67264" y="2093142"/>
            <a:ext cx="478633" cy="1797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68B0836-287D-637B-5215-606FAAD1783F}"/>
              </a:ext>
            </a:extLst>
          </p:cNvPr>
          <p:cNvSpPr/>
          <p:nvPr/>
        </p:nvSpPr>
        <p:spPr>
          <a:xfrm>
            <a:off x="11633176" y="3736155"/>
            <a:ext cx="478633" cy="2168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4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28800-C995-D98D-ED04-6471ED3DB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cell data - do not delete" hidden="1">
            <a:extLst>
              <a:ext uri="{FF2B5EF4-FFF2-40B4-BE49-F238E27FC236}">
                <a16:creationId xmlns:a16="http://schemas.microsoft.com/office/drawing/2014/main" id="{36756AFA-89C6-52F3-7497-6BD58698DD2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5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414CB442-D74D-08A5-9A74-8917D1440E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92F60D2-64CB-8C0B-627B-F11E9BB56976}"/>
              </a:ext>
            </a:extLst>
          </p:cNvPr>
          <p:cNvSpPr/>
          <p:nvPr/>
        </p:nvSpPr>
        <p:spPr>
          <a:xfrm rot="20028702">
            <a:off x="-3483685" y="-550727"/>
            <a:ext cx="11939443" cy="10718106"/>
          </a:xfrm>
          <a:prstGeom prst="triangle">
            <a:avLst>
              <a:gd name="adj" fmla="val 48406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9B8F075-757C-65ED-46F5-20294ECF4FAF}"/>
              </a:ext>
            </a:extLst>
          </p:cNvPr>
          <p:cNvSpPr txBox="1"/>
          <p:nvPr/>
        </p:nvSpPr>
        <p:spPr>
          <a:xfrm>
            <a:off x="5797146" y="1999805"/>
            <a:ext cx="7615141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 app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C12EF0AA-4756-3739-BC7A-42B2D01C3E25}"/>
              </a:ext>
            </a:extLst>
          </p:cNvPr>
          <p:cNvSpPr txBox="1"/>
          <p:nvPr/>
        </p:nvSpPr>
        <p:spPr>
          <a:xfrm>
            <a:off x="548640" y="2824867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20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0EE865-A30C-B8CD-6F90-55C06C87583D}"/>
              </a:ext>
            </a:extLst>
          </p:cNvPr>
          <p:cNvCxnSpPr/>
          <p:nvPr/>
        </p:nvCxnSpPr>
        <p:spPr>
          <a:xfrm>
            <a:off x="4829694" y="2820711"/>
            <a:ext cx="717294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B386766-03BA-132A-FCE0-A0A70C386D06}"/>
              </a:ext>
            </a:extLst>
          </p:cNvPr>
          <p:cNvGrpSpPr/>
          <p:nvPr/>
        </p:nvGrpSpPr>
        <p:grpSpPr>
          <a:xfrm>
            <a:off x="10611786" y="5012637"/>
            <a:ext cx="1054467" cy="960120"/>
            <a:chOff x="542268" y="463731"/>
            <a:chExt cx="1054467" cy="960120"/>
          </a:xfrm>
        </p:grpSpPr>
        <p:sp>
          <p:nvSpPr>
            <p:cNvPr id="3" name="logo card">
              <a:extLst>
                <a:ext uri="{FF2B5EF4-FFF2-40B4-BE49-F238E27FC236}">
                  <a16:creationId xmlns:a16="http://schemas.microsoft.com/office/drawing/2014/main" id="{EB602BA9-34CE-939B-93D9-69FB253C6EA6}"/>
                </a:ext>
              </a:extLst>
            </p:cNvPr>
            <p:cNvSpPr/>
            <p:nvPr/>
          </p:nvSpPr>
          <p:spPr>
            <a:xfrm>
              <a:off x="542268" y="463731"/>
              <a:ext cx="1054467" cy="960120"/>
            </a:xfrm>
            <a:prstGeom prst="roundRect">
              <a:avLst>
                <a:gd name="adj" fmla="val 952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l-GR"/>
            </a:p>
          </p:txBody>
        </p:sp>
        <p:pic>
          <p:nvPicPr>
            <p:cNvPr id="6" name="Image 0" descr="Λογότυπο ΕΟΠΥΥ">
              <a:extLst>
                <a:ext uri="{FF2B5EF4-FFF2-40B4-BE49-F238E27FC236}">
                  <a16:creationId xmlns:a16="http://schemas.microsoft.com/office/drawing/2014/main" id="{F3F12CB7-FFBB-1221-C0AC-5511BCCA4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0079" y="525780"/>
              <a:ext cx="871587" cy="77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866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453AD-05FE-54D2-BE00-B25A6BFC8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BEB65FC9-ACDA-C523-6DC3-3BBD9865AA6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93300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32172DB1-7BB8-B487-079F-27709DBD23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1E927B3E-AEE0-30FE-F5E9-BE46891352A4}"/>
              </a:ext>
            </a:extLst>
          </p:cNvPr>
          <p:cNvSpPr/>
          <p:nvPr/>
        </p:nvSpPr>
        <p:spPr>
          <a:xfrm>
            <a:off x="4568742" y="2477031"/>
            <a:ext cx="3663878" cy="170819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B2D5B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D2EBEE-2FED-48C7-CC39-72F3BF283E8B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7350311-7074-8CBB-F403-52E8B827B0E1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146917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Εκατομμύρια πολίτες εμπιστεύονται ήδη τις υπηρεσίες του ΕΟΠΥΥ και το </a:t>
            </a:r>
            <a:r>
              <a:rPr lang="en-US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myEOPYY </a:t>
            </a: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τις καθιστά πιο εύκολες και άμεσες, μέσα από το κινητό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D36BA3B-F3D7-54C5-4D02-5184750808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lowchart: Connector 41">
            <a:extLst>
              <a:ext uri="{FF2B5EF4-FFF2-40B4-BE49-F238E27FC236}">
                <a16:creationId xmlns:a16="http://schemas.microsoft.com/office/drawing/2014/main" id="{3F6FB102-B7E0-F7DE-5DA4-8A952470DE93}"/>
              </a:ext>
            </a:extLst>
          </p:cNvPr>
          <p:cNvSpPr/>
          <p:nvPr/>
        </p:nvSpPr>
        <p:spPr>
          <a:xfrm>
            <a:off x="10969082" y="4300177"/>
            <a:ext cx="1045990" cy="1000853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7AB736-E230-4CB4-4321-0072ACBD1084}"/>
              </a:ext>
            </a:extLst>
          </p:cNvPr>
          <p:cNvSpPr txBox="1"/>
          <p:nvPr/>
        </p:nvSpPr>
        <p:spPr>
          <a:xfrm>
            <a:off x="4665795" y="3152219"/>
            <a:ext cx="18574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Των αιτημάτων του τελευταίου μήνα (172.961) υποβλήθηκε ψηφιακά μέσω ΦΑΥ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333B04-84FF-DDDA-F76C-EE981D3DE58B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77B58149-C246-8F3A-C859-DF8B996B2AA4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εξυπηρέτηση του ΕΟΠΥΥ σε αριθμούς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lide Number Placeholder 0">
            <a:extLst>
              <a:ext uri="{FF2B5EF4-FFF2-40B4-BE49-F238E27FC236}">
                <a16:creationId xmlns:a16="http://schemas.microsoft.com/office/drawing/2014/main" id="{0E9475DC-8968-C5CA-A58A-8C4EFFF89D9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C18E74-74D2-57B1-3D7C-0E25A538FFC7}"/>
              </a:ext>
            </a:extLst>
          </p:cNvPr>
          <p:cNvSpPr/>
          <p:nvPr/>
        </p:nvSpPr>
        <p:spPr>
          <a:xfrm>
            <a:off x="545897" y="2022381"/>
            <a:ext cx="3770587" cy="274061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Η εμπιστοσύνη των πολιτών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E255CB4-8F16-6361-D67E-B994B45EB896}"/>
              </a:ext>
            </a:extLst>
          </p:cNvPr>
          <p:cNvSpPr/>
          <p:nvPr/>
        </p:nvSpPr>
        <p:spPr>
          <a:xfrm>
            <a:off x="4568741" y="2030517"/>
            <a:ext cx="3663878" cy="274061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Η σημερινή εικόνα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060668-7975-0E15-AA72-A76C8A91C670}"/>
              </a:ext>
            </a:extLst>
          </p:cNvPr>
          <p:cNvSpPr/>
          <p:nvPr/>
        </p:nvSpPr>
        <p:spPr>
          <a:xfrm>
            <a:off x="8484877" y="2022379"/>
            <a:ext cx="3264590" cy="274061"/>
          </a:xfrm>
          <a:prstGeom prst="rect">
            <a:avLst/>
          </a:prstGeom>
          <a:solidFill>
            <a:srgbClr val="E8890C"/>
          </a:solidFill>
          <a:ln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Η επόμενη μέρα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8F68525-839F-10C9-29A0-01FA6FEB0ED1}"/>
              </a:ext>
            </a:extLst>
          </p:cNvPr>
          <p:cNvSpPr txBox="1"/>
          <p:nvPr/>
        </p:nvSpPr>
        <p:spPr>
          <a:xfrm>
            <a:off x="5244140" y="2632912"/>
            <a:ext cx="10015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77%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7C365C7-5A37-520D-A9E5-A1A4676436DD}"/>
              </a:ext>
            </a:extLst>
          </p:cNvPr>
          <p:cNvSpPr txBox="1"/>
          <p:nvPr/>
        </p:nvSpPr>
        <p:spPr>
          <a:xfrm>
            <a:off x="1213657" y="2458190"/>
            <a:ext cx="16165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4,6 </a:t>
            </a:r>
            <a:r>
              <a:rPr lang="el-GR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εκατ.</a:t>
            </a:r>
            <a:endParaRPr lang="en-US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234E9AF-C532-D4BE-7C0E-F2EEA050D877}"/>
              </a:ext>
            </a:extLst>
          </p:cNvPr>
          <p:cNvSpPr txBox="1"/>
          <p:nvPr/>
        </p:nvSpPr>
        <p:spPr>
          <a:xfrm>
            <a:off x="2522559" y="2497591"/>
            <a:ext cx="17939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ΑΜΚΑ έχουν ήδη συνδεθεί στον ΦΑΥ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6F97D90-F19C-8E8D-EE2C-3F9DC2D28CB4}"/>
              </a:ext>
            </a:extLst>
          </p:cNvPr>
          <p:cNvSpPr txBox="1"/>
          <p:nvPr/>
        </p:nvSpPr>
        <p:spPr>
          <a:xfrm>
            <a:off x="5281701" y="4973144"/>
            <a:ext cx="311059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πολίτες </a:t>
            </a:r>
            <a:r>
              <a:rPr lang="el-GR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εμπιστεύονται </a:t>
            </a:r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ήδη τα ψηφιακά εργαλεία του ΕΟΠΥΥ</a:t>
            </a:r>
          </a:p>
          <a:p>
            <a:endParaRPr lang="el-GR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n-US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 </a:t>
            </a:r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φέρνει στο κινητό τους</a:t>
            </a:r>
            <a:endParaRPr lang="en-US" sz="13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Graphic 69" descr="Woman with kid outline">
            <a:extLst>
              <a:ext uri="{FF2B5EF4-FFF2-40B4-BE49-F238E27FC236}">
                <a16:creationId xmlns:a16="http://schemas.microsoft.com/office/drawing/2014/main" id="{F334D449-CFD6-4FA0-6AE5-F629AC35A4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4770" y="4848470"/>
            <a:ext cx="914400" cy="914400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57FCCF84-BF73-2D0E-3749-0C1E59B3E42B}"/>
              </a:ext>
            </a:extLst>
          </p:cNvPr>
          <p:cNvGrpSpPr/>
          <p:nvPr/>
        </p:nvGrpSpPr>
        <p:grpSpPr>
          <a:xfrm>
            <a:off x="5717276" y="4278540"/>
            <a:ext cx="1620492" cy="659717"/>
            <a:chOff x="5717276" y="4278540"/>
            <a:chExt cx="1620492" cy="659717"/>
          </a:xfrm>
        </p:grpSpPr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299B6D0E-C2F3-ED95-6F60-61A497BDAD3D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F17D98BA-66F7-5178-A0C2-6BF5A34B2538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C3D74FF7-9FE9-239F-C858-ABA1A9D1E81A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phone frame">
            <a:extLst>
              <a:ext uri="{FF2B5EF4-FFF2-40B4-BE49-F238E27FC236}">
                <a16:creationId xmlns:a16="http://schemas.microsoft.com/office/drawing/2014/main" id="{52C555BA-996F-E65E-8E94-F1B12F5CEB6F}"/>
              </a:ext>
            </a:extLst>
          </p:cNvPr>
          <p:cNvSpPr/>
          <p:nvPr/>
        </p:nvSpPr>
        <p:spPr>
          <a:xfrm>
            <a:off x="9186039" y="2520914"/>
            <a:ext cx="1616592" cy="3319271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/>
          </a:p>
        </p:txBody>
      </p:sp>
      <p:pic>
        <p:nvPicPr>
          <p:cNvPr id="85" name="Image 0" descr="Σύνδεση με ένα κλικ">
            <a:extLst>
              <a:ext uri="{FF2B5EF4-FFF2-40B4-BE49-F238E27FC236}">
                <a16:creationId xmlns:a16="http://schemas.microsoft.com/office/drawing/2014/main" id="{3DE4EF02-02F9-5DA2-43C2-CBB0E45EF7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0046" y="2607130"/>
            <a:ext cx="1491967" cy="3169048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F1E8A165-8BEA-772D-BFE2-42AA5BC1CDFD}"/>
              </a:ext>
            </a:extLst>
          </p:cNvPr>
          <p:cNvSpPr txBox="1"/>
          <p:nvPr/>
        </p:nvSpPr>
        <p:spPr>
          <a:xfrm>
            <a:off x="9349075" y="5869771"/>
            <a:ext cx="2400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 app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AE8920-6026-7106-81A0-7DAE4E8D3C25}"/>
              </a:ext>
            </a:extLst>
          </p:cNvPr>
          <p:cNvSpPr txBox="1"/>
          <p:nvPr/>
        </p:nvSpPr>
        <p:spPr>
          <a:xfrm>
            <a:off x="1223511" y="4360707"/>
            <a:ext cx="16165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5,4 </a:t>
            </a:r>
            <a:r>
              <a:rPr lang="el-GR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εκατ.</a:t>
            </a:r>
            <a:endParaRPr lang="en-US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B8DFE4-32E0-8F43-3425-CD5247374930}"/>
              </a:ext>
            </a:extLst>
          </p:cNvPr>
          <p:cNvSpPr txBox="1"/>
          <p:nvPr/>
        </p:nvSpPr>
        <p:spPr>
          <a:xfrm>
            <a:off x="2522559" y="4376000"/>
            <a:ext cx="179392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ΑΜΚΑ για τα οποία έχουν προβληθεί δεδομένα στον ΦΑΥ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C24D6E-F139-A188-5698-DE1BC0CE0914}"/>
              </a:ext>
            </a:extLst>
          </p:cNvPr>
          <p:cNvSpPr txBox="1"/>
          <p:nvPr/>
        </p:nvSpPr>
        <p:spPr>
          <a:xfrm>
            <a:off x="1213653" y="3359881"/>
            <a:ext cx="16165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 </a:t>
            </a:r>
            <a:endParaRPr lang="en-US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202DCC-0B0E-9D09-FABD-EE310F74A566}"/>
              </a:ext>
            </a:extLst>
          </p:cNvPr>
          <p:cNvSpPr txBox="1"/>
          <p:nvPr/>
        </p:nvSpPr>
        <p:spPr>
          <a:xfrm>
            <a:off x="2522558" y="3357532"/>
            <a:ext cx="179392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Των συνδεδεμένων έχει επιβεβαιωμένο κινητό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2693F3-D3E6-3A59-83A1-0949F9BD2476}"/>
              </a:ext>
            </a:extLst>
          </p:cNvPr>
          <p:cNvSpPr txBox="1"/>
          <p:nvPr/>
        </p:nvSpPr>
        <p:spPr>
          <a:xfrm>
            <a:off x="1213654" y="5388145"/>
            <a:ext cx="16165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225 </a:t>
            </a:r>
            <a:r>
              <a:rPr lang="el-GR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χιλ.</a:t>
            </a:r>
            <a:endParaRPr lang="en-US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7AFB93-8492-7C11-EA0B-C6F5B779051A}"/>
              </a:ext>
            </a:extLst>
          </p:cNvPr>
          <p:cNvSpPr txBox="1"/>
          <p:nvPr/>
        </p:nvSpPr>
        <p:spPr>
          <a:xfrm>
            <a:off x="2485644" y="5449700"/>
            <a:ext cx="17939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Ατομικά αιτήματα σε 30 ημέρες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B6DA2EF2-7B9C-A224-0674-ED46A0987D90}"/>
              </a:ext>
            </a:extLst>
          </p:cNvPr>
          <p:cNvSpPr/>
          <p:nvPr/>
        </p:nvSpPr>
        <p:spPr>
          <a:xfrm>
            <a:off x="627549" y="2502271"/>
            <a:ext cx="498022" cy="487763"/>
          </a:xfrm>
          <a:prstGeom prst="flowChartConnector">
            <a:avLst/>
          </a:prstGeom>
          <a:solidFill>
            <a:srgbClr val="0B2D5B"/>
          </a:solidFill>
          <a:ln w="952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CF14A6F0-EA2F-5E7E-FBB2-FAA52EAF228F}"/>
              </a:ext>
            </a:extLst>
          </p:cNvPr>
          <p:cNvSpPr/>
          <p:nvPr/>
        </p:nvSpPr>
        <p:spPr>
          <a:xfrm>
            <a:off x="627549" y="3400050"/>
            <a:ext cx="498022" cy="487763"/>
          </a:xfrm>
          <a:prstGeom prst="flowChartConnector">
            <a:avLst/>
          </a:prstGeom>
          <a:solidFill>
            <a:srgbClr val="0B2D5B"/>
          </a:solidFill>
          <a:ln w="952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Flowchart: Connector 39">
            <a:extLst>
              <a:ext uri="{FF2B5EF4-FFF2-40B4-BE49-F238E27FC236}">
                <a16:creationId xmlns:a16="http://schemas.microsoft.com/office/drawing/2014/main" id="{57134498-F624-3F5A-D570-F57C1C9968AE}"/>
              </a:ext>
            </a:extLst>
          </p:cNvPr>
          <p:cNvSpPr/>
          <p:nvPr/>
        </p:nvSpPr>
        <p:spPr>
          <a:xfrm>
            <a:off x="627549" y="4360707"/>
            <a:ext cx="498022" cy="487763"/>
          </a:xfrm>
          <a:prstGeom prst="flowChartConnector">
            <a:avLst/>
          </a:prstGeom>
          <a:solidFill>
            <a:srgbClr val="0B2D5B"/>
          </a:solidFill>
          <a:ln w="952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427654D3-987F-3515-EEB1-7AAFF60874DF}"/>
              </a:ext>
            </a:extLst>
          </p:cNvPr>
          <p:cNvSpPr/>
          <p:nvPr/>
        </p:nvSpPr>
        <p:spPr>
          <a:xfrm>
            <a:off x="627549" y="5427137"/>
            <a:ext cx="498022" cy="487763"/>
          </a:xfrm>
          <a:prstGeom prst="flowChartConnector">
            <a:avLst/>
          </a:prstGeom>
          <a:solidFill>
            <a:srgbClr val="0B2D5B"/>
          </a:solidFill>
          <a:ln w="952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D22121-4CBE-E924-E943-EE846263F247}"/>
              </a:ext>
            </a:extLst>
          </p:cNvPr>
          <p:cNvSpPr txBox="1"/>
          <p:nvPr/>
        </p:nvSpPr>
        <p:spPr>
          <a:xfrm>
            <a:off x="6921077" y="2653627"/>
            <a:ext cx="10015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en-US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F9237C-78A1-67FE-3B54-41D0B6E93FFC}"/>
              </a:ext>
            </a:extLst>
          </p:cNvPr>
          <p:cNvSpPr txBox="1"/>
          <p:nvPr/>
        </p:nvSpPr>
        <p:spPr>
          <a:xfrm>
            <a:off x="6431799" y="3170229"/>
            <a:ext cx="18574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Των αιτημάτων έχει διεκπεραιωθεί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Graphic 54" descr="Folder Search outline">
            <a:extLst>
              <a:ext uri="{FF2B5EF4-FFF2-40B4-BE49-F238E27FC236}">
                <a16:creationId xmlns:a16="http://schemas.microsoft.com/office/drawing/2014/main" id="{51B982A4-AEEB-4BDE-24F7-29A93A59AC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8003" y="4412582"/>
            <a:ext cx="395970" cy="395970"/>
          </a:xfrm>
          <a:prstGeom prst="rect">
            <a:avLst/>
          </a:prstGeom>
        </p:spPr>
      </p:pic>
      <p:pic>
        <p:nvPicPr>
          <p:cNvPr id="58" name="Graphic 57" descr="Smart Phone outline">
            <a:extLst>
              <a:ext uri="{FF2B5EF4-FFF2-40B4-BE49-F238E27FC236}">
                <a16:creationId xmlns:a16="http://schemas.microsoft.com/office/drawing/2014/main" id="{9E1BD0F2-064B-B202-C9E4-206B26C86B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8575" y="3429000"/>
            <a:ext cx="395970" cy="395970"/>
          </a:xfrm>
          <a:prstGeom prst="rect">
            <a:avLst/>
          </a:prstGeom>
        </p:spPr>
      </p:pic>
      <p:pic>
        <p:nvPicPr>
          <p:cNvPr id="61" name="Graphic 60" descr="Plugged Unplugged outline">
            <a:extLst>
              <a:ext uri="{FF2B5EF4-FFF2-40B4-BE49-F238E27FC236}">
                <a16:creationId xmlns:a16="http://schemas.microsoft.com/office/drawing/2014/main" id="{765ADEC3-DDC5-21B8-88D3-2E44A50650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8622" y="2550406"/>
            <a:ext cx="395970" cy="395970"/>
          </a:xfrm>
          <a:prstGeom prst="rect">
            <a:avLst/>
          </a:prstGeom>
        </p:spPr>
      </p:pic>
      <p:pic>
        <p:nvPicPr>
          <p:cNvPr id="64" name="Graphic 63" descr="Social network outline">
            <a:extLst>
              <a:ext uri="{FF2B5EF4-FFF2-40B4-BE49-F238E27FC236}">
                <a16:creationId xmlns:a16="http://schemas.microsoft.com/office/drawing/2014/main" id="{0EECC94B-9B1D-57C6-7528-4CF9D3BA9B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8003" y="5462840"/>
            <a:ext cx="395970" cy="39597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636BEC69-FB13-4C25-BD1A-84F5531EABFF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5B522B5-D4E7-C934-1881-1F10FCFB0958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76" name="logo card">
                <a:extLst>
                  <a:ext uri="{FF2B5EF4-FFF2-40B4-BE49-F238E27FC236}">
                    <a16:creationId xmlns:a16="http://schemas.microsoft.com/office/drawing/2014/main" id="{94BC2003-8361-13FC-7FB2-0D7334A20EF1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78" name="Image 0" descr="Λογότυπο ΕΟΠΥΥ">
                <a:extLst>
                  <a:ext uri="{FF2B5EF4-FFF2-40B4-BE49-F238E27FC236}">
                    <a16:creationId xmlns:a16="http://schemas.microsoft.com/office/drawing/2014/main" id="{4C1DA9BD-D6C0-B2F4-9C8E-4882A9F44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93DD560-C2B2-9ED7-CB43-199B6D7FC35E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5380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23583-8831-9642-C7EA-62DEA6DAB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A84F4E7F-47D3-92A5-7D1C-97EEE7159CA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94139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BEB65FC9-ACDA-C523-6DC3-3BBD9865AA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4F73B579-F7EF-C490-F4CC-FE8E7CE51954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B78AB18-06E1-76AF-4A4C-E16298643B13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Το </a:t>
            </a:r>
            <a:r>
              <a:rPr lang="en-US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myEOPYY </a:t>
            </a: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σχεδιάστηκε πάνω σε </a:t>
            </a:r>
            <a:r>
              <a:rPr lang="en-US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4</a:t>
            </a: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 αρχές</a:t>
            </a:r>
            <a:r>
              <a:rPr lang="en-US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: </a:t>
            </a: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ευκολία, ιχνηλασιμότητα, ασφάλεια, εμπιστοσύνη και προσωποποίηση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F2DD688D-FBEE-55A6-B085-4B5502B308F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08599B-E62D-FDF8-4777-10F4A1962D25}"/>
              </a:ext>
            </a:extLst>
          </p:cNvPr>
          <p:cNvSpPr txBox="1"/>
          <p:nvPr/>
        </p:nvSpPr>
        <p:spPr>
          <a:xfrm>
            <a:off x="1788681" y="2677572"/>
            <a:ext cx="267792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Καθοδηγούμενα βήματα και λιγότερη γραφειοκρατία</a:t>
            </a:r>
          </a:p>
          <a:p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Το κινητό γίνεται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scanner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1217B5-8E95-F568-9968-E642E5742984}"/>
              </a:ext>
            </a:extLst>
          </p:cNvPr>
          <p:cNvSpPr txBox="1"/>
          <p:nvPr/>
        </p:nvSpPr>
        <p:spPr>
          <a:xfrm>
            <a:off x="7753476" y="2683385"/>
            <a:ext cx="28438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Πλήρης εικόνα των αποζημιώσεων και της κατάστασης των προσωπικών αιτημάτων σε πραγματικό χρόνο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547630-157B-93E2-1B06-13E4F2B293F7}"/>
              </a:ext>
            </a:extLst>
          </p:cNvPr>
          <p:cNvSpPr txBox="1"/>
          <p:nvPr/>
        </p:nvSpPr>
        <p:spPr>
          <a:xfrm>
            <a:off x="8104007" y="4800300"/>
            <a:ext cx="25390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Σύνδεση μέσω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gov.gr/Taxisnet </a:t>
            </a:r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και βιομετρικών στοιχείων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A4BB33-5669-26E3-3816-E6F6A3390977}"/>
              </a:ext>
            </a:extLst>
          </p:cNvPr>
          <p:cNvSpPr txBox="1"/>
          <p:nvPr/>
        </p:nvSpPr>
        <p:spPr>
          <a:xfrm>
            <a:off x="1391153" y="4793732"/>
            <a:ext cx="29067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Δυνατότητα 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Dashboard </a:t>
            </a:r>
            <a:r>
              <a:rPr lang="el-GR" sz="1300" dirty="0">
                <a:latin typeface="Arial" panose="020B0604020202020204" pitchFamily="34" charset="0"/>
                <a:cs typeface="Arial" panose="020B0604020202020204" pitchFamily="34" charset="0"/>
              </a:rPr>
              <a:t>όπου ο πολίτης μπορεί να δει τα προσωπικά του στοιχεία, την ασφαλιστική ικανότητα και τα αιτήματα του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939EB7-0180-79EE-CE9B-395DFBEA1C28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C1BC7415-E916-26ED-15B8-4753EF74D3D8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4 πυλώνες του 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</a:t>
            </a: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A9CC5EBD-023D-2227-4109-0CCF7110C3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id="{1814F179-B285-2857-283B-392854D57921}"/>
              </a:ext>
            </a:extLst>
          </p:cNvPr>
          <p:cNvSpPr/>
          <p:nvPr/>
        </p:nvSpPr>
        <p:spPr>
          <a:xfrm>
            <a:off x="4178253" y="2020318"/>
            <a:ext cx="3575957" cy="3423567"/>
          </a:xfrm>
          <a:prstGeom prst="flowChartConnector">
            <a:avLst/>
          </a:prstGeom>
          <a:solidFill>
            <a:srgbClr val="E8890C"/>
          </a:solidFill>
          <a:ln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74A5139-8470-22D8-72E5-6E622E508ED7}"/>
              </a:ext>
            </a:extLst>
          </p:cNvPr>
          <p:cNvCxnSpPr>
            <a:cxnSpLocks/>
          </p:cNvCxnSpPr>
          <p:nvPr/>
        </p:nvCxnSpPr>
        <p:spPr>
          <a:xfrm flipV="1">
            <a:off x="1477826" y="2574443"/>
            <a:ext cx="3551465" cy="4626"/>
          </a:xfrm>
          <a:prstGeom prst="line">
            <a:avLst/>
          </a:prstGeom>
          <a:ln w="381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7C7F7E2-304D-A5BA-DEAC-448B24576502}"/>
              </a:ext>
            </a:extLst>
          </p:cNvPr>
          <p:cNvSpPr txBox="1"/>
          <p:nvPr/>
        </p:nvSpPr>
        <p:spPr>
          <a:xfrm>
            <a:off x="2310584" y="2227715"/>
            <a:ext cx="25390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Ευκολία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F0C3D67-26E7-7083-971D-3D8059C7EDF8}"/>
              </a:ext>
            </a:extLst>
          </p:cNvPr>
          <p:cNvCxnSpPr>
            <a:cxnSpLocks/>
          </p:cNvCxnSpPr>
          <p:nvPr/>
        </p:nvCxnSpPr>
        <p:spPr>
          <a:xfrm flipV="1">
            <a:off x="6968836" y="2574443"/>
            <a:ext cx="3551465" cy="4626"/>
          </a:xfrm>
          <a:prstGeom prst="line">
            <a:avLst/>
          </a:prstGeom>
          <a:ln w="381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65977DB-D3D3-DBE5-60B8-2380399AE644}"/>
              </a:ext>
            </a:extLst>
          </p:cNvPr>
          <p:cNvSpPr txBox="1"/>
          <p:nvPr/>
        </p:nvSpPr>
        <p:spPr>
          <a:xfrm>
            <a:off x="8251228" y="2250164"/>
            <a:ext cx="25390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Ιχνηλασιμότητα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579BF0-F30C-5275-DE3C-EF4952AC5CE7}"/>
              </a:ext>
            </a:extLst>
          </p:cNvPr>
          <p:cNvCxnSpPr>
            <a:cxnSpLocks/>
          </p:cNvCxnSpPr>
          <p:nvPr/>
        </p:nvCxnSpPr>
        <p:spPr>
          <a:xfrm>
            <a:off x="7398156" y="4730067"/>
            <a:ext cx="3922249" cy="11760"/>
          </a:xfrm>
          <a:prstGeom prst="line">
            <a:avLst/>
          </a:prstGeom>
          <a:ln w="381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E030818-D2BF-80C6-4EE8-27A1D5780C12}"/>
              </a:ext>
            </a:extLst>
          </p:cNvPr>
          <p:cNvSpPr txBox="1"/>
          <p:nvPr/>
        </p:nvSpPr>
        <p:spPr>
          <a:xfrm>
            <a:off x="7975527" y="4385710"/>
            <a:ext cx="28438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Ασφάλεια &amp;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μπιστοσύνη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49F76A6-4307-1771-6A64-07880EFDB147}"/>
              </a:ext>
            </a:extLst>
          </p:cNvPr>
          <p:cNvCxnSpPr>
            <a:cxnSpLocks/>
            <a:stCxn id="63" idx="6"/>
          </p:cNvCxnSpPr>
          <p:nvPr/>
        </p:nvCxnSpPr>
        <p:spPr>
          <a:xfrm>
            <a:off x="1084278" y="4713451"/>
            <a:ext cx="3868572" cy="19328"/>
          </a:xfrm>
          <a:prstGeom prst="line">
            <a:avLst/>
          </a:prstGeom>
          <a:ln w="381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73B2C2B-67E7-3F26-3A10-666005F1F54F}"/>
              </a:ext>
            </a:extLst>
          </p:cNvPr>
          <p:cNvSpPr txBox="1"/>
          <p:nvPr/>
        </p:nvSpPr>
        <p:spPr>
          <a:xfrm>
            <a:off x="1626015" y="4401098"/>
            <a:ext cx="25390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Προσωποποίηση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17BFD79F-C6B2-D51E-38B5-FDFF8B98E879}"/>
              </a:ext>
            </a:extLst>
          </p:cNvPr>
          <p:cNvSpPr/>
          <p:nvPr/>
        </p:nvSpPr>
        <p:spPr>
          <a:xfrm>
            <a:off x="1152308" y="2295079"/>
            <a:ext cx="498022" cy="487763"/>
          </a:xfrm>
          <a:prstGeom prst="flowChartConnector">
            <a:avLst/>
          </a:prstGeom>
          <a:solidFill>
            <a:srgbClr val="0B2D5B"/>
          </a:solidFill>
          <a:ln w="28575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lowchart: Connector 62">
            <a:extLst>
              <a:ext uri="{FF2B5EF4-FFF2-40B4-BE49-F238E27FC236}">
                <a16:creationId xmlns:a16="http://schemas.microsoft.com/office/drawing/2014/main" id="{B07CFBC1-5D53-9DE1-6320-CC7C1CE25D0A}"/>
              </a:ext>
            </a:extLst>
          </p:cNvPr>
          <p:cNvSpPr/>
          <p:nvPr/>
        </p:nvSpPr>
        <p:spPr>
          <a:xfrm>
            <a:off x="586256" y="4469569"/>
            <a:ext cx="498022" cy="487763"/>
          </a:xfrm>
          <a:prstGeom prst="flowChartConnector">
            <a:avLst/>
          </a:prstGeom>
          <a:solidFill>
            <a:srgbClr val="0B2D5B"/>
          </a:solidFill>
          <a:ln w="28575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lowchart: Connector 64">
            <a:extLst>
              <a:ext uri="{FF2B5EF4-FFF2-40B4-BE49-F238E27FC236}">
                <a16:creationId xmlns:a16="http://schemas.microsoft.com/office/drawing/2014/main" id="{8DDE5F01-EADB-5971-3AF6-FFD3CDAB709A}"/>
              </a:ext>
            </a:extLst>
          </p:cNvPr>
          <p:cNvSpPr/>
          <p:nvPr/>
        </p:nvSpPr>
        <p:spPr>
          <a:xfrm>
            <a:off x="10541310" y="2353071"/>
            <a:ext cx="498022" cy="487763"/>
          </a:xfrm>
          <a:prstGeom prst="flowChartConnector">
            <a:avLst/>
          </a:prstGeom>
          <a:solidFill>
            <a:srgbClr val="0B2D5B"/>
          </a:solidFill>
          <a:ln w="28575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Flowchart: Connector 66">
            <a:extLst>
              <a:ext uri="{FF2B5EF4-FFF2-40B4-BE49-F238E27FC236}">
                <a16:creationId xmlns:a16="http://schemas.microsoft.com/office/drawing/2014/main" id="{69575E7C-52AE-BCE4-7A7D-62E6DEC7C31E}"/>
              </a:ext>
            </a:extLst>
          </p:cNvPr>
          <p:cNvSpPr/>
          <p:nvPr/>
        </p:nvSpPr>
        <p:spPr>
          <a:xfrm>
            <a:off x="11294690" y="4446850"/>
            <a:ext cx="498022" cy="487763"/>
          </a:xfrm>
          <a:prstGeom prst="flowChartConnector">
            <a:avLst/>
          </a:prstGeom>
          <a:solidFill>
            <a:srgbClr val="0B2D5B"/>
          </a:solidFill>
          <a:ln w="28575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lowchart: Connector 71">
            <a:extLst>
              <a:ext uri="{FF2B5EF4-FFF2-40B4-BE49-F238E27FC236}">
                <a16:creationId xmlns:a16="http://schemas.microsoft.com/office/drawing/2014/main" id="{25D51951-561E-0749-BC72-970A9D825547}"/>
              </a:ext>
            </a:extLst>
          </p:cNvPr>
          <p:cNvSpPr/>
          <p:nvPr/>
        </p:nvSpPr>
        <p:spPr>
          <a:xfrm>
            <a:off x="4640379" y="2447904"/>
            <a:ext cx="2638560" cy="2546124"/>
          </a:xfrm>
          <a:prstGeom prst="flowChartConnector">
            <a:avLst/>
          </a:prstGeom>
          <a:solidFill>
            <a:srgbClr val="0B2D5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B567C2F-DDEE-2884-F821-48D05419BF0A}"/>
              </a:ext>
            </a:extLst>
          </p:cNvPr>
          <p:cNvSpPr txBox="1"/>
          <p:nvPr/>
        </p:nvSpPr>
        <p:spPr>
          <a:xfrm>
            <a:off x="4963626" y="3192460"/>
            <a:ext cx="20052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Πυλώνες σχεδιασμού </a:t>
            </a:r>
            <a:r>
              <a:rPr lang="en-US" sz="2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</a:t>
            </a:r>
          </a:p>
        </p:txBody>
      </p:sp>
      <p:pic>
        <p:nvPicPr>
          <p:cNvPr id="78" name="Graphic 77" descr="Sun outline">
            <a:extLst>
              <a:ext uri="{FF2B5EF4-FFF2-40B4-BE49-F238E27FC236}">
                <a16:creationId xmlns:a16="http://schemas.microsoft.com/office/drawing/2014/main" id="{8E72ABA6-32E2-2166-6D87-478232E348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22091" y="2428722"/>
            <a:ext cx="336460" cy="336460"/>
          </a:xfrm>
          <a:prstGeom prst="rect">
            <a:avLst/>
          </a:prstGeom>
        </p:spPr>
      </p:pic>
      <p:pic>
        <p:nvPicPr>
          <p:cNvPr id="80" name="Graphic 79" descr="Shield Tick outline">
            <a:extLst>
              <a:ext uri="{FF2B5EF4-FFF2-40B4-BE49-F238E27FC236}">
                <a16:creationId xmlns:a16="http://schemas.microsoft.com/office/drawing/2014/main" id="{96DE76B8-3710-E160-116A-9A0AFF4CD4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67092" y="4547292"/>
            <a:ext cx="336460" cy="336460"/>
          </a:xfrm>
          <a:prstGeom prst="rect">
            <a:avLst/>
          </a:prstGeom>
        </p:spPr>
      </p:pic>
      <p:pic>
        <p:nvPicPr>
          <p:cNvPr id="84" name="Graphic 83" descr="Male profile outline">
            <a:extLst>
              <a:ext uri="{FF2B5EF4-FFF2-40B4-BE49-F238E27FC236}">
                <a16:creationId xmlns:a16="http://schemas.microsoft.com/office/drawing/2014/main" id="{37ABB6D2-1B6E-6D69-F5A4-E50B96F0E6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652" y="4540645"/>
            <a:ext cx="336460" cy="336460"/>
          </a:xfrm>
          <a:prstGeom prst="rect">
            <a:avLst/>
          </a:prstGeom>
        </p:spPr>
      </p:pic>
      <p:pic>
        <p:nvPicPr>
          <p:cNvPr id="88" name="Graphic 87" descr="Chat bubble outline">
            <a:extLst>
              <a:ext uri="{FF2B5EF4-FFF2-40B4-BE49-F238E27FC236}">
                <a16:creationId xmlns:a16="http://schemas.microsoft.com/office/drawing/2014/main" id="{9222B56B-2D53-6C41-2616-340E0D2C9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24474" y="2381677"/>
            <a:ext cx="336460" cy="33646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1DDABDF-E086-5B6E-9BBF-096885F6A85C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005311E-9F9D-3355-3417-D9874F5A01D0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9" name="logo card">
                <a:extLst>
                  <a:ext uri="{FF2B5EF4-FFF2-40B4-BE49-F238E27FC236}">
                    <a16:creationId xmlns:a16="http://schemas.microsoft.com/office/drawing/2014/main" id="{1455BF46-3434-302E-CAAA-BFF7BFC75081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10" name="Image 0" descr="Λογότυπο ΕΟΠΥΥ">
                <a:extLst>
                  <a:ext uri="{FF2B5EF4-FFF2-40B4-BE49-F238E27FC236}">
                    <a16:creationId xmlns:a16="http://schemas.microsoft.com/office/drawing/2014/main" id="{34C0D645-0D4D-1425-BB94-25034922A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FB0C21-02DC-6098-478D-6BCBC8498CDE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4909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6055E-C1EB-B414-A699-28A980C86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39FE5A0E-46DE-56B0-6F00-FF40925A203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86804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A84F4E7F-47D3-92A5-7D1C-97EEE7159C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CE4249B-2301-8DE1-7E7F-7A0310D3D84E}"/>
              </a:ext>
            </a:extLst>
          </p:cNvPr>
          <p:cNvCxnSpPr>
            <a:cxnSpLocks/>
          </p:cNvCxnSpPr>
          <p:nvPr/>
        </p:nvCxnSpPr>
        <p:spPr>
          <a:xfrm>
            <a:off x="1202112" y="4947990"/>
            <a:ext cx="2324189" cy="305073"/>
          </a:xfrm>
          <a:prstGeom prst="line">
            <a:avLst/>
          </a:prstGeom>
          <a:ln>
            <a:solidFill>
              <a:srgbClr val="E8890C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97051E1-B610-7D93-0BAD-61E1AB6E4C06}"/>
              </a:ext>
            </a:extLst>
          </p:cNvPr>
          <p:cNvCxnSpPr>
            <a:cxnSpLocks/>
          </p:cNvCxnSpPr>
          <p:nvPr/>
        </p:nvCxnSpPr>
        <p:spPr>
          <a:xfrm>
            <a:off x="1411674" y="4119400"/>
            <a:ext cx="2322355" cy="232583"/>
          </a:xfrm>
          <a:prstGeom prst="line">
            <a:avLst/>
          </a:prstGeom>
          <a:ln>
            <a:solidFill>
              <a:srgbClr val="E8890C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7E24EB2-473B-DBB0-BF00-D25FAFF12DC3}"/>
              </a:ext>
            </a:extLst>
          </p:cNvPr>
          <p:cNvCxnSpPr>
            <a:cxnSpLocks/>
          </p:cNvCxnSpPr>
          <p:nvPr/>
        </p:nvCxnSpPr>
        <p:spPr>
          <a:xfrm flipV="1">
            <a:off x="1218971" y="3338863"/>
            <a:ext cx="2189313" cy="36041"/>
          </a:xfrm>
          <a:prstGeom prst="line">
            <a:avLst/>
          </a:prstGeom>
          <a:ln>
            <a:solidFill>
              <a:srgbClr val="E8890C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A2855B1-B8AC-3EA8-47B3-830806B17A3B}"/>
              </a:ext>
            </a:extLst>
          </p:cNvPr>
          <p:cNvCxnSpPr>
            <a:cxnSpLocks/>
          </p:cNvCxnSpPr>
          <p:nvPr/>
        </p:nvCxnSpPr>
        <p:spPr>
          <a:xfrm flipV="1">
            <a:off x="1814466" y="2283234"/>
            <a:ext cx="1593818" cy="465666"/>
          </a:xfrm>
          <a:prstGeom prst="line">
            <a:avLst/>
          </a:prstGeom>
          <a:ln>
            <a:solidFill>
              <a:srgbClr val="E8890C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F70C9E5-A968-011D-C05D-CD12B9200901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15F6EB-66CB-4C0B-FA9C-95C413EF2D9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Ο ΕΟΠΥΥ σχεδιάζει βάσει των αναγκών του πολίτη και φέρνει τον ΦΑΥ σε μια ψηφιακή εφαρμογή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E23C9794-FC33-8F74-4332-6E480C19538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43EA91-F53D-CE88-80D1-28A8F5988C2D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C6EEEB6C-74AA-BD5E-B7E8-D0465834727A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Όλη η ασφάλιση υγείας σε μια εφαρμογή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2DD4B5D4-B1D3-AE16-6B2B-A9E9DE6A11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phone frame">
            <a:extLst>
              <a:ext uri="{FF2B5EF4-FFF2-40B4-BE49-F238E27FC236}">
                <a16:creationId xmlns:a16="http://schemas.microsoft.com/office/drawing/2014/main" id="{1529F996-009A-0ADE-98BF-2DB2708894CF}"/>
              </a:ext>
            </a:extLst>
          </p:cNvPr>
          <p:cNvSpPr/>
          <p:nvPr/>
        </p:nvSpPr>
        <p:spPr>
          <a:xfrm>
            <a:off x="954856" y="2176127"/>
            <a:ext cx="1660573" cy="3383280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37" name="Image 1" descr="Πλήρης εικόνα">
            <a:extLst>
              <a:ext uri="{FF2B5EF4-FFF2-40B4-BE49-F238E27FC236}">
                <a16:creationId xmlns:a16="http://schemas.microsoft.com/office/drawing/2014/main" id="{2E033B92-7413-5B6F-4645-6F046777D3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864" y="2240135"/>
            <a:ext cx="1532557" cy="325526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22DAA76-81B8-AB81-A6C8-364B16CB8EA6}"/>
              </a:ext>
            </a:extLst>
          </p:cNvPr>
          <p:cNvSpPr txBox="1"/>
          <p:nvPr/>
        </p:nvSpPr>
        <p:spPr>
          <a:xfrm>
            <a:off x="3723980" y="1899109"/>
            <a:ext cx="2539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στοιχεία μου</a:t>
            </a:r>
          </a:p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Ονοματεπώνυμο, ΑΜΚΑ, ασφαλιστική ικανότητα</a:t>
            </a:r>
            <a:endParaRPr lang="en-US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34F1A4-5EEB-23F5-0392-FDB2C6978437}"/>
              </a:ext>
            </a:extLst>
          </p:cNvPr>
          <p:cNvSpPr txBox="1"/>
          <p:nvPr/>
        </p:nvSpPr>
        <p:spPr>
          <a:xfrm>
            <a:off x="3723980" y="3025674"/>
            <a:ext cx="2812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αποζημιώσεις μου</a:t>
            </a:r>
          </a:p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Διαγνώσεις, επισκέψεις, ιατρικές πράξεις, νοσηλείες, φάρμακα</a:t>
            </a:r>
            <a:endParaRPr lang="en-US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2601000-90A9-FA31-E923-68DB37E1EC5F}"/>
              </a:ext>
            </a:extLst>
          </p:cNvPr>
          <p:cNvSpPr txBox="1"/>
          <p:nvPr/>
        </p:nvSpPr>
        <p:spPr>
          <a:xfrm>
            <a:off x="3679549" y="4175851"/>
            <a:ext cx="2812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αιτήματα μου</a:t>
            </a:r>
          </a:p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Υποβολή και παρακολούθηση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DB4FAE-8EF2-8923-F9D4-680FFAADBECB}"/>
              </a:ext>
            </a:extLst>
          </p:cNvPr>
          <p:cNvSpPr txBox="1"/>
          <p:nvPr/>
        </p:nvSpPr>
        <p:spPr>
          <a:xfrm>
            <a:off x="4211992" y="5059841"/>
            <a:ext cx="1675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παροχές μου</a:t>
            </a:r>
          </a:p>
          <a:p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Κατάλογος ΕΚΠΥ &amp; ΦΥΚ </a:t>
            </a:r>
            <a:r>
              <a:rPr lang="en-US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e-ticket</a:t>
            </a:r>
            <a:endParaRPr lang="el-GR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Graphic 58" descr="Badge 4 with solid fill">
            <a:extLst>
              <a:ext uri="{FF2B5EF4-FFF2-40B4-BE49-F238E27FC236}">
                <a16:creationId xmlns:a16="http://schemas.microsoft.com/office/drawing/2014/main" id="{18EE87EA-18DD-3C22-D5C6-31534F9BFA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505" y="5006245"/>
            <a:ext cx="525164" cy="525164"/>
          </a:xfrm>
          <a:prstGeom prst="rect">
            <a:avLst/>
          </a:prstGeom>
        </p:spPr>
      </p:pic>
      <p:pic>
        <p:nvPicPr>
          <p:cNvPr id="61" name="Graphic 60" descr="Badge with solid fill">
            <a:extLst>
              <a:ext uri="{FF2B5EF4-FFF2-40B4-BE49-F238E27FC236}">
                <a16:creationId xmlns:a16="http://schemas.microsoft.com/office/drawing/2014/main" id="{8CA4E790-18AA-A8AC-19D8-332E586507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1505" y="3076281"/>
            <a:ext cx="525164" cy="525164"/>
          </a:xfrm>
          <a:prstGeom prst="rect">
            <a:avLst/>
          </a:prstGeom>
        </p:spPr>
      </p:pic>
      <p:pic>
        <p:nvPicPr>
          <p:cNvPr id="63" name="Graphic 62" descr="Badge 3 with solid fill">
            <a:extLst>
              <a:ext uri="{FF2B5EF4-FFF2-40B4-BE49-F238E27FC236}">
                <a16:creationId xmlns:a16="http://schemas.microsoft.com/office/drawing/2014/main" id="{5C5826F7-9AC4-976C-1D1F-4B2027D226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11505" y="4115652"/>
            <a:ext cx="525164" cy="525164"/>
          </a:xfrm>
          <a:prstGeom prst="rect">
            <a:avLst/>
          </a:prstGeom>
        </p:spPr>
      </p:pic>
      <p:pic>
        <p:nvPicPr>
          <p:cNvPr id="65" name="Graphic 64" descr="Badge 1 with solid fill">
            <a:extLst>
              <a:ext uri="{FF2B5EF4-FFF2-40B4-BE49-F238E27FC236}">
                <a16:creationId xmlns:a16="http://schemas.microsoft.com/office/drawing/2014/main" id="{250552D1-4179-CCAF-CC6C-AA19006591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11505" y="1973805"/>
            <a:ext cx="525164" cy="525164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7324BE8-1710-6D6F-834E-36C36AC3FD0A}"/>
              </a:ext>
            </a:extLst>
          </p:cNvPr>
          <p:cNvSpPr/>
          <p:nvPr/>
        </p:nvSpPr>
        <p:spPr>
          <a:xfrm>
            <a:off x="6862171" y="1931603"/>
            <a:ext cx="4859283" cy="3887393"/>
          </a:xfrm>
          <a:prstGeom prst="roundRect">
            <a:avLst>
              <a:gd name="adj" fmla="val 3942"/>
            </a:avLst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2470C3-3635-CDB7-C0F7-EFBD479D7DB0}"/>
              </a:ext>
            </a:extLst>
          </p:cNvPr>
          <p:cNvSpPr txBox="1"/>
          <p:nvPr/>
        </p:nvSpPr>
        <p:spPr>
          <a:xfrm>
            <a:off x="6974861" y="2094655"/>
            <a:ext cx="1841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Εξυπηρέτηση όπου και αν βρίσκεσαι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6B486C-13F0-8E95-BA13-24A69C959413}"/>
              </a:ext>
            </a:extLst>
          </p:cNvPr>
          <p:cNvSpPr txBox="1"/>
          <p:nvPr/>
        </p:nvSpPr>
        <p:spPr>
          <a:xfrm>
            <a:off x="6974861" y="2905780"/>
            <a:ext cx="190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Δικαιολογητικά με μια φωτογραφία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829DC9-A150-6656-2328-46EA773BE0D4}"/>
              </a:ext>
            </a:extLst>
          </p:cNvPr>
          <p:cNvSpPr txBox="1"/>
          <p:nvPr/>
        </p:nvSpPr>
        <p:spPr>
          <a:xfrm>
            <a:off x="6974861" y="3647728"/>
            <a:ext cx="2054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Πιο γρήγορα αιτήματα, με λιγότερα λάθη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D972AD-B7AD-CD94-1A8C-A0A6EB9C8ACE}"/>
              </a:ext>
            </a:extLst>
          </p:cNvPr>
          <p:cNvSpPr txBox="1"/>
          <p:nvPr/>
        </p:nvSpPr>
        <p:spPr>
          <a:xfrm>
            <a:off x="6974861" y="4483801"/>
            <a:ext cx="2539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Άμεση και ασφαλής πρόσβαση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7C7F5F-55C4-6FA4-D1E3-3FC1A98E8583}"/>
              </a:ext>
            </a:extLst>
          </p:cNvPr>
          <p:cNvSpPr txBox="1"/>
          <p:nvPr/>
        </p:nvSpPr>
        <p:spPr>
          <a:xfrm>
            <a:off x="6976349" y="5164245"/>
            <a:ext cx="190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Πλήρης εικόνα των αποζημιώσεων 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CAB8AF-398C-D39C-6693-D80D19953901}"/>
              </a:ext>
            </a:extLst>
          </p:cNvPr>
          <p:cNvSpPr txBox="1"/>
          <p:nvPr/>
        </p:nvSpPr>
        <p:spPr>
          <a:xfrm>
            <a:off x="8453944" y="1533625"/>
            <a:ext cx="36482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Οφέλη </a:t>
            </a:r>
            <a:r>
              <a:rPr lang="en-US" sz="15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E1C2514-5821-2484-1060-33D2165E64DA}"/>
              </a:ext>
            </a:extLst>
          </p:cNvPr>
          <p:cNvCxnSpPr>
            <a:cxnSpLocks/>
          </p:cNvCxnSpPr>
          <p:nvPr/>
        </p:nvCxnSpPr>
        <p:spPr>
          <a:xfrm>
            <a:off x="7743438" y="1841844"/>
            <a:ext cx="3376155" cy="0"/>
          </a:xfrm>
          <a:prstGeom prst="line">
            <a:avLst/>
          </a:prstGeom>
          <a:ln w="1905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94457A9-A3B1-9FE9-2218-B9358EA88C3C}"/>
              </a:ext>
            </a:extLst>
          </p:cNvPr>
          <p:cNvSpPr/>
          <p:nvPr/>
        </p:nvSpPr>
        <p:spPr>
          <a:xfrm>
            <a:off x="8974199" y="1934005"/>
            <a:ext cx="677697" cy="388739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33" descr="Aperture outline">
            <a:extLst>
              <a:ext uri="{FF2B5EF4-FFF2-40B4-BE49-F238E27FC236}">
                <a16:creationId xmlns:a16="http://schemas.microsoft.com/office/drawing/2014/main" id="{6E8F93EB-5EE6-2430-6BAB-731FD85B96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88047" y="2962895"/>
            <a:ext cx="450000" cy="450000"/>
          </a:xfrm>
          <a:prstGeom prst="rect">
            <a:avLst/>
          </a:prstGeom>
        </p:spPr>
      </p:pic>
      <p:pic>
        <p:nvPicPr>
          <p:cNvPr id="36" name="Graphic 35" descr="Bar chart outline">
            <a:extLst>
              <a:ext uri="{FF2B5EF4-FFF2-40B4-BE49-F238E27FC236}">
                <a16:creationId xmlns:a16="http://schemas.microsoft.com/office/drawing/2014/main" id="{F7E8A161-C4FC-286A-D17A-A8795008F6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63954" y="5198794"/>
            <a:ext cx="450000" cy="450000"/>
          </a:xfrm>
          <a:prstGeom prst="rect">
            <a:avLst/>
          </a:prstGeom>
        </p:spPr>
      </p:pic>
      <p:pic>
        <p:nvPicPr>
          <p:cNvPr id="38" name="Graphic 37" descr="Dance steps outline">
            <a:extLst>
              <a:ext uri="{FF2B5EF4-FFF2-40B4-BE49-F238E27FC236}">
                <a16:creationId xmlns:a16="http://schemas.microsoft.com/office/drawing/2014/main" id="{039DFD7F-F336-C8C7-DC9F-AE29E36DC0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68186" y="3760097"/>
            <a:ext cx="450000" cy="450000"/>
          </a:xfrm>
          <a:prstGeom prst="rect">
            <a:avLst/>
          </a:prstGeom>
        </p:spPr>
      </p:pic>
      <p:pic>
        <p:nvPicPr>
          <p:cNvPr id="40" name="Graphic 39" descr="Eye Scan outline">
            <a:extLst>
              <a:ext uri="{FF2B5EF4-FFF2-40B4-BE49-F238E27FC236}">
                <a16:creationId xmlns:a16="http://schemas.microsoft.com/office/drawing/2014/main" id="{FBB3F9C4-098C-DE00-6ED0-4018A39E9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88047" y="4535449"/>
            <a:ext cx="450000" cy="450000"/>
          </a:xfrm>
          <a:prstGeom prst="rect">
            <a:avLst/>
          </a:prstGeom>
        </p:spPr>
      </p:pic>
      <p:pic>
        <p:nvPicPr>
          <p:cNvPr id="42" name="Graphic 41" descr="Smart Phone outline">
            <a:extLst>
              <a:ext uri="{FF2B5EF4-FFF2-40B4-BE49-F238E27FC236}">
                <a16:creationId xmlns:a16="http://schemas.microsoft.com/office/drawing/2014/main" id="{9C09E571-ED79-5512-B4D9-D935F3331D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68186" y="2121406"/>
            <a:ext cx="450000" cy="4500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AA93E7A7-62F3-75EE-FC9F-446849875BAB}"/>
              </a:ext>
            </a:extLst>
          </p:cNvPr>
          <p:cNvSpPr txBox="1"/>
          <p:nvPr/>
        </p:nvSpPr>
        <p:spPr>
          <a:xfrm>
            <a:off x="9693579" y="2084591"/>
            <a:ext cx="2027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Όλος ο ΦΑΥ στο κινητό, όποτε χρειαστεί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EFF641-B05E-0B71-476A-F68275614B99}"/>
              </a:ext>
            </a:extLst>
          </p:cNvPr>
          <p:cNvSpPr txBox="1"/>
          <p:nvPr/>
        </p:nvSpPr>
        <p:spPr>
          <a:xfrm>
            <a:off x="9714420" y="2906081"/>
            <a:ext cx="20278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κάμερα του κινητού αντικαθιστά 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scanner </a:t>
            </a:r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εκτυπωτή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3CE322-EDCF-F815-4A53-61EA3C79FDBC}"/>
              </a:ext>
            </a:extLst>
          </p:cNvPr>
          <p:cNvSpPr txBox="1"/>
          <p:nvPr/>
        </p:nvSpPr>
        <p:spPr>
          <a:xfrm>
            <a:off x="9685246" y="3767891"/>
            <a:ext cx="2027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Οδηγός καθοδήγησης βήμα-βήμα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4DB3694-3657-11B9-C2CE-249C30006BA0}"/>
              </a:ext>
            </a:extLst>
          </p:cNvPr>
          <p:cNvSpPr txBox="1"/>
          <p:nvPr/>
        </p:nvSpPr>
        <p:spPr>
          <a:xfrm>
            <a:off x="9671549" y="4457922"/>
            <a:ext cx="2027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Σύνδεση μέσω </a:t>
            </a:r>
            <a:r>
              <a:rPr lang="en-US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taxisnet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PIN </a:t>
            </a:r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βιομετρικά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C3C5ED-0866-FBA7-B4D6-0F18BDC900B9}"/>
              </a:ext>
            </a:extLst>
          </p:cNvPr>
          <p:cNvSpPr txBox="1"/>
          <p:nvPr/>
        </p:nvSpPr>
        <p:spPr>
          <a:xfrm>
            <a:off x="9665699" y="5111614"/>
            <a:ext cx="20278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Παρακολούθηση πορείας αιτήματος σε πραγματικό χρόνο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CB3753C-316D-A15F-F011-767B2BD3D1EC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D298168-5C3C-9E1A-B70C-3901A3617E29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68" name="logo card">
                <a:extLst>
                  <a:ext uri="{FF2B5EF4-FFF2-40B4-BE49-F238E27FC236}">
                    <a16:creationId xmlns:a16="http://schemas.microsoft.com/office/drawing/2014/main" id="{74E0393B-E00E-F5BE-28FF-4E0FC5AD5A5D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69" name="Image 0" descr="Λογότυπο ΕΟΠΥΥ">
                <a:extLst>
                  <a:ext uri="{FF2B5EF4-FFF2-40B4-BE49-F238E27FC236}">
                    <a16:creationId xmlns:a16="http://schemas.microsoft.com/office/drawing/2014/main" id="{890E2734-A3C5-0D72-DDDA-12F40F6D2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32553A6-6DAA-D35C-2606-25007B740551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50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F42D4-07A9-394E-D570-0A7CAC3D7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8B3E590B-7437-AAFA-8E1E-AAEA5ACC25B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22191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39FE5A0E-46DE-56B0-6F00-FF40925A2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57">
            <a:extLst>
              <a:ext uri="{FF2B5EF4-FFF2-40B4-BE49-F238E27FC236}">
                <a16:creationId xmlns:a16="http://schemas.microsoft.com/office/drawing/2014/main" id="{88A6D197-4931-84C2-FAD4-AE1A3F5BAF96}"/>
              </a:ext>
            </a:extLst>
          </p:cNvPr>
          <p:cNvSpPr/>
          <p:nvPr/>
        </p:nvSpPr>
        <p:spPr>
          <a:xfrm>
            <a:off x="0" y="4460007"/>
            <a:ext cx="12192000" cy="100003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01671A-12A3-6C3C-8749-455ADA8F7539}"/>
              </a:ext>
            </a:extLst>
          </p:cNvPr>
          <p:cNvGrpSpPr/>
          <p:nvPr/>
        </p:nvGrpSpPr>
        <p:grpSpPr>
          <a:xfrm>
            <a:off x="1586327" y="2480378"/>
            <a:ext cx="967076" cy="1410571"/>
            <a:chOff x="1647340" y="2198043"/>
            <a:chExt cx="967076" cy="141057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9269BBA-D7DF-67E2-D034-4CFB1B5A9363}"/>
                </a:ext>
              </a:extLst>
            </p:cNvPr>
            <p:cNvCxnSpPr/>
            <p:nvPr/>
          </p:nvCxnSpPr>
          <p:spPr>
            <a:xfrm>
              <a:off x="2130878" y="3004457"/>
              <a:ext cx="0" cy="604157"/>
            </a:xfrm>
            <a:prstGeom prst="line">
              <a:avLst/>
            </a:prstGeom>
            <a:ln w="38100">
              <a:solidFill>
                <a:srgbClr val="0B2D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lowchart: Connector 31">
              <a:extLst>
                <a:ext uri="{FF2B5EF4-FFF2-40B4-BE49-F238E27FC236}">
                  <a16:creationId xmlns:a16="http://schemas.microsoft.com/office/drawing/2014/main" id="{1142963E-B9EC-56C2-2C87-494839E8222A}"/>
                </a:ext>
              </a:extLst>
            </p:cNvPr>
            <p:cNvSpPr/>
            <p:nvPr/>
          </p:nvSpPr>
          <p:spPr>
            <a:xfrm>
              <a:off x="1647340" y="2198043"/>
              <a:ext cx="967076" cy="911113"/>
            </a:xfrm>
            <a:prstGeom prst="flowChartConnector">
              <a:avLst/>
            </a:prstGeom>
            <a:solidFill>
              <a:srgbClr val="0B2D5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C8301FC2-14EE-020C-9D04-E227F25D75D4}"/>
                </a:ext>
              </a:extLst>
            </p:cNvPr>
            <p:cNvSpPr/>
            <p:nvPr/>
          </p:nvSpPr>
          <p:spPr>
            <a:xfrm>
              <a:off x="1711075" y="2274056"/>
              <a:ext cx="839606" cy="773245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C82F44-9F64-935D-C35B-3C436371E519}"/>
              </a:ext>
            </a:extLst>
          </p:cNvPr>
          <p:cNvGrpSpPr/>
          <p:nvPr/>
        </p:nvGrpSpPr>
        <p:grpSpPr>
          <a:xfrm>
            <a:off x="9776114" y="2472215"/>
            <a:ext cx="967076" cy="1410571"/>
            <a:chOff x="1647340" y="2198043"/>
            <a:chExt cx="967076" cy="1410571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FB5B44D-DD96-8626-CBB9-DF8354361F3C}"/>
                </a:ext>
              </a:extLst>
            </p:cNvPr>
            <p:cNvCxnSpPr/>
            <p:nvPr/>
          </p:nvCxnSpPr>
          <p:spPr>
            <a:xfrm>
              <a:off x="2130878" y="3004457"/>
              <a:ext cx="0" cy="604157"/>
            </a:xfrm>
            <a:prstGeom prst="line">
              <a:avLst/>
            </a:prstGeom>
            <a:ln w="38100">
              <a:solidFill>
                <a:srgbClr val="0B2D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36FFB5BE-E192-349A-0850-84F22D614A5B}"/>
                </a:ext>
              </a:extLst>
            </p:cNvPr>
            <p:cNvSpPr/>
            <p:nvPr/>
          </p:nvSpPr>
          <p:spPr>
            <a:xfrm>
              <a:off x="1647340" y="2198043"/>
              <a:ext cx="967076" cy="911113"/>
            </a:xfrm>
            <a:prstGeom prst="flowChartConnector">
              <a:avLst/>
            </a:prstGeom>
            <a:solidFill>
              <a:srgbClr val="0B2D5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lowchart: Connector 46">
              <a:extLst>
                <a:ext uri="{FF2B5EF4-FFF2-40B4-BE49-F238E27FC236}">
                  <a16:creationId xmlns:a16="http://schemas.microsoft.com/office/drawing/2014/main" id="{89483BA8-BF9C-7789-5E36-4A8E766F4A1C}"/>
                </a:ext>
              </a:extLst>
            </p:cNvPr>
            <p:cNvSpPr/>
            <p:nvPr/>
          </p:nvSpPr>
          <p:spPr>
            <a:xfrm>
              <a:off x="1711075" y="2274056"/>
              <a:ext cx="839606" cy="773245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3A2CAA-B0FA-3031-2C71-8225EF469E02}"/>
              </a:ext>
            </a:extLst>
          </p:cNvPr>
          <p:cNvGrpSpPr/>
          <p:nvPr/>
        </p:nvGrpSpPr>
        <p:grpSpPr>
          <a:xfrm>
            <a:off x="7101140" y="2496706"/>
            <a:ext cx="967076" cy="1410571"/>
            <a:chOff x="1647340" y="2198043"/>
            <a:chExt cx="967076" cy="1410571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D6DAAB8-CB8C-885A-F06F-DB0945251109}"/>
                </a:ext>
              </a:extLst>
            </p:cNvPr>
            <p:cNvCxnSpPr/>
            <p:nvPr/>
          </p:nvCxnSpPr>
          <p:spPr>
            <a:xfrm>
              <a:off x="2130878" y="3004457"/>
              <a:ext cx="0" cy="604157"/>
            </a:xfrm>
            <a:prstGeom prst="line">
              <a:avLst/>
            </a:prstGeom>
            <a:ln w="38100">
              <a:solidFill>
                <a:srgbClr val="0B2D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lowchart: Connector 40">
              <a:extLst>
                <a:ext uri="{FF2B5EF4-FFF2-40B4-BE49-F238E27FC236}">
                  <a16:creationId xmlns:a16="http://schemas.microsoft.com/office/drawing/2014/main" id="{EC79CCD0-EEC8-35A4-036E-D8500242E179}"/>
                </a:ext>
              </a:extLst>
            </p:cNvPr>
            <p:cNvSpPr/>
            <p:nvPr/>
          </p:nvSpPr>
          <p:spPr>
            <a:xfrm>
              <a:off x="1647340" y="2198043"/>
              <a:ext cx="967076" cy="911113"/>
            </a:xfrm>
            <a:prstGeom prst="flowChartConnector">
              <a:avLst/>
            </a:prstGeom>
            <a:solidFill>
              <a:srgbClr val="0B2D5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0318E3A7-E21A-2B36-0893-41A5A4A4F5A3}"/>
                </a:ext>
              </a:extLst>
            </p:cNvPr>
            <p:cNvSpPr/>
            <p:nvPr/>
          </p:nvSpPr>
          <p:spPr>
            <a:xfrm>
              <a:off x="1711075" y="2274056"/>
              <a:ext cx="839606" cy="773245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7AE933-3ED6-0EA3-06A2-CD6BC97529CF}"/>
              </a:ext>
            </a:extLst>
          </p:cNvPr>
          <p:cNvGrpSpPr/>
          <p:nvPr/>
        </p:nvGrpSpPr>
        <p:grpSpPr>
          <a:xfrm>
            <a:off x="4197567" y="2488542"/>
            <a:ext cx="967076" cy="1410571"/>
            <a:chOff x="1647340" y="2198043"/>
            <a:chExt cx="967076" cy="1410571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36C496D-5FEE-B4B2-511D-D0EA412AA5E4}"/>
                </a:ext>
              </a:extLst>
            </p:cNvPr>
            <p:cNvCxnSpPr/>
            <p:nvPr/>
          </p:nvCxnSpPr>
          <p:spPr>
            <a:xfrm>
              <a:off x="2130878" y="3004457"/>
              <a:ext cx="0" cy="604157"/>
            </a:xfrm>
            <a:prstGeom prst="line">
              <a:avLst/>
            </a:prstGeom>
            <a:ln w="38100">
              <a:solidFill>
                <a:srgbClr val="0B2D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10DB40C1-043A-F038-8097-37C36DE9B5A7}"/>
                </a:ext>
              </a:extLst>
            </p:cNvPr>
            <p:cNvSpPr/>
            <p:nvPr/>
          </p:nvSpPr>
          <p:spPr>
            <a:xfrm>
              <a:off x="1647340" y="2198043"/>
              <a:ext cx="967076" cy="911113"/>
            </a:xfrm>
            <a:prstGeom prst="flowChartConnector">
              <a:avLst/>
            </a:prstGeom>
            <a:solidFill>
              <a:srgbClr val="0B2D5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lowchart: Connector 37">
              <a:extLst>
                <a:ext uri="{FF2B5EF4-FFF2-40B4-BE49-F238E27FC236}">
                  <a16:creationId xmlns:a16="http://schemas.microsoft.com/office/drawing/2014/main" id="{1616A9C3-326B-CA32-D3FA-52B8BE78F8D0}"/>
                </a:ext>
              </a:extLst>
            </p:cNvPr>
            <p:cNvSpPr/>
            <p:nvPr/>
          </p:nvSpPr>
          <p:spPr>
            <a:xfrm>
              <a:off x="1711075" y="2274056"/>
              <a:ext cx="839606" cy="773245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0115BDD-200C-ADFB-7495-09DEBFDD5727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5411188-AD85-5DE8-3751-4DE23F94A707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Με το </a:t>
            </a:r>
            <a:r>
              <a:rPr lang="el-GR" sz="2800" b="0" dirty="0" err="1">
                <a:solidFill>
                  <a:schemeClr val="bg1"/>
                </a:solidFill>
                <a:latin typeface="Georgia" panose="02040502050405020303" pitchFamily="18" charset="0"/>
              </a:rPr>
              <a:t>myEOPYY</a:t>
            </a: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 ο πολίτης παρακολουθεί, υποβάλλει, ενημερώνεται και τα φροντίζει όλα από το κινητό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90D6C86-BB10-3668-B35B-D31BE88A27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D34E1-2D29-A567-E067-C1887789AB6A}"/>
              </a:ext>
            </a:extLst>
          </p:cNvPr>
          <p:cNvSpPr txBox="1"/>
          <p:nvPr/>
        </p:nvSpPr>
        <p:spPr>
          <a:xfrm>
            <a:off x="861700" y="4539901"/>
            <a:ext cx="23149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ιστορικό αποζημιώσεων με φίλτρα και κατάσταση εκκαθάρισης</a:t>
            </a:r>
            <a:endParaRPr lang="en-US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2BA3EB-2E76-FB96-08C4-CBFBA304DC1A}"/>
              </a:ext>
            </a:extLst>
          </p:cNvPr>
          <p:cNvSpPr txBox="1"/>
          <p:nvPr/>
        </p:nvSpPr>
        <p:spPr>
          <a:xfrm>
            <a:off x="6328504" y="4544400"/>
            <a:ext cx="2539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Για τις παροχές του ΕΚΠΥ πριν από μια επίσκεψη ή εξέταση</a:t>
            </a:r>
            <a:endParaRPr lang="en-US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40F7BD-F390-DB7C-41C9-F5A2B7A0B73D}"/>
              </a:ext>
            </a:extLst>
          </p:cNvPr>
          <p:cNvSpPr txBox="1"/>
          <p:nvPr/>
        </p:nvSpPr>
        <p:spPr>
          <a:xfrm>
            <a:off x="9428623" y="4549496"/>
            <a:ext cx="1909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ανήλικα ή έμμεσα μέλη της οικογένειας</a:t>
            </a:r>
            <a:endParaRPr lang="en-US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C3890-E368-CCDB-9970-0F3010F3B4A3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48ABD57E-9DD2-7E3F-2194-CF41D86DBA48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 προσφέρει το 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</a:t>
            </a:r>
          </a:p>
        </p:txBody>
      </p:sp>
      <p:sp>
        <p:nvSpPr>
          <p:cNvPr id="24" name="Slide Number Placeholder 0">
            <a:extLst>
              <a:ext uri="{FF2B5EF4-FFF2-40B4-BE49-F238E27FC236}">
                <a16:creationId xmlns:a16="http://schemas.microsoft.com/office/drawing/2014/main" id="{995A10B8-EC8C-7550-BB15-15B6FFD986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A1F3DF2-9CCB-B946-2B68-C85C1265BA73}"/>
              </a:ext>
            </a:extLst>
          </p:cNvPr>
          <p:cNvCxnSpPr/>
          <p:nvPr/>
        </p:nvCxnSpPr>
        <p:spPr>
          <a:xfrm>
            <a:off x="3176" y="3874621"/>
            <a:ext cx="12188824" cy="0"/>
          </a:xfrm>
          <a:prstGeom prst="line">
            <a:avLst/>
          </a:prstGeom>
          <a:ln w="762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DB87F58-7ECF-CD1E-39B6-5BFA6B357E69}"/>
              </a:ext>
            </a:extLst>
          </p:cNvPr>
          <p:cNvSpPr txBox="1"/>
          <p:nvPr/>
        </p:nvSpPr>
        <p:spPr>
          <a:xfrm>
            <a:off x="1222583" y="3985294"/>
            <a:ext cx="1852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Παρακολουθώ</a:t>
            </a:r>
            <a:endParaRPr lang="en-US" sz="16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E4DEBF-FC66-EB81-BFA4-6CF8C0440040}"/>
              </a:ext>
            </a:extLst>
          </p:cNvPr>
          <p:cNvSpPr txBox="1"/>
          <p:nvPr/>
        </p:nvSpPr>
        <p:spPr>
          <a:xfrm>
            <a:off x="4045198" y="3994889"/>
            <a:ext cx="1271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Υποβάλλω</a:t>
            </a:r>
            <a:endParaRPr lang="en-US" sz="16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32923B0-3A0D-782A-0064-803A61A7E93D}"/>
              </a:ext>
            </a:extLst>
          </p:cNvPr>
          <p:cNvSpPr txBox="1"/>
          <p:nvPr/>
        </p:nvSpPr>
        <p:spPr>
          <a:xfrm>
            <a:off x="3566598" y="4549496"/>
            <a:ext cx="23719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Ατομικό αίτημα μέσα από ένα απλό οδηγό 3-4 βημάτων</a:t>
            </a:r>
            <a:endParaRPr lang="en-US" sz="14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294FA7C-6602-1B18-5894-11FB834FD93D}"/>
              </a:ext>
            </a:extLst>
          </p:cNvPr>
          <p:cNvSpPr txBox="1"/>
          <p:nvPr/>
        </p:nvSpPr>
        <p:spPr>
          <a:xfrm>
            <a:off x="6856777" y="3989594"/>
            <a:ext cx="1729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Ενημερώνομαι</a:t>
            </a:r>
            <a:endParaRPr lang="en-US" sz="16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0C9CACC-58AB-819B-7AEA-93BE4AF19F58}"/>
              </a:ext>
            </a:extLst>
          </p:cNvPr>
          <p:cNvSpPr txBox="1"/>
          <p:nvPr/>
        </p:nvSpPr>
        <p:spPr>
          <a:xfrm>
            <a:off x="9761062" y="3994047"/>
            <a:ext cx="1729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Φροντίζω</a:t>
            </a:r>
            <a:endParaRPr lang="en-US" sz="16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Graphic 59" descr="Care outline">
            <a:extLst>
              <a:ext uri="{FF2B5EF4-FFF2-40B4-BE49-F238E27FC236}">
                <a16:creationId xmlns:a16="http://schemas.microsoft.com/office/drawing/2014/main" id="{76DA190F-2B86-4999-CC1C-0DCFD62368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67975" y="2618716"/>
            <a:ext cx="604157" cy="604157"/>
          </a:xfrm>
          <a:prstGeom prst="rect">
            <a:avLst/>
          </a:prstGeom>
        </p:spPr>
      </p:pic>
      <p:pic>
        <p:nvPicPr>
          <p:cNvPr id="62" name="Graphic 61" descr="Megaphone1 outline">
            <a:extLst>
              <a:ext uri="{FF2B5EF4-FFF2-40B4-BE49-F238E27FC236}">
                <a16:creationId xmlns:a16="http://schemas.microsoft.com/office/drawing/2014/main" id="{09C7B2EA-AED1-03F4-32C2-DE156A9D76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9268" y="2604463"/>
            <a:ext cx="604157" cy="604157"/>
          </a:xfrm>
          <a:prstGeom prst="rect">
            <a:avLst/>
          </a:prstGeom>
        </p:spPr>
      </p:pic>
      <p:pic>
        <p:nvPicPr>
          <p:cNvPr id="64" name="Graphic 63" descr="Inbox Check outline">
            <a:extLst>
              <a:ext uri="{FF2B5EF4-FFF2-40B4-BE49-F238E27FC236}">
                <a16:creationId xmlns:a16="http://schemas.microsoft.com/office/drawing/2014/main" id="{5C61F992-47D7-CC1D-4E4E-469A34647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9280" y="2618715"/>
            <a:ext cx="604157" cy="604157"/>
          </a:xfrm>
          <a:prstGeom prst="rect">
            <a:avLst/>
          </a:prstGeom>
        </p:spPr>
      </p:pic>
      <p:pic>
        <p:nvPicPr>
          <p:cNvPr id="66" name="Graphic 65" descr="Teacher outline">
            <a:extLst>
              <a:ext uri="{FF2B5EF4-FFF2-40B4-BE49-F238E27FC236}">
                <a16:creationId xmlns:a16="http://schemas.microsoft.com/office/drawing/2014/main" id="{2604A8DE-A9DE-5690-689E-47F9001C7D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67786" y="2658004"/>
            <a:ext cx="604157" cy="60415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980C220-9775-360C-546E-D4AB36382E06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E77DB2A-7990-22BD-A7A4-98A55F383E79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7" name="logo card">
                <a:extLst>
                  <a:ext uri="{FF2B5EF4-FFF2-40B4-BE49-F238E27FC236}">
                    <a16:creationId xmlns:a16="http://schemas.microsoft.com/office/drawing/2014/main" id="{D28A9BF5-6F86-06CD-1F17-B6B2B8A42C18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9" name="Image 0" descr="Λογότυπο ΕΟΠΥΥ">
                <a:extLst>
                  <a:ext uri="{FF2B5EF4-FFF2-40B4-BE49-F238E27FC236}">
                    <a16:creationId xmlns:a16="http://schemas.microsoft.com/office/drawing/2014/main" id="{17FC03C1-F6A4-1BF1-BDA1-9F87EE5697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9B17DF-42AD-ACC8-E45E-B649C3CFBA25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66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A06C-4BAC-9804-1A86-D7FC1983C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40CAB41C-1691-08A7-E70E-2BF90CF8C8D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12245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8B3E590B-7437-AAFA-8E1E-AAEA5ACC25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5F9C592-ABF7-BA35-00E9-DF44C710679F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1813AF-CD69-A7EC-C61F-2F9756607EFF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Παρακολούθηση κάθε αποζημίωσης και αιτήματος σε πραγματικό χρόνο μέσα από την οθόνη του κινητού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1C52DFB4-A7EC-D822-0849-8FCECC6788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86524F-DBF0-211C-1EF8-A1BE766DA3D1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4B5AB202-544E-0FB9-335F-D206B4C10588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Παρακολουθώ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αποζημιώσεις και πορεία αιτημάτων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0">
            <a:extLst>
              <a:ext uri="{FF2B5EF4-FFF2-40B4-BE49-F238E27FC236}">
                <a16:creationId xmlns:a16="http://schemas.microsoft.com/office/drawing/2014/main" id="{37ED7E2D-F067-CECE-1DB3-16FC9CFA8F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hone frame">
            <a:extLst>
              <a:ext uri="{FF2B5EF4-FFF2-40B4-BE49-F238E27FC236}">
                <a16:creationId xmlns:a16="http://schemas.microsoft.com/office/drawing/2014/main" id="{B63DC3FF-4341-43F7-EBF2-E661170BF79F}"/>
              </a:ext>
            </a:extLst>
          </p:cNvPr>
          <p:cNvSpPr/>
          <p:nvPr/>
        </p:nvSpPr>
        <p:spPr>
          <a:xfrm>
            <a:off x="589142" y="2176127"/>
            <a:ext cx="1660573" cy="3383280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7" name="Εικόνα 11">
            <a:extLst>
              <a:ext uri="{FF2B5EF4-FFF2-40B4-BE49-F238E27FC236}">
                <a16:creationId xmlns:a16="http://schemas.microsoft.com/office/drawing/2014/main" id="{B5CDA709-2B22-8EDA-E602-AF5744A31EA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8501" b="2837"/>
          <a:stretch>
            <a:fillRect/>
          </a:stretch>
        </p:blipFill>
        <p:spPr>
          <a:xfrm>
            <a:off x="679073" y="2265101"/>
            <a:ext cx="1480709" cy="320533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E4A7E3-0953-B95A-3B40-B4A3A5D7B07E}"/>
              </a:ext>
            </a:extLst>
          </p:cNvPr>
          <p:cNvSpPr/>
          <p:nvPr/>
        </p:nvSpPr>
        <p:spPr>
          <a:xfrm>
            <a:off x="3236590" y="3762137"/>
            <a:ext cx="2805667" cy="601011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b="1" dirty="0">
                <a:latin typeface="Arial" panose="020B0604020202020204" pitchFamily="34" charset="0"/>
                <a:cs typeface="Arial" panose="020B0604020202020204" pitchFamily="34" charset="0"/>
              </a:rPr>
              <a:t>Όλες οι αποζημιώσεις σε μια εφαρμογή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B732F9D-1F5C-9C85-760C-FB239EB0BAEA}"/>
              </a:ext>
            </a:extLst>
          </p:cNvPr>
          <p:cNvSpPr/>
          <p:nvPr/>
        </p:nvSpPr>
        <p:spPr>
          <a:xfrm>
            <a:off x="6159186" y="3762137"/>
            <a:ext cx="2797629" cy="601011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b="1" dirty="0">
                <a:latin typeface="Arial" panose="020B0604020202020204" pitchFamily="34" charset="0"/>
                <a:cs typeface="Arial" panose="020B0604020202020204" pitchFamily="34" charset="0"/>
              </a:rPr>
              <a:t>Αναλυτική κάρτα για κάθε εγγραφή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4E12AA2-A1E9-120F-7BB0-3BE54576CD52}"/>
              </a:ext>
            </a:extLst>
          </p:cNvPr>
          <p:cNvSpPr/>
          <p:nvPr/>
        </p:nvSpPr>
        <p:spPr>
          <a:xfrm>
            <a:off x="9043730" y="3751061"/>
            <a:ext cx="2797629" cy="601011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b="1" dirty="0">
                <a:latin typeface="Arial" panose="020B0604020202020204" pitchFamily="34" charset="0"/>
                <a:cs typeface="Arial" panose="020B0604020202020204" pitchFamily="34" charset="0"/>
              </a:rPr>
              <a:t>Η πορεία κάθε αιτήματος του πολίτη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A4FFF65-6EEE-2E12-2569-91A7C4F95B8C}"/>
              </a:ext>
            </a:extLst>
          </p:cNvPr>
          <p:cNvGrpSpPr/>
          <p:nvPr/>
        </p:nvGrpSpPr>
        <p:grpSpPr>
          <a:xfrm rot="16200000">
            <a:off x="1108496" y="3537908"/>
            <a:ext cx="3383281" cy="659717"/>
            <a:chOff x="5717276" y="4278540"/>
            <a:chExt cx="1620492" cy="659717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2C3D1B30-131A-1257-55A9-8FD8DF3BB678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32CD9308-7A37-2A56-F5CE-AB1BC4C6FD23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AF9506EF-57AB-3883-3F6E-D1F3348D4C0B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1F997BF-F7C7-72C2-FF26-56D7DC2579BE}"/>
              </a:ext>
            </a:extLst>
          </p:cNvPr>
          <p:cNvGrpSpPr/>
          <p:nvPr/>
        </p:nvGrpSpPr>
        <p:grpSpPr>
          <a:xfrm>
            <a:off x="3442346" y="4463598"/>
            <a:ext cx="1333246" cy="1604069"/>
            <a:chOff x="3467353" y="2878359"/>
            <a:chExt cx="1333246" cy="16040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BF078E1-5FD6-FAD2-6130-9857030D8550}"/>
                </a:ext>
              </a:extLst>
            </p:cNvPr>
            <p:cNvSpPr txBox="1"/>
            <p:nvPr/>
          </p:nvSpPr>
          <p:spPr>
            <a:xfrm>
              <a:off x="3467357" y="2878359"/>
              <a:ext cx="1100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Διαγνώσεις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60AAB2-9934-10B1-8AEB-3F701BA22DCD}"/>
                </a:ext>
              </a:extLst>
            </p:cNvPr>
            <p:cNvSpPr txBox="1"/>
            <p:nvPr/>
          </p:nvSpPr>
          <p:spPr>
            <a:xfrm>
              <a:off x="3467356" y="3169258"/>
              <a:ext cx="1100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Επισκέψεις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1C1265-A8AB-E650-B4D1-6D15EA5092BF}"/>
                </a:ext>
              </a:extLst>
            </p:cNvPr>
            <p:cNvSpPr txBox="1"/>
            <p:nvPr/>
          </p:nvSpPr>
          <p:spPr>
            <a:xfrm>
              <a:off x="3467356" y="3450200"/>
              <a:ext cx="11606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Ιατρικές πράξεις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19FE119-C183-5798-AA78-06B2DB6E18E8}"/>
                </a:ext>
              </a:extLst>
            </p:cNvPr>
            <p:cNvSpPr txBox="1"/>
            <p:nvPr/>
          </p:nvSpPr>
          <p:spPr>
            <a:xfrm>
              <a:off x="3467354" y="3923424"/>
              <a:ext cx="13332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Νοσηλείες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C13E3BF-5D29-A678-5B2A-D37FD5CB3281}"/>
                </a:ext>
              </a:extLst>
            </p:cNvPr>
            <p:cNvSpPr txBox="1"/>
            <p:nvPr/>
          </p:nvSpPr>
          <p:spPr>
            <a:xfrm>
              <a:off x="3467353" y="4205429"/>
              <a:ext cx="13332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Φάρμακα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B8B90BC-0698-9703-20A4-EF352E574E14}"/>
              </a:ext>
            </a:extLst>
          </p:cNvPr>
          <p:cNvGrpSpPr/>
          <p:nvPr/>
        </p:nvGrpSpPr>
        <p:grpSpPr>
          <a:xfrm>
            <a:off x="4720707" y="4441223"/>
            <a:ext cx="1333245" cy="1811882"/>
            <a:chOff x="3467355" y="2878359"/>
            <a:chExt cx="1333245" cy="181188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E3DE6FC-16D2-0B7C-51D4-D5235F4C5C8D}"/>
                </a:ext>
              </a:extLst>
            </p:cNvPr>
            <p:cNvSpPr txBox="1"/>
            <p:nvPr/>
          </p:nvSpPr>
          <p:spPr>
            <a:xfrm>
              <a:off x="3467357" y="2878359"/>
              <a:ext cx="1183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Γνωματεύσεις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67F719-6A14-85B4-8FB1-50127A8DF88A}"/>
                </a:ext>
              </a:extLst>
            </p:cNvPr>
            <p:cNvSpPr txBox="1"/>
            <p:nvPr/>
          </p:nvSpPr>
          <p:spPr>
            <a:xfrm>
              <a:off x="3467356" y="3169258"/>
              <a:ext cx="12953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Αιμοκαθάρσεις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3998BE3-9489-238C-2346-255E70770F51}"/>
                </a:ext>
              </a:extLst>
            </p:cNvPr>
            <p:cNvSpPr txBox="1"/>
            <p:nvPr/>
          </p:nvSpPr>
          <p:spPr>
            <a:xfrm>
              <a:off x="3467355" y="3514251"/>
              <a:ext cx="13332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Δαπάνες Διαβητολογικού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6680087-86EC-96D1-5A4D-D935A9EF20AB}"/>
                </a:ext>
              </a:extLst>
            </p:cNvPr>
            <p:cNvSpPr txBox="1"/>
            <p:nvPr/>
          </p:nvSpPr>
          <p:spPr>
            <a:xfrm>
              <a:off x="3476012" y="4043910"/>
              <a:ext cx="12953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Ατομικά Αιτήματα Παροχών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4" name="Graphic 73" descr="Badge 9 with solid fill">
            <a:extLst>
              <a:ext uri="{FF2B5EF4-FFF2-40B4-BE49-F238E27FC236}">
                <a16:creationId xmlns:a16="http://schemas.microsoft.com/office/drawing/2014/main" id="{0826C9BD-0675-1C68-5B99-076FE1D98B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0066" y="5661223"/>
            <a:ext cx="223307" cy="223307"/>
          </a:xfrm>
          <a:prstGeom prst="rect">
            <a:avLst/>
          </a:prstGeom>
        </p:spPr>
      </p:pic>
      <p:pic>
        <p:nvPicPr>
          <p:cNvPr id="76" name="Graphic 75" descr="Badge 8 with solid fill">
            <a:extLst>
              <a:ext uri="{FF2B5EF4-FFF2-40B4-BE49-F238E27FC236}">
                <a16:creationId xmlns:a16="http://schemas.microsoft.com/office/drawing/2014/main" id="{A87AE292-2BAC-08DF-CA7C-6667CB763B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0066" y="5159232"/>
            <a:ext cx="223307" cy="223307"/>
          </a:xfrm>
          <a:prstGeom prst="rect">
            <a:avLst/>
          </a:prstGeom>
        </p:spPr>
      </p:pic>
      <p:pic>
        <p:nvPicPr>
          <p:cNvPr id="78" name="Graphic 77" descr="Badge 4 with solid fill">
            <a:extLst>
              <a:ext uri="{FF2B5EF4-FFF2-40B4-BE49-F238E27FC236}">
                <a16:creationId xmlns:a16="http://schemas.microsoft.com/office/drawing/2014/main" id="{50F4C19C-E81A-8111-E0DD-A4D78F455D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72121" y="5543720"/>
            <a:ext cx="223307" cy="223307"/>
          </a:xfrm>
          <a:prstGeom prst="rect">
            <a:avLst/>
          </a:prstGeom>
        </p:spPr>
      </p:pic>
      <p:pic>
        <p:nvPicPr>
          <p:cNvPr id="80" name="Graphic 79" descr="Badge 6 with solid fill">
            <a:extLst>
              <a:ext uri="{FF2B5EF4-FFF2-40B4-BE49-F238E27FC236}">
                <a16:creationId xmlns:a16="http://schemas.microsoft.com/office/drawing/2014/main" id="{782E9526-276C-4708-B650-0076A6201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0066" y="4479194"/>
            <a:ext cx="223307" cy="223307"/>
          </a:xfrm>
          <a:prstGeom prst="rect">
            <a:avLst/>
          </a:prstGeom>
        </p:spPr>
      </p:pic>
      <p:pic>
        <p:nvPicPr>
          <p:cNvPr id="82" name="Graphic 81" descr="Badge with solid fill">
            <a:extLst>
              <a:ext uri="{FF2B5EF4-FFF2-40B4-BE49-F238E27FC236}">
                <a16:creationId xmlns:a16="http://schemas.microsoft.com/office/drawing/2014/main" id="{E338839A-58A9-59A1-40D1-67DB8DB019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2121" y="4775654"/>
            <a:ext cx="223307" cy="223307"/>
          </a:xfrm>
          <a:prstGeom prst="rect">
            <a:avLst/>
          </a:prstGeom>
        </p:spPr>
      </p:pic>
      <p:pic>
        <p:nvPicPr>
          <p:cNvPr id="84" name="Graphic 83" descr="Badge 3 with solid fill">
            <a:extLst>
              <a:ext uri="{FF2B5EF4-FFF2-40B4-BE49-F238E27FC236}">
                <a16:creationId xmlns:a16="http://schemas.microsoft.com/office/drawing/2014/main" id="{EA1702BD-63BD-765C-9CC5-4E41FDAC59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2121" y="5142955"/>
            <a:ext cx="223307" cy="223307"/>
          </a:xfrm>
          <a:prstGeom prst="rect">
            <a:avLst/>
          </a:prstGeom>
        </p:spPr>
      </p:pic>
      <p:pic>
        <p:nvPicPr>
          <p:cNvPr id="86" name="Graphic 85" descr="Badge 1 with solid fill">
            <a:extLst>
              <a:ext uri="{FF2B5EF4-FFF2-40B4-BE49-F238E27FC236}">
                <a16:creationId xmlns:a16="http://schemas.microsoft.com/office/drawing/2014/main" id="{2DD318A0-4A44-435B-5A5E-1C4649A13D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72121" y="4485577"/>
            <a:ext cx="223307" cy="223307"/>
          </a:xfrm>
          <a:prstGeom prst="rect">
            <a:avLst/>
          </a:prstGeom>
        </p:spPr>
      </p:pic>
      <p:pic>
        <p:nvPicPr>
          <p:cNvPr id="88" name="Graphic 87" descr="Badge 7 with solid fill">
            <a:extLst>
              <a:ext uri="{FF2B5EF4-FFF2-40B4-BE49-F238E27FC236}">
                <a16:creationId xmlns:a16="http://schemas.microsoft.com/office/drawing/2014/main" id="{D4767EC3-DDED-BDDB-B4BB-C16A37C3D4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80066" y="4782607"/>
            <a:ext cx="223307" cy="223307"/>
          </a:xfrm>
          <a:prstGeom prst="rect">
            <a:avLst/>
          </a:prstGeom>
        </p:spPr>
      </p:pic>
      <p:pic>
        <p:nvPicPr>
          <p:cNvPr id="90" name="Graphic 89" descr="Badge 5 with solid fill">
            <a:extLst>
              <a:ext uri="{FF2B5EF4-FFF2-40B4-BE49-F238E27FC236}">
                <a16:creationId xmlns:a16="http://schemas.microsoft.com/office/drawing/2014/main" id="{816C30BC-6FE3-3BD3-6947-82FCBEF115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72121" y="5814944"/>
            <a:ext cx="223307" cy="223307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0CE1212E-539A-7C2D-BE9A-A2F23FB04FE4}"/>
              </a:ext>
            </a:extLst>
          </p:cNvPr>
          <p:cNvSpPr txBox="1"/>
          <p:nvPr/>
        </p:nvSpPr>
        <p:spPr>
          <a:xfrm>
            <a:off x="6207400" y="4440157"/>
            <a:ext cx="2718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Τα βασικά στοιχεία όπως καταγράφονται στα συστήματα του ΕΟΠΥΥ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5AA8EEA-2BC5-3369-479A-C19DAFC7E2CF}"/>
              </a:ext>
            </a:extLst>
          </p:cNvPr>
          <p:cNvSpPr txBox="1"/>
          <p:nvPr/>
        </p:nvSpPr>
        <p:spPr>
          <a:xfrm>
            <a:off x="9495474" y="4530812"/>
            <a:ext cx="2507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Κωδικός Φακέλου Ασφάλισης Υγείας και αριθμός πρωτοκόλλου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4A336C-BA87-6844-0794-253EF34910E8}"/>
              </a:ext>
            </a:extLst>
          </p:cNvPr>
          <p:cNvSpPr txBox="1"/>
          <p:nvPr/>
        </p:nvSpPr>
        <p:spPr>
          <a:xfrm>
            <a:off x="9495474" y="5106369"/>
            <a:ext cx="2718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Περιγραφή της παροχής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75C38F4-F980-5C35-1EC2-5A3CBB0A5AC6}"/>
              </a:ext>
            </a:extLst>
          </p:cNvPr>
          <p:cNvSpPr txBox="1"/>
          <p:nvPr/>
        </p:nvSpPr>
        <p:spPr>
          <a:xfrm>
            <a:off x="9495474" y="5456520"/>
            <a:ext cx="2215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Κατάσταση της εκκαθάρισης και φίλτρο για γρήγορο εντοπισμό</a:t>
            </a:r>
          </a:p>
        </p:txBody>
      </p:sp>
      <p:sp>
        <p:nvSpPr>
          <p:cNvPr id="100" name="phone frame">
            <a:extLst>
              <a:ext uri="{FF2B5EF4-FFF2-40B4-BE49-F238E27FC236}">
                <a16:creationId xmlns:a16="http://schemas.microsoft.com/office/drawing/2014/main" id="{AC2317D1-5376-4272-5B11-215D2E9190D6}"/>
              </a:ext>
            </a:extLst>
          </p:cNvPr>
          <p:cNvSpPr/>
          <p:nvPr/>
        </p:nvSpPr>
        <p:spPr>
          <a:xfrm>
            <a:off x="6972313" y="1811968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101" name="Image 0" descr="/tmp/assets/diagnoses_example.png">
            <a:extLst>
              <a:ext uri="{FF2B5EF4-FFF2-40B4-BE49-F238E27FC236}">
                <a16:creationId xmlns:a16="http://schemas.microsoft.com/office/drawing/2014/main" id="{205E0B73-0EAD-4336-A852-EAD522F2A6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90961" y="1918327"/>
            <a:ext cx="788148" cy="1674085"/>
          </a:xfrm>
          <a:prstGeom prst="rect">
            <a:avLst/>
          </a:prstGeom>
        </p:spPr>
      </p:pic>
      <p:sp>
        <p:nvSpPr>
          <p:cNvPr id="103" name="phone frame">
            <a:extLst>
              <a:ext uri="{FF2B5EF4-FFF2-40B4-BE49-F238E27FC236}">
                <a16:creationId xmlns:a16="http://schemas.microsoft.com/office/drawing/2014/main" id="{54A37B04-F3DA-0FDD-455A-C6978CC73FBC}"/>
              </a:ext>
            </a:extLst>
          </p:cNvPr>
          <p:cNvSpPr/>
          <p:nvPr/>
        </p:nvSpPr>
        <p:spPr>
          <a:xfrm>
            <a:off x="4237745" y="1801339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104" name="Image 0" descr="/tmp/assets/diagnoses_example.png">
            <a:extLst>
              <a:ext uri="{FF2B5EF4-FFF2-40B4-BE49-F238E27FC236}">
                <a16:creationId xmlns:a16="http://schemas.microsoft.com/office/drawing/2014/main" id="{86D23086-C965-DFCF-63FD-8A162AE55B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56393" y="1907698"/>
            <a:ext cx="788148" cy="1674085"/>
          </a:xfrm>
          <a:prstGeom prst="rect">
            <a:avLst/>
          </a:prstGeom>
        </p:spPr>
      </p:pic>
      <p:sp>
        <p:nvSpPr>
          <p:cNvPr id="105" name="phone frame">
            <a:extLst>
              <a:ext uri="{FF2B5EF4-FFF2-40B4-BE49-F238E27FC236}">
                <a16:creationId xmlns:a16="http://schemas.microsoft.com/office/drawing/2014/main" id="{29E16624-6D22-D5BD-1684-86214747BB45}"/>
              </a:ext>
            </a:extLst>
          </p:cNvPr>
          <p:cNvSpPr/>
          <p:nvPr/>
        </p:nvSpPr>
        <p:spPr>
          <a:xfrm>
            <a:off x="10031198" y="1801339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106" name="Image 0" descr="/tmp/assets/diagnoses_example.png">
            <a:extLst>
              <a:ext uri="{FF2B5EF4-FFF2-40B4-BE49-F238E27FC236}">
                <a16:creationId xmlns:a16="http://schemas.microsoft.com/office/drawing/2014/main" id="{3140CCD7-452F-A843-573F-26633527C9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49846" y="1907698"/>
            <a:ext cx="788148" cy="1674085"/>
          </a:xfrm>
          <a:prstGeom prst="rect">
            <a:avLst/>
          </a:prstGeom>
        </p:spPr>
      </p:pic>
      <p:pic>
        <p:nvPicPr>
          <p:cNvPr id="109" name="Image 0" descr="/tmp/assets/categories_full_list.png">
            <a:extLst>
              <a:ext uri="{FF2B5EF4-FFF2-40B4-BE49-F238E27FC236}">
                <a16:creationId xmlns:a16="http://schemas.microsoft.com/office/drawing/2014/main" id="{54393EBB-A125-CBF8-CC5F-A96B967716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63065" y="1924747"/>
            <a:ext cx="781476" cy="1659913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94782144-470B-EB04-182F-F03460A3F739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b="12359"/>
          <a:stretch>
            <a:fillRect/>
          </a:stretch>
        </p:blipFill>
        <p:spPr>
          <a:xfrm>
            <a:off x="10065480" y="1924747"/>
            <a:ext cx="772514" cy="1504253"/>
          </a:xfrm>
          <a:prstGeom prst="rect">
            <a:avLst/>
          </a:prstGeom>
        </p:spPr>
      </p:pic>
      <p:pic>
        <p:nvPicPr>
          <p:cNvPr id="113" name="Graphic 112" descr="Badge 1 with solid fill">
            <a:extLst>
              <a:ext uri="{FF2B5EF4-FFF2-40B4-BE49-F238E27FC236}">
                <a16:creationId xmlns:a16="http://schemas.microsoft.com/office/drawing/2014/main" id="{7C1CA841-7EDF-AB7D-C9C7-99DDFE816D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33854" y="5127338"/>
            <a:ext cx="223307" cy="223307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F64881D4-CF23-1AA3-4141-0E4E636FE799}"/>
              </a:ext>
            </a:extLst>
          </p:cNvPr>
          <p:cNvSpPr txBox="1"/>
          <p:nvPr/>
        </p:nvSpPr>
        <p:spPr>
          <a:xfrm>
            <a:off x="6741238" y="5083030"/>
            <a:ext cx="1921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Ημερομηνία εγγραφής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Graphic 118" descr="Badge with solid fill">
            <a:extLst>
              <a:ext uri="{FF2B5EF4-FFF2-40B4-BE49-F238E27FC236}">
                <a16:creationId xmlns:a16="http://schemas.microsoft.com/office/drawing/2014/main" id="{BF0A60E7-CE02-996F-51B5-80B2FA962B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33854" y="5472972"/>
            <a:ext cx="223307" cy="223307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850F541C-9AAC-FF0B-A099-045BEFE014B3}"/>
              </a:ext>
            </a:extLst>
          </p:cNvPr>
          <p:cNvSpPr txBox="1"/>
          <p:nvPr/>
        </p:nvSpPr>
        <p:spPr>
          <a:xfrm>
            <a:off x="6741237" y="5420907"/>
            <a:ext cx="2215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Περιγραφή (π.χ. Νοσηλεία)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Graphic 122" descr="Badge 3 with solid fill">
            <a:extLst>
              <a:ext uri="{FF2B5EF4-FFF2-40B4-BE49-F238E27FC236}">
                <a16:creationId xmlns:a16="http://schemas.microsoft.com/office/drawing/2014/main" id="{36ADFD40-A534-8663-CF79-76689E9861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33854" y="5831301"/>
            <a:ext cx="223307" cy="223307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5B1672BB-2287-4DEF-5B38-BAAD2D28D93E}"/>
              </a:ext>
            </a:extLst>
          </p:cNvPr>
          <p:cNvSpPr txBox="1"/>
          <p:nvPr/>
        </p:nvSpPr>
        <p:spPr>
          <a:xfrm>
            <a:off x="6757161" y="5785662"/>
            <a:ext cx="2215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Πάροχος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7" name="Graphic 126" descr="Harvey Balls 25% outline">
            <a:extLst>
              <a:ext uri="{FF2B5EF4-FFF2-40B4-BE49-F238E27FC236}">
                <a16:creationId xmlns:a16="http://schemas.microsoft.com/office/drawing/2014/main" id="{460BBFB0-C685-7B29-DA3C-078CDB952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151590" y="5582751"/>
            <a:ext cx="343883" cy="343883"/>
          </a:xfrm>
          <a:prstGeom prst="rect">
            <a:avLst/>
          </a:prstGeom>
        </p:spPr>
      </p:pic>
      <p:pic>
        <p:nvPicPr>
          <p:cNvPr id="129" name="Graphic 128" descr="Inpatient outline">
            <a:extLst>
              <a:ext uri="{FF2B5EF4-FFF2-40B4-BE49-F238E27FC236}">
                <a16:creationId xmlns:a16="http://schemas.microsoft.com/office/drawing/2014/main" id="{F4B37D3D-7082-B58C-8F60-24917040B5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156735" y="5106369"/>
            <a:ext cx="343883" cy="343883"/>
          </a:xfrm>
          <a:prstGeom prst="rect">
            <a:avLst/>
          </a:prstGeom>
        </p:spPr>
      </p:pic>
      <p:pic>
        <p:nvPicPr>
          <p:cNvPr id="131" name="Graphic 130" descr="Open folder outline">
            <a:extLst>
              <a:ext uri="{FF2B5EF4-FFF2-40B4-BE49-F238E27FC236}">
                <a16:creationId xmlns:a16="http://schemas.microsoft.com/office/drawing/2014/main" id="{5152DE46-6EAE-B995-2845-C1EFCBCDFE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151591" y="4536942"/>
            <a:ext cx="343883" cy="343883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9D06154D-8595-C875-7D54-81BF46D98269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2816" r="-2816" b="2378"/>
          <a:stretch>
            <a:fillRect/>
          </a:stretch>
        </p:blipFill>
        <p:spPr>
          <a:xfrm>
            <a:off x="4272027" y="1911969"/>
            <a:ext cx="788148" cy="1659913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E8BED667-BFA9-7A31-DB15-2FCC3730D94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256897" y="1920120"/>
            <a:ext cx="805316" cy="1688699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E0C63362-F9FC-B116-5387-F55BBA7FC0C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994275" y="1929137"/>
            <a:ext cx="788148" cy="1663275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C1B1A95-CC3D-35EB-C91C-93116B15503E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3B83A99B-D8B3-7464-232F-D6408C8F8200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143" name="logo card">
                <a:extLst>
                  <a:ext uri="{FF2B5EF4-FFF2-40B4-BE49-F238E27FC236}">
                    <a16:creationId xmlns:a16="http://schemas.microsoft.com/office/drawing/2014/main" id="{BA9C2D34-EAE7-D7FC-7FDC-1F403C58BD43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144" name="Image 0" descr="Λογότυπο ΕΟΠΥΥ">
                <a:extLst>
                  <a:ext uri="{FF2B5EF4-FFF2-40B4-BE49-F238E27FC236}">
                    <a16:creationId xmlns:a16="http://schemas.microsoft.com/office/drawing/2014/main" id="{5DE1469C-E17A-36B3-5EC2-2CD5CACBD3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D225078-9455-8B56-6630-C6E5B10A1041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3840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05957-814A-4003-A10D-1357C47D2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9A835E17-ADF2-0B43-492C-37CBD3A5AD2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40CAB41C-1691-08A7-E70E-2BF90CF8C8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3A65E04-E91E-D28D-D5F8-9CA79876BC5A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AC9CEA2-26D1-2F8E-7907-98B07361334A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Υποβολή αιτήματος αποζημίωσης σε λίγα βήματα, φωτογραφίζοντας τα δικαιολογητικά με την κάμερα του κινητού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98A65BA1-B58F-B73B-1BB3-C3392F3C7F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A4D347-051B-7C22-A81F-CD645BA5D1D4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4093D5EC-C0E4-3F0B-1D5F-0A8514FF4B08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Υποβάλλω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αίτημα αποζημίωσης σε 3 βήματα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0">
            <a:extLst>
              <a:ext uri="{FF2B5EF4-FFF2-40B4-BE49-F238E27FC236}">
                <a16:creationId xmlns:a16="http://schemas.microsoft.com/office/drawing/2014/main" id="{C61FF29B-3847-2311-7A1A-4E8D7E6300E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hone frame">
            <a:extLst>
              <a:ext uri="{FF2B5EF4-FFF2-40B4-BE49-F238E27FC236}">
                <a16:creationId xmlns:a16="http://schemas.microsoft.com/office/drawing/2014/main" id="{47F4C1E5-A6E0-A7C5-8BE5-ECE62F5EB61F}"/>
              </a:ext>
            </a:extLst>
          </p:cNvPr>
          <p:cNvSpPr/>
          <p:nvPr/>
        </p:nvSpPr>
        <p:spPr>
          <a:xfrm>
            <a:off x="589142" y="2176127"/>
            <a:ext cx="1660573" cy="3383280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7" name="Εικόνα 11">
            <a:extLst>
              <a:ext uri="{FF2B5EF4-FFF2-40B4-BE49-F238E27FC236}">
                <a16:creationId xmlns:a16="http://schemas.microsoft.com/office/drawing/2014/main" id="{9F5EEFA7-06EF-4B7F-4CB4-68DB1D6E75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8501" b="2837"/>
          <a:stretch>
            <a:fillRect/>
          </a:stretch>
        </p:blipFill>
        <p:spPr>
          <a:xfrm>
            <a:off x="679073" y="2265101"/>
            <a:ext cx="1480709" cy="320533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AD98C03-2A44-DF81-6520-0B82B0919541}"/>
              </a:ext>
            </a:extLst>
          </p:cNvPr>
          <p:cNvGrpSpPr/>
          <p:nvPr/>
        </p:nvGrpSpPr>
        <p:grpSpPr>
          <a:xfrm rot="16200000">
            <a:off x="1108496" y="3537908"/>
            <a:ext cx="3383281" cy="659717"/>
            <a:chOff x="5717276" y="4278540"/>
            <a:chExt cx="1620492" cy="659717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6F6CD33-FA0F-69C6-5813-22812D5207DE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15EEF79D-0D79-C272-E81B-66133BC14FEB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816413E3-26B7-9460-FC41-67E8FF79302D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phone frame">
            <a:extLst>
              <a:ext uri="{FF2B5EF4-FFF2-40B4-BE49-F238E27FC236}">
                <a16:creationId xmlns:a16="http://schemas.microsoft.com/office/drawing/2014/main" id="{8F62B0F7-6A65-1D17-2493-A35611F494E8}"/>
              </a:ext>
            </a:extLst>
          </p:cNvPr>
          <p:cNvSpPr/>
          <p:nvPr/>
        </p:nvSpPr>
        <p:spPr>
          <a:xfrm>
            <a:off x="4305336" y="1801339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104" name="Image 0" descr="/tmp/assets/diagnoses_example.png">
            <a:extLst>
              <a:ext uri="{FF2B5EF4-FFF2-40B4-BE49-F238E27FC236}">
                <a16:creationId xmlns:a16="http://schemas.microsoft.com/office/drawing/2014/main" id="{68D08B4E-0C25-CF01-52FE-E0165D15E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3984" y="1907698"/>
            <a:ext cx="788148" cy="1674085"/>
          </a:xfrm>
          <a:prstGeom prst="rect">
            <a:avLst/>
          </a:prstGeom>
        </p:spPr>
      </p:pic>
      <p:pic>
        <p:nvPicPr>
          <p:cNvPr id="109" name="Image 0" descr="/tmp/assets/categories_full_list.png">
            <a:extLst>
              <a:ext uri="{FF2B5EF4-FFF2-40B4-BE49-F238E27FC236}">
                <a16:creationId xmlns:a16="http://schemas.microsoft.com/office/drawing/2014/main" id="{D5BB9512-837D-4EE7-FA6E-F293C3F334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0656" y="1924747"/>
            <a:ext cx="781476" cy="1659913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D2016AF5-B9F2-E402-440C-E587DE4C3E8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4339618" y="1911969"/>
            <a:ext cx="788148" cy="1659913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93E8008A-CD73-A09F-9B79-0E7BEB72FA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24488" y="1920120"/>
            <a:ext cx="805316" cy="1688699"/>
          </a:xfrm>
          <a:prstGeom prst="rect">
            <a:avLst/>
          </a:prstGeom>
        </p:spPr>
      </p:pic>
      <p:pic>
        <p:nvPicPr>
          <p:cNvPr id="2" name="Image 0" descr="/tmp/assets/wizard_step1_self.png">
            <a:extLst>
              <a:ext uri="{FF2B5EF4-FFF2-40B4-BE49-F238E27FC236}">
                <a16:creationId xmlns:a16="http://schemas.microsoft.com/office/drawing/2014/main" id="{F82A8E81-468D-9AAF-8043-0EEDAA0D5A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974" y="2240187"/>
            <a:ext cx="1518548" cy="32302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0966CA-3AC3-B0E2-3186-D2B163F61322}"/>
              </a:ext>
            </a:extLst>
          </p:cNvPr>
          <p:cNvSpPr txBox="1"/>
          <p:nvPr/>
        </p:nvSpPr>
        <p:spPr>
          <a:xfrm>
            <a:off x="4339618" y="3679682"/>
            <a:ext cx="116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Βήμα 1</a:t>
            </a:r>
          </a:p>
          <a:p>
            <a:r>
              <a:rPr lang="el-GR" sz="14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Αίτημα</a:t>
            </a:r>
            <a:endParaRPr lang="en-US" sz="14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94EBFE-A70C-7226-B95D-222E4389516A}"/>
              </a:ext>
            </a:extLst>
          </p:cNvPr>
          <p:cNvSpPr txBox="1"/>
          <p:nvPr/>
        </p:nvSpPr>
        <p:spPr>
          <a:xfrm>
            <a:off x="6761952" y="3699969"/>
            <a:ext cx="1329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Βήμα 2</a:t>
            </a:r>
          </a:p>
          <a:p>
            <a:pPr algn="ctr"/>
            <a:r>
              <a:rPr lang="el-GR" sz="14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Γνωμάτευση</a:t>
            </a:r>
            <a:endParaRPr lang="en-US" sz="14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297AFC-54B3-01E6-6B4A-015EECD52C26}"/>
              </a:ext>
            </a:extLst>
          </p:cNvPr>
          <p:cNvSpPr txBox="1"/>
          <p:nvPr/>
        </p:nvSpPr>
        <p:spPr>
          <a:xfrm>
            <a:off x="9179242" y="3703532"/>
            <a:ext cx="215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Βήμα 3</a:t>
            </a:r>
            <a:endParaRPr lang="el-GR" sz="14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4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Έγγραφα &amp; Υποβολή</a:t>
            </a:r>
            <a:endParaRPr lang="el-GR" sz="14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CA6FA5-08E9-6CC9-CAAA-E19E445BF2A6}"/>
              </a:ext>
            </a:extLst>
          </p:cNvPr>
          <p:cNvSpPr txBox="1"/>
          <p:nvPr/>
        </p:nvSpPr>
        <p:spPr>
          <a:xfrm>
            <a:off x="3840731" y="4183720"/>
            <a:ext cx="185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Επιλογή εάν αφορά τον ίδιο ή έμμεσο μέλος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A45065-03F2-E0A0-DBE4-DC780B23B1B8}"/>
              </a:ext>
            </a:extLst>
          </p:cNvPr>
          <p:cNvSpPr txBox="1"/>
          <p:nvPr/>
        </p:nvSpPr>
        <p:spPr>
          <a:xfrm>
            <a:off x="6408281" y="4183718"/>
            <a:ext cx="2156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Επιλογή γνωμάτευσης που καλύπτει την περίοδο συνεδριών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40D346E-A224-3F01-F695-6912EE0C7019}"/>
              </a:ext>
            </a:extLst>
          </p:cNvPr>
          <p:cNvSpPr txBox="1"/>
          <p:nvPr/>
        </p:nvSpPr>
        <p:spPr>
          <a:xfrm>
            <a:off x="9261490" y="4200245"/>
            <a:ext cx="2096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Φωτογράφιση ή επισύναψη των δικαιολογητικών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phone frame">
            <a:extLst>
              <a:ext uri="{FF2B5EF4-FFF2-40B4-BE49-F238E27FC236}">
                <a16:creationId xmlns:a16="http://schemas.microsoft.com/office/drawing/2014/main" id="{8DCB6EAE-45FD-7075-1DB5-2A63BA1BAF07}"/>
              </a:ext>
            </a:extLst>
          </p:cNvPr>
          <p:cNvSpPr/>
          <p:nvPr/>
        </p:nvSpPr>
        <p:spPr>
          <a:xfrm>
            <a:off x="7034147" y="1815900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47" name="Image 0" descr="/tmp/assets/diagnoses_example.png">
            <a:extLst>
              <a:ext uri="{FF2B5EF4-FFF2-40B4-BE49-F238E27FC236}">
                <a16:creationId xmlns:a16="http://schemas.microsoft.com/office/drawing/2014/main" id="{E08E3A33-416E-1DD5-E5B2-54E6575AB3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2795" y="1922259"/>
            <a:ext cx="788148" cy="1674085"/>
          </a:xfrm>
          <a:prstGeom prst="rect">
            <a:avLst/>
          </a:prstGeom>
        </p:spPr>
      </p:pic>
      <p:pic>
        <p:nvPicPr>
          <p:cNvPr id="48" name="Image 0" descr="/tmp/assets/categories_full_list.png">
            <a:extLst>
              <a:ext uri="{FF2B5EF4-FFF2-40B4-BE49-F238E27FC236}">
                <a16:creationId xmlns:a16="http://schemas.microsoft.com/office/drawing/2014/main" id="{517250A9-1E94-1018-C434-05FC543DD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9467" y="1939308"/>
            <a:ext cx="781476" cy="165991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48CF54A-BF66-73C0-0F2E-524580F6AB2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7068429" y="1926530"/>
            <a:ext cx="788148" cy="165991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80733E9-2396-6421-0E7C-F5AE4B1B4E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3299" y="1934681"/>
            <a:ext cx="805316" cy="1688699"/>
          </a:xfrm>
          <a:prstGeom prst="rect">
            <a:avLst/>
          </a:prstGeom>
        </p:spPr>
      </p:pic>
      <p:sp>
        <p:nvSpPr>
          <p:cNvPr id="52" name="phone frame">
            <a:extLst>
              <a:ext uri="{FF2B5EF4-FFF2-40B4-BE49-F238E27FC236}">
                <a16:creationId xmlns:a16="http://schemas.microsoft.com/office/drawing/2014/main" id="{9EF62CD8-FF8B-D4FD-8AB2-EB9BBA8CCFC6}"/>
              </a:ext>
            </a:extLst>
          </p:cNvPr>
          <p:cNvSpPr/>
          <p:nvPr/>
        </p:nvSpPr>
        <p:spPr>
          <a:xfrm>
            <a:off x="9860216" y="1815900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53" name="Image 0" descr="/tmp/assets/diagnoses_example.png">
            <a:extLst>
              <a:ext uri="{FF2B5EF4-FFF2-40B4-BE49-F238E27FC236}">
                <a16:creationId xmlns:a16="http://schemas.microsoft.com/office/drawing/2014/main" id="{C3E6BB88-4FB3-1150-B3FF-8F606DEB6A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8864" y="1922259"/>
            <a:ext cx="788148" cy="1674085"/>
          </a:xfrm>
          <a:prstGeom prst="rect">
            <a:avLst/>
          </a:prstGeom>
        </p:spPr>
      </p:pic>
      <p:pic>
        <p:nvPicPr>
          <p:cNvPr id="55" name="Image 0" descr="/tmp/assets/categories_full_list.png">
            <a:extLst>
              <a:ext uri="{FF2B5EF4-FFF2-40B4-BE49-F238E27FC236}">
                <a16:creationId xmlns:a16="http://schemas.microsoft.com/office/drawing/2014/main" id="{2D0F91A8-EDD5-6904-9F84-24B0AF8250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5536" y="1939308"/>
            <a:ext cx="781476" cy="165991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64511CA-688A-BAA5-65C8-9C14B1FA17E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9894498" y="1926530"/>
            <a:ext cx="788148" cy="165991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CA1D162-35A2-F283-D6D2-0E143C4486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9368" y="1934681"/>
            <a:ext cx="805316" cy="1688699"/>
          </a:xfrm>
          <a:prstGeom prst="rect">
            <a:avLst/>
          </a:prstGeom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BD2672D-8EDD-3CD7-3226-9B1E92DBE0E3}"/>
              </a:ext>
            </a:extLst>
          </p:cNvPr>
          <p:cNvSpPr/>
          <p:nvPr/>
        </p:nvSpPr>
        <p:spPr>
          <a:xfrm>
            <a:off x="3504127" y="5136584"/>
            <a:ext cx="2425186" cy="1011680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Ο οδηγός προσαρμόζεται</a:t>
            </a:r>
          </a:p>
          <a:p>
            <a:pPr algn="ctr"/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Ο αριθμός των βημάτων και η λίστα δικαιολογητικών αλλάζουν ανάλογα με το αίτημα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3A7AA044-3B25-5FE7-9FBA-C6E80AB905D6}"/>
              </a:ext>
            </a:extLst>
          </p:cNvPr>
          <p:cNvSpPr/>
          <p:nvPr/>
        </p:nvSpPr>
        <p:spPr>
          <a:xfrm>
            <a:off x="6336364" y="5136705"/>
            <a:ext cx="2425186" cy="1011680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Η κάμερα γίνεται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scanner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Δεν χρειάζεται εκτυπωτής ή σάρωση από τον υπολογιστή</a:t>
            </a:r>
          </a:p>
          <a:p>
            <a:pPr algn="ctr"/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68BDE2B2-CA4D-E61D-111C-24C11184A4E6}"/>
              </a:ext>
            </a:extLst>
          </p:cNvPr>
          <p:cNvSpPr/>
          <p:nvPr/>
        </p:nvSpPr>
        <p:spPr>
          <a:xfrm>
            <a:off x="9087741" y="5108802"/>
            <a:ext cx="2425186" cy="1011680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Υπάρχει σαφής καθοδήγηση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Τα υποχρεωτικά έγγραφα επισημαίνονται με αστερίσκο και κουμπί πληροφοριών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Flowchart: Connector 72">
            <a:extLst>
              <a:ext uri="{FF2B5EF4-FFF2-40B4-BE49-F238E27FC236}">
                <a16:creationId xmlns:a16="http://schemas.microsoft.com/office/drawing/2014/main" id="{8A23708A-28B2-6F56-F3D7-B9F4D5AFDACD}"/>
              </a:ext>
            </a:extLst>
          </p:cNvPr>
          <p:cNvSpPr/>
          <p:nvPr/>
        </p:nvSpPr>
        <p:spPr>
          <a:xfrm>
            <a:off x="4444713" y="4800103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Connector 76">
            <a:extLst>
              <a:ext uri="{FF2B5EF4-FFF2-40B4-BE49-F238E27FC236}">
                <a16:creationId xmlns:a16="http://schemas.microsoft.com/office/drawing/2014/main" id="{DB60DBF0-DA61-E8B7-2632-24F83EFC7A55}"/>
              </a:ext>
            </a:extLst>
          </p:cNvPr>
          <p:cNvSpPr/>
          <p:nvPr/>
        </p:nvSpPr>
        <p:spPr>
          <a:xfrm>
            <a:off x="7275002" y="4800103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lowchart: Connector 80">
            <a:extLst>
              <a:ext uri="{FF2B5EF4-FFF2-40B4-BE49-F238E27FC236}">
                <a16:creationId xmlns:a16="http://schemas.microsoft.com/office/drawing/2014/main" id="{6300FC4D-BD25-0D39-AC2F-C040F2FB051C}"/>
              </a:ext>
            </a:extLst>
          </p:cNvPr>
          <p:cNvSpPr/>
          <p:nvPr/>
        </p:nvSpPr>
        <p:spPr>
          <a:xfrm>
            <a:off x="10105291" y="4800103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Graphic 84" descr="List outline">
            <a:extLst>
              <a:ext uri="{FF2B5EF4-FFF2-40B4-BE49-F238E27FC236}">
                <a16:creationId xmlns:a16="http://schemas.microsoft.com/office/drawing/2014/main" id="{CEA14A49-15EE-1E9C-9591-BBAECC8933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19635" y="4859116"/>
            <a:ext cx="348177" cy="348177"/>
          </a:xfrm>
          <a:prstGeom prst="rect">
            <a:avLst/>
          </a:prstGeom>
        </p:spPr>
      </p:pic>
      <p:pic>
        <p:nvPicPr>
          <p:cNvPr id="89" name="Graphic 88" descr="Camera outline">
            <a:extLst>
              <a:ext uri="{FF2B5EF4-FFF2-40B4-BE49-F238E27FC236}">
                <a16:creationId xmlns:a16="http://schemas.microsoft.com/office/drawing/2014/main" id="{61FD67C4-CC8E-E5A7-972F-AAB773DDBC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49924" y="4859115"/>
            <a:ext cx="348177" cy="348177"/>
          </a:xfrm>
          <a:prstGeom prst="rect">
            <a:avLst/>
          </a:prstGeom>
        </p:spPr>
      </p:pic>
      <p:pic>
        <p:nvPicPr>
          <p:cNvPr id="93" name="Graphic 92" descr="Compass outline">
            <a:extLst>
              <a:ext uri="{FF2B5EF4-FFF2-40B4-BE49-F238E27FC236}">
                <a16:creationId xmlns:a16="http://schemas.microsoft.com/office/drawing/2014/main" id="{235B79E8-30BC-14B1-DED2-84032AA44C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80213" y="4869895"/>
            <a:ext cx="348177" cy="348177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9DFEF208-02A7-56AA-D2C1-2A68523A6F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20219" y="1911969"/>
            <a:ext cx="808539" cy="1697932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0F055F79-5FEC-D41A-E2E6-5CDAFB4015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59468" y="1911969"/>
            <a:ext cx="788148" cy="1688161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F04B42CA-9A77-77E8-FDE9-2D85CF02170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74521" y="1900780"/>
            <a:ext cx="805844" cy="1708040"/>
          </a:xfrm>
          <a:prstGeom prst="rect">
            <a:avLst/>
          </a:prstGeom>
        </p:spPr>
      </p:pic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6C39A86-FDAB-C320-FF14-F82C0E43B2B9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F59DCE27-3275-CB91-9302-2433F5FEE464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136" name="logo card">
                <a:extLst>
                  <a:ext uri="{FF2B5EF4-FFF2-40B4-BE49-F238E27FC236}">
                    <a16:creationId xmlns:a16="http://schemas.microsoft.com/office/drawing/2014/main" id="{BB15C66E-33BE-BB0C-EE0A-198551B533D5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138" name="Image 0" descr="Λογότυπο ΕΟΠΥΥ">
                <a:extLst>
                  <a:ext uri="{FF2B5EF4-FFF2-40B4-BE49-F238E27FC236}">
                    <a16:creationId xmlns:a16="http://schemas.microsoft.com/office/drawing/2014/main" id="{56D66BEA-65EA-6C90-EF97-4932743B98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E0207FC7-5EF4-85B0-7CD0-B2C637E37681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7BE3E60-1A0D-EEF4-BA85-C90A7CFEE0F3}"/>
              </a:ext>
            </a:extLst>
          </p:cNvPr>
          <p:cNvGrpSpPr/>
          <p:nvPr/>
        </p:nvGrpSpPr>
        <p:grpSpPr>
          <a:xfrm rot="16200000">
            <a:off x="8358476" y="2710348"/>
            <a:ext cx="1068797" cy="487094"/>
            <a:chOff x="5717276" y="4278540"/>
            <a:chExt cx="1620492" cy="659717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7A1D36CC-A331-72E8-2A9B-8A44F16DB8B4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3BC21812-299E-55F8-5D7D-9B26A9D0A537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48926657-14B6-EDC4-D75C-C645E8E0E093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8290B19-9FDA-B8F3-9DA7-82892F651DE5}"/>
              </a:ext>
            </a:extLst>
          </p:cNvPr>
          <p:cNvGrpSpPr/>
          <p:nvPr/>
        </p:nvGrpSpPr>
        <p:grpSpPr>
          <a:xfrm rot="16200000">
            <a:off x="5238467" y="2718346"/>
            <a:ext cx="1068797" cy="487094"/>
            <a:chOff x="5717276" y="4278540"/>
            <a:chExt cx="1620492" cy="659717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B6F00B98-BED8-E3DB-F1F1-B91A26ABB1FB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E3238739-4565-7460-8BCC-A1DB1018DE26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410EF706-F14A-1CB0-5F75-BB854DE3220F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545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3ADC-D928-07C9-C869-5C09F5574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454FB017-F4B4-CA7D-7A23-BFA65CB1F07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7651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9A835E17-ADF2-0B43-492C-37CBD3A5AD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CF7FFD29-9148-7F82-C73F-2A6E9C6B4AFF}"/>
              </a:ext>
            </a:extLst>
          </p:cNvPr>
          <p:cNvSpPr/>
          <p:nvPr/>
        </p:nvSpPr>
        <p:spPr>
          <a:xfrm>
            <a:off x="3118087" y="4684818"/>
            <a:ext cx="2280144" cy="548539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EEAF0B6-FA76-1500-4B4A-CF3D1CDA8B62}"/>
              </a:ext>
            </a:extLst>
          </p:cNvPr>
          <p:cNvSpPr/>
          <p:nvPr/>
        </p:nvSpPr>
        <p:spPr>
          <a:xfrm>
            <a:off x="5816423" y="2138756"/>
            <a:ext cx="3364119" cy="1970318"/>
          </a:xfrm>
          <a:prstGeom prst="roundRect">
            <a:avLst>
              <a:gd name="adj" fmla="val 9906"/>
            </a:avLst>
          </a:prstGeom>
          <a:solidFill>
            <a:srgbClr val="E8890C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DA4717B-6C32-25DD-0E6B-C417F6F780E4}"/>
              </a:ext>
            </a:extLst>
          </p:cNvPr>
          <p:cNvCxnSpPr>
            <a:cxnSpLocks/>
          </p:cNvCxnSpPr>
          <p:nvPr/>
        </p:nvCxnSpPr>
        <p:spPr>
          <a:xfrm flipV="1">
            <a:off x="4371241" y="2997494"/>
            <a:ext cx="1467128" cy="398166"/>
          </a:xfrm>
          <a:prstGeom prst="line">
            <a:avLst/>
          </a:prstGeom>
          <a:ln>
            <a:solidFill>
              <a:srgbClr val="E8890C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55AC523-C947-9679-5500-370B3CF50B38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B11C1C2-7BEE-6673-F36C-F9A7D7AC68C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Ενημέρωση για τις παροχές που καλύπτει ο ΕΟΠΥΥ πριν από κάθε επίσκεψη, εξέταση ή αίτημα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42256010-64B5-150B-194E-90DBEC34F5E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619230-370C-4857-0FDD-E892AED84833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324D8B22-2562-3D8B-230D-FBD4CD332718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Ενημερώνομαι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κατάλογος παροχών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παραλαβή ΦΥΚ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0">
            <a:extLst>
              <a:ext uri="{FF2B5EF4-FFF2-40B4-BE49-F238E27FC236}">
                <a16:creationId xmlns:a16="http://schemas.microsoft.com/office/drawing/2014/main" id="{78FD2646-94FB-CECF-922E-A2C1C5A994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hone frame">
            <a:extLst>
              <a:ext uri="{FF2B5EF4-FFF2-40B4-BE49-F238E27FC236}">
                <a16:creationId xmlns:a16="http://schemas.microsoft.com/office/drawing/2014/main" id="{877CB228-4D0C-F70B-CBE4-3BE40E7751FC}"/>
              </a:ext>
            </a:extLst>
          </p:cNvPr>
          <p:cNvSpPr/>
          <p:nvPr/>
        </p:nvSpPr>
        <p:spPr>
          <a:xfrm>
            <a:off x="589142" y="2176127"/>
            <a:ext cx="1660573" cy="3383280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7" name="Εικόνα 11">
            <a:extLst>
              <a:ext uri="{FF2B5EF4-FFF2-40B4-BE49-F238E27FC236}">
                <a16:creationId xmlns:a16="http://schemas.microsoft.com/office/drawing/2014/main" id="{9F5F87E4-7BDA-8B68-9944-51EA91FFAE3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8501" b="2837"/>
          <a:stretch>
            <a:fillRect/>
          </a:stretch>
        </p:blipFill>
        <p:spPr>
          <a:xfrm>
            <a:off x="679073" y="2265101"/>
            <a:ext cx="1480709" cy="320533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4268239-2F3B-8826-C78B-3C79401B3284}"/>
              </a:ext>
            </a:extLst>
          </p:cNvPr>
          <p:cNvGrpSpPr/>
          <p:nvPr/>
        </p:nvGrpSpPr>
        <p:grpSpPr>
          <a:xfrm rot="16200000">
            <a:off x="1108496" y="3537908"/>
            <a:ext cx="3383281" cy="659717"/>
            <a:chOff x="5717276" y="4278540"/>
            <a:chExt cx="1620492" cy="659717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CF61ABC9-70F6-EA00-691B-BF8FF36F6963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2F4F593A-5904-AC65-5FE9-FF70470C624C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FA864C2C-772B-35EA-685F-725016AAB336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phone frame">
            <a:extLst>
              <a:ext uri="{FF2B5EF4-FFF2-40B4-BE49-F238E27FC236}">
                <a16:creationId xmlns:a16="http://schemas.microsoft.com/office/drawing/2014/main" id="{28AD6050-996F-854E-5850-922EB27DADA0}"/>
              </a:ext>
            </a:extLst>
          </p:cNvPr>
          <p:cNvSpPr/>
          <p:nvPr/>
        </p:nvSpPr>
        <p:spPr>
          <a:xfrm>
            <a:off x="3837704" y="2238639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9" name="Image 0" descr="/tmp/assets/diagnoses_example.png">
            <a:extLst>
              <a:ext uri="{FF2B5EF4-FFF2-40B4-BE49-F238E27FC236}">
                <a16:creationId xmlns:a16="http://schemas.microsoft.com/office/drawing/2014/main" id="{9B0CF554-DB66-8298-BFDD-B0C879D9A0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6352" y="2344998"/>
            <a:ext cx="788148" cy="1674085"/>
          </a:xfrm>
          <a:prstGeom prst="rect">
            <a:avLst/>
          </a:prstGeom>
        </p:spPr>
      </p:pic>
      <p:pic>
        <p:nvPicPr>
          <p:cNvPr id="10" name="Image 0" descr="/tmp/assets/categories_full_list.png">
            <a:extLst>
              <a:ext uri="{FF2B5EF4-FFF2-40B4-BE49-F238E27FC236}">
                <a16:creationId xmlns:a16="http://schemas.microsoft.com/office/drawing/2014/main" id="{461B5FB0-8C35-9A32-ED34-FC88902701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3024" y="2362047"/>
            <a:ext cx="781476" cy="16599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7AC9EA-AF01-DCC6-9A57-4122D524905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3871986" y="2349269"/>
            <a:ext cx="788148" cy="1659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5A593F-A54B-A6CF-F5CF-3E975537C2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6856" y="2357420"/>
            <a:ext cx="805316" cy="168869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0D89F8F-373A-7073-D1B2-53D38675E006}"/>
              </a:ext>
            </a:extLst>
          </p:cNvPr>
          <p:cNvSpPr txBox="1"/>
          <p:nvPr/>
        </p:nvSpPr>
        <p:spPr>
          <a:xfrm>
            <a:off x="3118087" y="4710137"/>
            <a:ext cx="221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κατάλογος του ΕΚΠΥ στο κινητό του πολίτη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8BE11E-7BC4-54B1-3199-93D986B350D5}"/>
              </a:ext>
            </a:extLst>
          </p:cNvPr>
          <p:cNvSpPr txBox="1"/>
          <p:nvPr/>
        </p:nvSpPr>
        <p:spPr>
          <a:xfrm>
            <a:off x="3118087" y="5314919"/>
            <a:ext cx="2215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Ενιαίος Κανονισμός Παροχών Υγείας στην ενότητα «Προϊόντα και παροχές»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AB4F7DB-3841-BB00-AA6D-627A8360FB6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" r="2879" b="49961"/>
          <a:stretch>
            <a:fillRect/>
          </a:stretch>
        </p:blipFill>
        <p:spPr>
          <a:xfrm>
            <a:off x="6632118" y="2216123"/>
            <a:ext cx="1732728" cy="183390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98E265A-2AE9-E5E7-80A9-4632C7005057}"/>
              </a:ext>
            </a:extLst>
          </p:cNvPr>
          <p:cNvSpPr txBox="1"/>
          <p:nvPr/>
        </p:nvSpPr>
        <p:spPr>
          <a:xfrm>
            <a:off x="5759702" y="4684818"/>
            <a:ext cx="221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πολίτης γνωρίζει τι καλύπτεται </a:t>
            </a:r>
            <a:endParaRPr lang="en-US" sz="14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6FC2E39-3F97-10AA-25BC-6C488CEED22E}"/>
              </a:ext>
            </a:extLst>
          </p:cNvPr>
          <p:cNvSpPr txBox="1"/>
          <p:nvPr/>
        </p:nvSpPr>
        <p:spPr>
          <a:xfrm>
            <a:off x="5843239" y="5302825"/>
            <a:ext cx="3619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Προτού προχωρήσει σε επίσκεψη ή εξέταση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5316803-2C0C-7E5B-880A-9D1B90A500D2}"/>
              </a:ext>
            </a:extLst>
          </p:cNvPr>
          <p:cNvSpPr txBox="1"/>
          <p:nvPr/>
        </p:nvSpPr>
        <p:spPr>
          <a:xfrm>
            <a:off x="9351254" y="4684818"/>
            <a:ext cx="221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πολίτης υποβάλλει αίτημα</a:t>
            </a:r>
            <a:endParaRPr lang="en-US" sz="14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DABCE2-69A8-1E86-675E-C29E34E5B40B}"/>
              </a:ext>
            </a:extLst>
          </p:cNvPr>
          <p:cNvSpPr txBox="1"/>
          <p:nvPr/>
        </p:nvSpPr>
        <p:spPr>
          <a:xfrm>
            <a:off x="9228462" y="5327789"/>
            <a:ext cx="2490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τον κατάλογο παροχών περνάει στην υποβολή αιτήματος εάν χρειαστεί μέσα στην ίδια εφαρμογή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phone frame">
            <a:extLst>
              <a:ext uri="{FF2B5EF4-FFF2-40B4-BE49-F238E27FC236}">
                <a16:creationId xmlns:a16="http://schemas.microsoft.com/office/drawing/2014/main" id="{A1F75F0B-6FEB-C604-1433-F48AA221E39B}"/>
              </a:ext>
            </a:extLst>
          </p:cNvPr>
          <p:cNvSpPr/>
          <p:nvPr/>
        </p:nvSpPr>
        <p:spPr>
          <a:xfrm>
            <a:off x="10091247" y="2259745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71" name="Image 0" descr="/tmp/assets/diagnoses_example.png">
            <a:extLst>
              <a:ext uri="{FF2B5EF4-FFF2-40B4-BE49-F238E27FC236}">
                <a16:creationId xmlns:a16="http://schemas.microsoft.com/office/drawing/2014/main" id="{C0F07CF1-6E72-8D7B-B078-31B554DB54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9895" y="2366104"/>
            <a:ext cx="788148" cy="1674085"/>
          </a:xfrm>
          <a:prstGeom prst="rect">
            <a:avLst/>
          </a:prstGeom>
        </p:spPr>
      </p:pic>
      <p:pic>
        <p:nvPicPr>
          <p:cNvPr id="72" name="Image 0" descr="/tmp/assets/categories_full_list.png">
            <a:extLst>
              <a:ext uri="{FF2B5EF4-FFF2-40B4-BE49-F238E27FC236}">
                <a16:creationId xmlns:a16="http://schemas.microsoft.com/office/drawing/2014/main" id="{E6DB8A61-8284-88D2-FD54-8CCF0F31C5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6567" y="2383153"/>
            <a:ext cx="781476" cy="165991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AE760CD-AA5C-D0CE-E123-C0D6412D2BB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10125529" y="2370375"/>
            <a:ext cx="788148" cy="165991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7F02E9B2-D097-CFD9-15A3-A667360EA4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10399" y="2378526"/>
            <a:ext cx="805316" cy="1688699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CFF004E4-61CA-316A-8C88-7169965C6B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09895" y="2343913"/>
            <a:ext cx="803782" cy="1758508"/>
          </a:xfrm>
          <a:prstGeom prst="rect">
            <a:avLst/>
          </a:prstGeom>
        </p:spPr>
      </p:pic>
      <p:sp>
        <p:nvSpPr>
          <p:cNvPr id="80" name="Flowchart: Connector 79">
            <a:extLst>
              <a:ext uri="{FF2B5EF4-FFF2-40B4-BE49-F238E27FC236}">
                <a16:creationId xmlns:a16="http://schemas.microsoft.com/office/drawing/2014/main" id="{A6D05DA4-27FF-697A-1A93-1CD3BA40CDB5}"/>
              </a:ext>
            </a:extLst>
          </p:cNvPr>
          <p:cNvSpPr/>
          <p:nvPr/>
        </p:nvSpPr>
        <p:spPr>
          <a:xfrm>
            <a:off x="3975715" y="4263201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CAD6C379-BA9E-48CA-0635-6340203F5A0F}"/>
              </a:ext>
            </a:extLst>
          </p:cNvPr>
          <p:cNvSpPr/>
          <p:nvPr/>
        </p:nvSpPr>
        <p:spPr>
          <a:xfrm>
            <a:off x="5695136" y="4663554"/>
            <a:ext cx="3527630" cy="548539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0944D1-486D-AB5C-29E9-49BF1B0A46D8}"/>
              </a:ext>
            </a:extLst>
          </p:cNvPr>
          <p:cNvSpPr txBox="1"/>
          <p:nvPr/>
        </p:nvSpPr>
        <p:spPr>
          <a:xfrm>
            <a:off x="5695136" y="4688873"/>
            <a:ext cx="3404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πολίτης γνωρίζει τι καλύπτεται </a:t>
            </a:r>
          </a:p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σχετικά με το ΦΥΚ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e-ticket</a:t>
            </a:r>
          </a:p>
        </p:txBody>
      </p:sp>
      <p:sp>
        <p:nvSpPr>
          <p:cNvPr id="90" name="Flowchart: Connector 89">
            <a:extLst>
              <a:ext uri="{FF2B5EF4-FFF2-40B4-BE49-F238E27FC236}">
                <a16:creationId xmlns:a16="http://schemas.microsoft.com/office/drawing/2014/main" id="{D4747194-967E-61B0-F4C1-56AC3B1CA605}"/>
              </a:ext>
            </a:extLst>
          </p:cNvPr>
          <p:cNvSpPr/>
          <p:nvPr/>
        </p:nvSpPr>
        <p:spPr>
          <a:xfrm>
            <a:off x="7208922" y="4263201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37B2476F-AE83-4AC7-B4A0-48AAB3D39CFF}"/>
              </a:ext>
            </a:extLst>
          </p:cNvPr>
          <p:cNvSpPr/>
          <p:nvPr/>
        </p:nvSpPr>
        <p:spPr>
          <a:xfrm>
            <a:off x="9415176" y="4656489"/>
            <a:ext cx="2280144" cy="548539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FB1D43F-911B-08F3-0B27-167B4273AC4C}"/>
              </a:ext>
            </a:extLst>
          </p:cNvPr>
          <p:cNvSpPr txBox="1"/>
          <p:nvPr/>
        </p:nvSpPr>
        <p:spPr>
          <a:xfrm>
            <a:off x="9415176" y="4681808"/>
            <a:ext cx="221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πολίτης υποβάλλει αίτημα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Flowchart: Connector 97">
            <a:extLst>
              <a:ext uri="{FF2B5EF4-FFF2-40B4-BE49-F238E27FC236}">
                <a16:creationId xmlns:a16="http://schemas.microsoft.com/office/drawing/2014/main" id="{678A1901-7C1F-6FFC-E96F-DBD0D143F42A}"/>
              </a:ext>
            </a:extLst>
          </p:cNvPr>
          <p:cNvSpPr/>
          <p:nvPr/>
        </p:nvSpPr>
        <p:spPr>
          <a:xfrm>
            <a:off x="10272804" y="4234872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Graphic 99" descr="List outline">
            <a:extLst>
              <a:ext uri="{FF2B5EF4-FFF2-40B4-BE49-F238E27FC236}">
                <a16:creationId xmlns:a16="http://schemas.microsoft.com/office/drawing/2014/main" id="{417E65E5-DF0A-8F5E-68A6-1BE950412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45919" y="4336022"/>
            <a:ext cx="348177" cy="348177"/>
          </a:xfrm>
          <a:prstGeom prst="rect">
            <a:avLst/>
          </a:prstGeom>
        </p:spPr>
      </p:pic>
      <p:pic>
        <p:nvPicPr>
          <p:cNvPr id="102" name="Graphic 101" descr="Download outline">
            <a:extLst>
              <a:ext uri="{FF2B5EF4-FFF2-40B4-BE49-F238E27FC236}">
                <a16:creationId xmlns:a16="http://schemas.microsoft.com/office/drawing/2014/main" id="{1368F271-8309-5722-D1EA-0CCF1B89B4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35730" y="4282838"/>
            <a:ext cx="372169" cy="372169"/>
          </a:xfrm>
          <a:prstGeom prst="rect">
            <a:avLst/>
          </a:prstGeom>
        </p:spPr>
      </p:pic>
      <p:pic>
        <p:nvPicPr>
          <p:cNvPr id="106" name="Graphic 105" descr="Coins outline">
            <a:extLst>
              <a:ext uri="{FF2B5EF4-FFF2-40B4-BE49-F238E27FC236}">
                <a16:creationId xmlns:a16="http://schemas.microsoft.com/office/drawing/2014/main" id="{5DD25E17-BBD6-AC99-6DB8-671742E53B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280784" y="4320154"/>
            <a:ext cx="372169" cy="372169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9D43D38-A734-3904-90B4-38E9B1A59633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E94F649-26C4-DF9F-4E8B-18A929B1174C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111" name="logo card">
                <a:extLst>
                  <a:ext uri="{FF2B5EF4-FFF2-40B4-BE49-F238E27FC236}">
                    <a16:creationId xmlns:a16="http://schemas.microsoft.com/office/drawing/2014/main" id="{08A7FFD2-9DBC-619D-C857-57A7B09DC947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112" name="Image 0" descr="Λογότυπο ΕΟΠΥΥ">
                <a:extLst>
                  <a:ext uri="{FF2B5EF4-FFF2-40B4-BE49-F238E27FC236}">
                    <a16:creationId xmlns:a16="http://schemas.microsoft.com/office/drawing/2014/main" id="{3A84B82D-847A-B64B-B460-7B8D8E9B17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6F16DC-95BE-39AE-4C38-17170727AAE7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297F647-CFC7-606E-D09B-7152C102742F}"/>
              </a:ext>
            </a:extLst>
          </p:cNvPr>
          <p:cNvSpPr txBox="1"/>
          <p:nvPr/>
        </p:nvSpPr>
        <p:spPr>
          <a:xfrm>
            <a:off x="6061874" y="5638084"/>
            <a:ext cx="3182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Ηλεκτρονικό εισιτήριο ΦΥΚ </a:t>
            </a:r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κινητό, ώστε να γνωρίζει τη σειρά αναμονής, του νούμερου που εξυπηρετεί </a:t>
            </a:r>
            <a:r>
              <a:rPr lang="en-US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real-time</a:t>
            </a:r>
            <a:endParaRPr lang="el-GR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15" descr="Badge with solid fill">
            <a:extLst>
              <a:ext uri="{FF2B5EF4-FFF2-40B4-BE49-F238E27FC236}">
                <a16:creationId xmlns:a16="http://schemas.microsoft.com/office/drawing/2014/main" id="{4FC7E336-BBA6-2740-EF44-3A844A28F8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05360" y="5707293"/>
            <a:ext cx="268811" cy="268811"/>
          </a:xfrm>
          <a:prstGeom prst="rect">
            <a:avLst/>
          </a:prstGeom>
        </p:spPr>
      </p:pic>
      <p:pic>
        <p:nvPicPr>
          <p:cNvPr id="18" name="Graphic 17" descr="Badge 1 with solid fill">
            <a:extLst>
              <a:ext uri="{FF2B5EF4-FFF2-40B4-BE49-F238E27FC236}">
                <a16:creationId xmlns:a16="http://schemas.microsoft.com/office/drawing/2014/main" id="{F47C695B-D3F1-D44F-F967-F081AC4B6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3063" y="5306291"/>
            <a:ext cx="268811" cy="26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8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48172-9E3B-0DE6-FA81-4C81809D4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544E3F83-369D-4BA7-AA7A-7BA084C39FD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454FB017-F4B4-CA7D-7A23-BFA65CB1F0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0AB3FAD0-CFAB-A0B7-B33B-1AE3BCAA6CBF}"/>
              </a:ext>
            </a:extLst>
          </p:cNvPr>
          <p:cNvSpPr/>
          <p:nvPr/>
        </p:nvSpPr>
        <p:spPr>
          <a:xfrm>
            <a:off x="3599776" y="4684818"/>
            <a:ext cx="3021460" cy="548539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FB7E04-5825-EA21-9AC1-31396E0CFF20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BE1252D-ECB2-0E6C-C4EB-6278D57FFA21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Ενιαία διαχείριση των αιτημάτων για τον ασφαλισμένο και τα εξαρτώμενα μέλη του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D2B3B239-741C-919C-0A9E-A95A6BD1C2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F4117F-DA37-D632-0526-24EEE8932E9A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076B645C-5704-E0E7-0F0E-F9FA6E152247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Φροντίζω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οικογενειακή κάλυψη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0">
            <a:extLst>
              <a:ext uri="{FF2B5EF4-FFF2-40B4-BE49-F238E27FC236}">
                <a16:creationId xmlns:a16="http://schemas.microsoft.com/office/drawing/2014/main" id="{366E3B56-7D7E-E211-64FC-377EBB4F88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hone frame">
            <a:extLst>
              <a:ext uri="{FF2B5EF4-FFF2-40B4-BE49-F238E27FC236}">
                <a16:creationId xmlns:a16="http://schemas.microsoft.com/office/drawing/2014/main" id="{D49F8174-9162-A201-8CA5-568CF33439E0}"/>
              </a:ext>
            </a:extLst>
          </p:cNvPr>
          <p:cNvSpPr/>
          <p:nvPr/>
        </p:nvSpPr>
        <p:spPr>
          <a:xfrm>
            <a:off x="589142" y="2176127"/>
            <a:ext cx="1660573" cy="3383280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7" name="Εικόνα 11">
            <a:extLst>
              <a:ext uri="{FF2B5EF4-FFF2-40B4-BE49-F238E27FC236}">
                <a16:creationId xmlns:a16="http://schemas.microsoft.com/office/drawing/2014/main" id="{96127385-0FF7-13D4-1777-8052BF29FC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8501" b="2837"/>
          <a:stretch>
            <a:fillRect/>
          </a:stretch>
        </p:blipFill>
        <p:spPr>
          <a:xfrm>
            <a:off x="679073" y="2265101"/>
            <a:ext cx="1480709" cy="320533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A78DF0B-362C-0E57-B3EB-9ED0158BA6AA}"/>
              </a:ext>
            </a:extLst>
          </p:cNvPr>
          <p:cNvGrpSpPr/>
          <p:nvPr/>
        </p:nvGrpSpPr>
        <p:grpSpPr>
          <a:xfrm rot="16200000">
            <a:off x="1108496" y="3537908"/>
            <a:ext cx="3383281" cy="659717"/>
            <a:chOff x="5717276" y="4278540"/>
            <a:chExt cx="1620492" cy="659717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55C7D36-22A2-91FE-9C47-FC23E4DC37D3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0E77C581-7E3F-EA45-E45F-C2A25C8203FB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8663FE6F-674D-3211-411A-F1AE820C9DF5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phone frame">
            <a:extLst>
              <a:ext uri="{FF2B5EF4-FFF2-40B4-BE49-F238E27FC236}">
                <a16:creationId xmlns:a16="http://schemas.microsoft.com/office/drawing/2014/main" id="{18161B4D-989E-5C3F-26B6-EBEB001632EA}"/>
              </a:ext>
            </a:extLst>
          </p:cNvPr>
          <p:cNvSpPr/>
          <p:nvPr/>
        </p:nvSpPr>
        <p:spPr>
          <a:xfrm>
            <a:off x="4678618" y="2238639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9" name="Image 0" descr="/tmp/assets/diagnoses_example.png">
            <a:extLst>
              <a:ext uri="{FF2B5EF4-FFF2-40B4-BE49-F238E27FC236}">
                <a16:creationId xmlns:a16="http://schemas.microsoft.com/office/drawing/2014/main" id="{6E53CFD7-DC78-E91D-8317-11F7A72E1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7266" y="2344998"/>
            <a:ext cx="788148" cy="1674085"/>
          </a:xfrm>
          <a:prstGeom prst="rect">
            <a:avLst/>
          </a:prstGeom>
        </p:spPr>
      </p:pic>
      <p:pic>
        <p:nvPicPr>
          <p:cNvPr id="10" name="Image 0" descr="/tmp/assets/categories_full_list.png">
            <a:extLst>
              <a:ext uri="{FF2B5EF4-FFF2-40B4-BE49-F238E27FC236}">
                <a16:creationId xmlns:a16="http://schemas.microsoft.com/office/drawing/2014/main" id="{33B4183D-834F-0FDF-0710-B0FDE594E5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938" y="2362047"/>
            <a:ext cx="781476" cy="16599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370478-E356-777F-05B4-88D95A99AAD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4712900" y="2349269"/>
            <a:ext cx="788148" cy="1659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3DDBDC-6B79-B127-E840-51056F7F3F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7770" y="2357420"/>
            <a:ext cx="805316" cy="168869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98A7B49-BD6D-0051-1ACA-9D88EE418600}"/>
              </a:ext>
            </a:extLst>
          </p:cNvPr>
          <p:cNvSpPr txBox="1"/>
          <p:nvPr/>
        </p:nvSpPr>
        <p:spPr>
          <a:xfrm>
            <a:off x="4036072" y="4700349"/>
            <a:ext cx="221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Πρόσβαση στα στοιχεία του έμμεσου μέλους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3063A9-876D-8055-A544-D32FBF7F9B6A}"/>
              </a:ext>
            </a:extLst>
          </p:cNvPr>
          <p:cNvSpPr txBox="1"/>
          <p:nvPr/>
        </p:nvSpPr>
        <p:spPr>
          <a:xfrm>
            <a:off x="3599775" y="5314919"/>
            <a:ext cx="2956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Όταν υπάρχει καταγεγραμμένη συσχέτιση ασφαλιστικής ικανότητας </a:t>
            </a:r>
          </a:p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(π.χ. γονέας – ανήλικο τέκνο)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Flowchart: Connector 79">
            <a:extLst>
              <a:ext uri="{FF2B5EF4-FFF2-40B4-BE49-F238E27FC236}">
                <a16:creationId xmlns:a16="http://schemas.microsoft.com/office/drawing/2014/main" id="{BB260A8F-A22E-48AF-B211-154B55BC185E}"/>
              </a:ext>
            </a:extLst>
          </p:cNvPr>
          <p:cNvSpPr/>
          <p:nvPr/>
        </p:nvSpPr>
        <p:spPr>
          <a:xfrm>
            <a:off x="4881946" y="4263201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F574B0-4FCD-E984-449C-EE1BA53E3D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7160" y="2357420"/>
            <a:ext cx="799483" cy="1651441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BD1AC9C-AF08-DB75-E30E-78A9AFA5C241}"/>
              </a:ext>
            </a:extLst>
          </p:cNvPr>
          <p:cNvSpPr/>
          <p:nvPr/>
        </p:nvSpPr>
        <p:spPr>
          <a:xfrm>
            <a:off x="7205669" y="4680382"/>
            <a:ext cx="4256416" cy="548539"/>
          </a:xfrm>
          <a:prstGeom prst="round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D3BBC0-575D-0261-7579-8E75D6CB4F37}"/>
              </a:ext>
            </a:extLst>
          </p:cNvPr>
          <p:cNvSpPr txBox="1"/>
          <p:nvPr/>
        </p:nvSpPr>
        <p:spPr>
          <a:xfrm>
            <a:off x="8333484" y="4695913"/>
            <a:ext cx="2215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Υποβολή αιτήματος για λογαριασμό του μέλους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2B3A6346-0305-C446-27CF-819602CAF2C4}"/>
              </a:ext>
            </a:extLst>
          </p:cNvPr>
          <p:cNvSpPr/>
          <p:nvPr/>
        </p:nvSpPr>
        <p:spPr>
          <a:xfrm>
            <a:off x="9146520" y="4258765"/>
            <a:ext cx="498022" cy="487763"/>
          </a:xfrm>
          <a:prstGeom prst="flowChartConnector">
            <a:avLst/>
          </a:prstGeom>
          <a:solidFill>
            <a:schemeClr val="bg1"/>
          </a:solidFill>
          <a:ln w="28575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E2C7E8-6EC8-7EB2-3FBA-BC2CEF443CDB}"/>
              </a:ext>
            </a:extLst>
          </p:cNvPr>
          <p:cNvSpPr txBox="1"/>
          <p:nvPr/>
        </p:nvSpPr>
        <p:spPr>
          <a:xfrm>
            <a:off x="7315462" y="5554198"/>
            <a:ext cx="128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Επιλογή «Αφορά</a:t>
            </a:r>
            <a:r>
              <a:rPr lang="en-US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Ανήλικο μέλος»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058B73-32AB-BDDC-8899-898CE44C19DA}"/>
              </a:ext>
            </a:extLst>
          </p:cNvPr>
          <p:cNvSpPr txBox="1"/>
          <p:nvPr/>
        </p:nvSpPr>
        <p:spPr>
          <a:xfrm>
            <a:off x="8502915" y="5531610"/>
            <a:ext cx="164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Αυτόματη συμπλήρωση στοιχείων μητρώου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74E038-8B1A-6852-5F10-EC6BB193CE97}"/>
              </a:ext>
            </a:extLst>
          </p:cNvPr>
          <p:cNvSpPr txBox="1"/>
          <p:nvPr/>
        </p:nvSpPr>
        <p:spPr>
          <a:xfrm>
            <a:off x="9985052" y="5545673"/>
            <a:ext cx="164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Ίδιος Οδηγός υποβολής αιτήματος 3-4 βημάτων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phone frame">
            <a:extLst>
              <a:ext uri="{FF2B5EF4-FFF2-40B4-BE49-F238E27FC236}">
                <a16:creationId xmlns:a16="http://schemas.microsoft.com/office/drawing/2014/main" id="{8313C3A8-08AF-1865-7DFB-7A1A4AFD935C}"/>
              </a:ext>
            </a:extLst>
          </p:cNvPr>
          <p:cNvSpPr/>
          <p:nvPr/>
        </p:nvSpPr>
        <p:spPr>
          <a:xfrm>
            <a:off x="7913029" y="2264164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46" name="Image 0" descr="/tmp/assets/diagnoses_example.png">
            <a:extLst>
              <a:ext uri="{FF2B5EF4-FFF2-40B4-BE49-F238E27FC236}">
                <a16:creationId xmlns:a16="http://schemas.microsoft.com/office/drawing/2014/main" id="{1B70B58D-7ACA-A144-EAAA-0E68D74FB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1677" y="2370523"/>
            <a:ext cx="788148" cy="1674085"/>
          </a:xfrm>
          <a:prstGeom prst="rect">
            <a:avLst/>
          </a:prstGeom>
        </p:spPr>
      </p:pic>
      <p:pic>
        <p:nvPicPr>
          <p:cNvPr id="47" name="Image 0" descr="/tmp/assets/categories_full_list.png">
            <a:extLst>
              <a:ext uri="{FF2B5EF4-FFF2-40B4-BE49-F238E27FC236}">
                <a16:creationId xmlns:a16="http://schemas.microsoft.com/office/drawing/2014/main" id="{51D3D834-6E23-04C2-E9C5-B582E1DAD1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8349" y="2387572"/>
            <a:ext cx="781476" cy="165991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698CF22-F377-9868-FB16-AA6868177BC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7947311" y="2374794"/>
            <a:ext cx="788148" cy="165991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19521C8-A8F7-08E1-6181-C4E2C3601D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2181" y="2382945"/>
            <a:ext cx="805316" cy="168869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A16A374-81AB-97A0-2EFE-40A0AB7A64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1571" y="2382945"/>
            <a:ext cx="799483" cy="1651441"/>
          </a:xfrm>
          <a:prstGeom prst="rect">
            <a:avLst/>
          </a:prstGeom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B3C1E2F-1FFF-719E-61F0-E6883B9036B6}"/>
              </a:ext>
            </a:extLst>
          </p:cNvPr>
          <p:cNvSpPr/>
          <p:nvPr/>
        </p:nvSpPr>
        <p:spPr>
          <a:xfrm>
            <a:off x="7938348" y="1934483"/>
            <a:ext cx="2920151" cy="237654"/>
          </a:xfrm>
          <a:prstGeom prst="roundRect">
            <a:avLst/>
          </a:prstGeom>
          <a:solidFill>
            <a:srgbClr val="E8890C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latin typeface="Arial" panose="020B0604020202020204" pitchFamily="34" charset="0"/>
                <a:cs typeface="Arial" panose="020B0604020202020204" pitchFamily="34" charset="0"/>
              </a:rPr>
              <a:t>Αφορά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000" b="1" dirty="0">
                <a:latin typeface="Arial" panose="020B0604020202020204" pitchFamily="34" charset="0"/>
                <a:cs typeface="Arial" panose="020B0604020202020204" pitchFamily="34" charset="0"/>
              </a:rPr>
              <a:t>Ανήλικο μέλος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phone frame">
            <a:extLst>
              <a:ext uri="{FF2B5EF4-FFF2-40B4-BE49-F238E27FC236}">
                <a16:creationId xmlns:a16="http://schemas.microsoft.com/office/drawing/2014/main" id="{BDA1BA68-EC08-A04C-CEEC-E121A7CED061}"/>
              </a:ext>
            </a:extLst>
          </p:cNvPr>
          <p:cNvSpPr/>
          <p:nvPr/>
        </p:nvSpPr>
        <p:spPr>
          <a:xfrm>
            <a:off x="9980694" y="2265101"/>
            <a:ext cx="840910" cy="1863782"/>
          </a:xfrm>
          <a:prstGeom prst="roundRect">
            <a:avLst>
              <a:gd name="adj" fmla="val 9912"/>
            </a:avLst>
          </a:prstGeom>
          <a:solidFill>
            <a:srgbClr val="1A2433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l-GR" dirty="0"/>
          </a:p>
        </p:txBody>
      </p:sp>
      <p:pic>
        <p:nvPicPr>
          <p:cNvPr id="54" name="Image 0" descr="/tmp/assets/diagnoses_example.png">
            <a:extLst>
              <a:ext uri="{FF2B5EF4-FFF2-40B4-BE49-F238E27FC236}">
                <a16:creationId xmlns:a16="http://schemas.microsoft.com/office/drawing/2014/main" id="{0DA8679D-7DB8-EDCA-BF79-2D7C3974DF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9342" y="2371460"/>
            <a:ext cx="788148" cy="1674085"/>
          </a:xfrm>
          <a:prstGeom prst="rect">
            <a:avLst/>
          </a:prstGeom>
        </p:spPr>
      </p:pic>
      <p:pic>
        <p:nvPicPr>
          <p:cNvPr id="55" name="Image 0" descr="/tmp/assets/categories_full_list.png">
            <a:extLst>
              <a:ext uri="{FF2B5EF4-FFF2-40B4-BE49-F238E27FC236}">
                <a16:creationId xmlns:a16="http://schemas.microsoft.com/office/drawing/2014/main" id="{CD8A17FF-5CD1-55C0-4714-0ADCE0F2AB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6014" y="2388509"/>
            <a:ext cx="781476" cy="165991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809439A-9A7D-A654-A20E-215AF705E3F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16" r="-2816" b="2378"/>
          <a:stretch>
            <a:fillRect/>
          </a:stretch>
        </p:blipFill>
        <p:spPr>
          <a:xfrm>
            <a:off x="10014976" y="2375731"/>
            <a:ext cx="788148" cy="165991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64D2448C-2AD2-AABD-CB88-2BC69C71F6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99846" y="2383882"/>
            <a:ext cx="805316" cy="168869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49E9FC3-712A-49C1-B83C-BB361DCC9F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94999" y="2349981"/>
            <a:ext cx="805844" cy="170804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FD164845-1972-690D-3478-559B92D1A589}"/>
              </a:ext>
            </a:extLst>
          </p:cNvPr>
          <p:cNvGrpSpPr/>
          <p:nvPr/>
        </p:nvGrpSpPr>
        <p:grpSpPr>
          <a:xfrm rot="16200000">
            <a:off x="8799479" y="2884605"/>
            <a:ext cx="1068797" cy="487094"/>
            <a:chOff x="5717276" y="4278540"/>
            <a:chExt cx="1620492" cy="659717"/>
          </a:xfrm>
        </p:grpSpPr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F27A9D76-E631-561B-87B6-617A520F4640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6925B106-521D-E2DE-DB3E-40E212CDD19F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360005C0-FA4F-F83C-8580-4EBF29EF7615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id="{5E93DDE9-CBCE-2741-41CD-2D11D686EA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668" y="2265101"/>
            <a:ext cx="1485114" cy="3209535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7366BE7F-37C7-8118-B23E-E3BEE30D9F82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DDADCD5-DCB4-2D7A-BD5A-1A8E78708810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77" name="logo card">
                <a:extLst>
                  <a:ext uri="{FF2B5EF4-FFF2-40B4-BE49-F238E27FC236}">
                    <a16:creationId xmlns:a16="http://schemas.microsoft.com/office/drawing/2014/main" id="{C2D01014-971C-496D-859E-CF72BBF4D425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79" name="Image 0" descr="Λογότυπο ΕΟΠΥΥ">
                <a:extLst>
                  <a:ext uri="{FF2B5EF4-FFF2-40B4-BE49-F238E27FC236}">
                    <a16:creationId xmlns:a16="http://schemas.microsoft.com/office/drawing/2014/main" id="{969EF7E0-EC60-A94F-5351-99BEDACC2E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2A22D59-F946-D60B-1491-1B141EC2FAE4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3" name="Graphic 82" descr="Inbox Check outline">
            <a:extLst>
              <a:ext uri="{FF2B5EF4-FFF2-40B4-BE49-F238E27FC236}">
                <a16:creationId xmlns:a16="http://schemas.microsoft.com/office/drawing/2014/main" id="{DE292860-7C86-4E9F-EFE4-AAEC64A68B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197188" y="4285300"/>
            <a:ext cx="396686" cy="396686"/>
          </a:xfrm>
          <a:prstGeom prst="rect">
            <a:avLst/>
          </a:prstGeom>
        </p:spPr>
      </p:pic>
      <p:pic>
        <p:nvPicPr>
          <p:cNvPr id="86" name="Graphic 85" descr="Man with kid outline">
            <a:extLst>
              <a:ext uri="{FF2B5EF4-FFF2-40B4-BE49-F238E27FC236}">
                <a16:creationId xmlns:a16="http://schemas.microsoft.com/office/drawing/2014/main" id="{A37FDB1F-6B32-7B47-CB35-A356FAC368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39143" y="4282403"/>
            <a:ext cx="396686" cy="396686"/>
          </a:xfrm>
          <a:prstGeom prst="rect">
            <a:avLst/>
          </a:prstGeom>
        </p:spPr>
      </p:pic>
      <p:pic>
        <p:nvPicPr>
          <p:cNvPr id="13" name="Graphic 12" descr="Badge with solid fill">
            <a:extLst>
              <a:ext uri="{FF2B5EF4-FFF2-40B4-BE49-F238E27FC236}">
                <a16:creationId xmlns:a16="http://schemas.microsoft.com/office/drawing/2014/main" id="{7740B331-2638-F5A7-7A95-26C3D06909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45768" y="5254969"/>
            <a:ext cx="350506" cy="350506"/>
          </a:xfrm>
          <a:prstGeom prst="rect">
            <a:avLst/>
          </a:prstGeom>
        </p:spPr>
      </p:pic>
      <p:pic>
        <p:nvPicPr>
          <p:cNvPr id="18" name="Graphic 17" descr="Badge 3 with solid fill">
            <a:extLst>
              <a:ext uri="{FF2B5EF4-FFF2-40B4-BE49-F238E27FC236}">
                <a16:creationId xmlns:a16="http://schemas.microsoft.com/office/drawing/2014/main" id="{816F2286-A751-D33E-0C9F-9352114670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585235" y="5242848"/>
            <a:ext cx="350506" cy="350506"/>
          </a:xfrm>
          <a:prstGeom prst="rect">
            <a:avLst/>
          </a:prstGeom>
        </p:spPr>
      </p:pic>
      <p:pic>
        <p:nvPicPr>
          <p:cNvPr id="20" name="Graphic 19" descr="Badge 1 with solid fill">
            <a:extLst>
              <a:ext uri="{FF2B5EF4-FFF2-40B4-BE49-F238E27FC236}">
                <a16:creationId xmlns:a16="http://schemas.microsoft.com/office/drawing/2014/main" id="{6E2FE7D7-2703-80A3-1C13-E988F38ED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802867" y="5258521"/>
            <a:ext cx="350506" cy="3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5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45761-0FDB-4FBB-8974-145AC75C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cell data - do not delete" hidden="1">
            <a:extLst>
              <a:ext uri="{FF2B5EF4-FFF2-40B4-BE49-F238E27FC236}">
                <a16:creationId xmlns:a16="http://schemas.microsoft.com/office/drawing/2014/main" id="{66E415AE-9854-6C43-3205-BBDAF003AD1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5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36756AFA-89C6-52F3-7497-6BD58698DD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300CA27-5180-2369-AE13-570564A3317E}"/>
              </a:ext>
            </a:extLst>
          </p:cNvPr>
          <p:cNvSpPr/>
          <p:nvPr/>
        </p:nvSpPr>
        <p:spPr>
          <a:xfrm rot="20028702">
            <a:off x="-3483685" y="-550727"/>
            <a:ext cx="11939443" cy="10718106"/>
          </a:xfrm>
          <a:prstGeom prst="triangle">
            <a:avLst>
              <a:gd name="adj" fmla="val 48406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F776EE7-675E-BD35-0943-B4893C205601}"/>
              </a:ext>
            </a:extLst>
          </p:cNvPr>
          <p:cNvSpPr txBox="1"/>
          <p:nvPr/>
        </p:nvSpPr>
        <p:spPr>
          <a:xfrm>
            <a:off x="4771164" y="1293223"/>
            <a:ext cx="7615141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Σύστημα Αξιολόγησης Παρόχων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3583D8F-8F20-A0CA-696D-F0C9C5B742DD}"/>
              </a:ext>
            </a:extLst>
          </p:cNvPr>
          <p:cNvSpPr txBox="1"/>
          <p:nvPr/>
        </p:nvSpPr>
        <p:spPr>
          <a:xfrm>
            <a:off x="548640" y="2824867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20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511095B-4E96-B907-63FC-95649B953882}"/>
              </a:ext>
            </a:extLst>
          </p:cNvPr>
          <p:cNvCxnSpPr/>
          <p:nvPr/>
        </p:nvCxnSpPr>
        <p:spPr>
          <a:xfrm>
            <a:off x="4829694" y="2820711"/>
            <a:ext cx="717294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27EE315-C308-30F7-4D99-1742E8B6C9CD}"/>
              </a:ext>
            </a:extLst>
          </p:cNvPr>
          <p:cNvGrpSpPr/>
          <p:nvPr/>
        </p:nvGrpSpPr>
        <p:grpSpPr>
          <a:xfrm>
            <a:off x="10611786" y="5012637"/>
            <a:ext cx="1054467" cy="960120"/>
            <a:chOff x="542268" y="463731"/>
            <a:chExt cx="1054467" cy="960120"/>
          </a:xfrm>
        </p:grpSpPr>
        <p:sp>
          <p:nvSpPr>
            <p:cNvPr id="3" name="logo card">
              <a:extLst>
                <a:ext uri="{FF2B5EF4-FFF2-40B4-BE49-F238E27FC236}">
                  <a16:creationId xmlns:a16="http://schemas.microsoft.com/office/drawing/2014/main" id="{21A23C5F-5690-3792-53AF-410716AF8D05}"/>
                </a:ext>
              </a:extLst>
            </p:cNvPr>
            <p:cNvSpPr/>
            <p:nvPr/>
          </p:nvSpPr>
          <p:spPr>
            <a:xfrm>
              <a:off x="542268" y="463731"/>
              <a:ext cx="1054467" cy="960120"/>
            </a:xfrm>
            <a:prstGeom prst="roundRect">
              <a:avLst>
                <a:gd name="adj" fmla="val 9524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l-GR"/>
            </a:p>
          </p:txBody>
        </p:sp>
        <p:pic>
          <p:nvPicPr>
            <p:cNvPr id="6" name="Image 0" descr="Λογότυπο ΕΟΠΥΥ">
              <a:extLst>
                <a:ext uri="{FF2B5EF4-FFF2-40B4-BE49-F238E27FC236}">
                  <a16:creationId xmlns:a16="http://schemas.microsoft.com/office/drawing/2014/main" id="{CA19771A-1B19-1A48-8DED-DBA89903A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0079" y="525780"/>
              <a:ext cx="871587" cy="77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6457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AC7D8-7A17-8D87-7C95-EE18F5CDA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DB53242B-595D-720F-1857-045C4614A8A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2271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38FA975E-1F29-A406-462F-01C2054873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93F3344D-3DD9-39AA-3177-8F579C8ADB3D}"/>
              </a:ext>
            </a:extLst>
          </p:cNvPr>
          <p:cNvSpPr/>
          <p:nvPr/>
        </p:nvSpPr>
        <p:spPr>
          <a:xfrm>
            <a:off x="0" y="2359479"/>
            <a:ext cx="12192000" cy="238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BD7393-D6A1-DDCB-9D1B-313335AE7469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AFC2D0A-41F4-8C75-7372-1821FC91DF3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Ο ΕΟΠΥΥ δίνει τη δυνατότητα στους πολίτες να αξιολογούν τις παροχές υπηρεσιών υγείας από ιδιώτες παρόχους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ED043454-6154-A28F-4F11-CF96B5F3884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7AABC0-727C-6AF2-D560-0D6635F532CC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0D18BAED-3B74-1C4F-3C15-5F3A034D923D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εμπειρία του πολίτη γίνεται εργαλείο ποιότητας για τις υπηρεσίες υγείας</a:t>
            </a:r>
            <a:endParaRPr lang="en-US" sz="1600" b="1" dirty="0">
              <a:solidFill>
                <a:srgbClr val="E8890C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B754CA21-C8D6-B8DE-DF8E-C271186FEC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B162BB-6B29-2295-B324-8B16F7F90E8B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8FE89E6-779A-6D38-D80E-650AA82A97D7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6" name="logo card">
                <a:extLst>
                  <a:ext uri="{FF2B5EF4-FFF2-40B4-BE49-F238E27FC236}">
                    <a16:creationId xmlns:a16="http://schemas.microsoft.com/office/drawing/2014/main" id="{FF993A9B-4CBC-594F-8B14-6BB17785FA70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7" name="Image 0" descr="Λογότυπο ΕΟΠΥΥ">
                <a:extLst>
                  <a:ext uri="{FF2B5EF4-FFF2-40B4-BE49-F238E27FC236}">
                    <a16:creationId xmlns:a16="http://schemas.microsoft.com/office/drawing/2014/main" id="{0248C084-4D62-C1F2-C728-32A3C2315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EE9ED65-8DE5-1C7F-78E9-DC13D9722299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20BEDDB-7135-ECAD-0FD5-3A2173E86F67}"/>
              </a:ext>
            </a:extLst>
          </p:cNvPr>
          <p:cNvSpPr/>
          <p:nvPr/>
        </p:nvSpPr>
        <p:spPr>
          <a:xfrm>
            <a:off x="3176" y="2564106"/>
            <a:ext cx="12188824" cy="1967073"/>
          </a:xfrm>
          <a:prstGeom prst="rect">
            <a:avLst/>
          </a:prstGeom>
          <a:solidFill>
            <a:srgbClr val="0B2D5B"/>
          </a:solidFill>
          <a:ln w="28575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F88DBBD5-0B50-5E93-2403-D21DC4CBCC77}"/>
              </a:ext>
            </a:extLst>
          </p:cNvPr>
          <p:cNvSpPr/>
          <p:nvPr/>
        </p:nvSpPr>
        <p:spPr>
          <a:xfrm>
            <a:off x="1621732" y="2688178"/>
            <a:ext cx="1363436" cy="1285875"/>
          </a:xfrm>
          <a:prstGeom prst="flowChartConnector">
            <a:avLst/>
          </a:prstGeom>
          <a:solidFill>
            <a:schemeClr val="bg1"/>
          </a:solidFill>
          <a:ln w="5715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4ADFF215-5C3D-93B7-B6B1-2C0BEA3DDEEF}"/>
              </a:ext>
            </a:extLst>
          </p:cNvPr>
          <p:cNvSpPr/>
          <p:nvPr/>
        </p:nvSpPr>
        <p:spPr>
          <a:xfrm>
            <a:off x="5301743" y="2688178"/>
            <a:ext cx="1363436" cy="1285875"/>
          </a:xfrm>
          <a:prstGeom prst="flowChartConnector">
            <a:avLst/>
          </a:prstGeom>
          <a:solidFill>
            <a:schemeClr val="bg1"/>
          </a:solidFill>
          <a:ln w="5715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DEF05D9F-5212-62FE-573E-9BACAA84DCB5}"/>
              </a:ext>
            </a:extLst>
          </p:cNvPr>
          <p:cNvSpPr/>
          <p:nvPr/>
        </p:nvSpPr>
        <p:spPr>
          <a:xfrm>
            <a:off x="9071558" y="2688178"/>
            <a:ext cx="1363436" cy="1285875"/>
          </a:xfrm>
          <a:prstGeom prst="flowChartConnector">
            <a:avLst/>
          </a:prstGeom>
          <a:solidFill>
            <a:schemeClr val="bg1"/>
          </a:solidFill>
          <a:ln w="5715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E0AAD7-DFE8-B0C5-A900-DE13A97337FE}"/>
              </a:ext>
            </a:extLst>
          </p:cNvPr>
          <p:cNvSpPr txBox="1"/>
          <p:nvPr/>
        </p:nvSpPr>
        <p:spPr>
          <a:xfrm>
            <a:off x="1643797" y="4091033"/>
            <a:ext cx="13193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Συλλέγουμε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427070-C833-A471-6E94-CFFF19377F6A}"/>
              </a:ext>
            </a:extLst>
          </p:cNvPr>
          <p:cNvSpPr txBox="1"/>
          <p:nvPr/>
        </p:nvSpPr>
        <p:spPr>
          <a:xfrm>
            <a:off x="5301743" y="4091033"/>
            <a:ext cx="13193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Μετράμε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1846C2-F1BE-A55D-F9A7-C34C851159A6}"/>
              </a:ext>
            </a:extLst>
          </p:cNvPr>
          <p:cNvSpPr txBox="1"/>
          <p:nvPr/>
        </p:nvSpPr>
        <p:spPr>
          <a:xfrm>
            <a:off x="9071558" y="4091033"/>
            <a:ext cx="14766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Βελτιώνουμε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060722-65D1-DF87-9E8A-6A1245D8E4AA}"/>
              </a:ext>
            </a:extLst>
          </p:cNvPr>
          <p:cNvSpPr txBox="1"/>
          <p:nvPr/>
        </p:nvSpPr>
        <p:spPr>
          <a:xfrm>
            <a:off x="1105229" y="4920430"/>
            <a:ext cx="23964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Συλλέγουμε την εμπειρία και την αξιολόγηση των πολιτών μέσα από κατάλληλα διαμορφωμένα ερωτηματολόγια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5EC6A4-ACEA-51B8-803C-E969E0C694CB}"/>
              </a:ext>
            </a:extLst>
          </p:cNvPr>
          <p:cNvSpPr txBox="1"/>
          <p:nvPr/>
        </p:nvSpPr>
        <p:spPr>
          <a:xfrm>
            <a:off x="4785241" y="4920430"/>
            <a:ext cx="23964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Αξιοποιούμε τις αξιολογήσεις και τα δεδομένα για να παρακολουθούμε δείκτες αποτελεσματικότητας και ποιότητας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9449D4-663C-69EF-90E8-927EB9377735}"/>
              </a:ext>
            </a:extLst>
          </p:cNvPr>
          <p:cNvSpPr txBox="1"/>
          <p:nvPr/>
        </p:nvSpPr>
        <p:spPr>
          <a:xfrm>
            <a:off x="8690331" y="4920430"/>
            <a:ext cx="239644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Παρακολουθούμε τάσεις και αποτελέσματα, ώστε τα δεδομένα να υποστηρίζουν το σχεδιασμό δράσεων βελτίωσης των παρεχόμενων υπηρεσιών υγείας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Graphic 38" descr="Bar graph with upward trend outline">
            <a:extLst>
              <a:ext uri="{FF2B5EF4-FFF2-40B4-BE49-F238E27FC236}">
                <a16:creationId xmlns:a16="http://schemas.microsoft.com/office/drawing/2014/main" id="{06151228-BEE1-ECEC-A54D-4F31E4402E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22736" y="3034290"/>
            <a:ext cx="661080" cy="661080"/>
          </a:xfrm>
          <a:prstGeom prst="rect">
            <a:avLst/>
          </a:prstGeom>
        </p:spPr>
      </p:pic>
      <p:pic>
        <p:nvPicPr>
          <p:cNvPr id="41" name="Graphic 40" descr="Boardroom outline">
            <a:extLst>
              <a:ext uri="{FF2B5EF4-FFF2-40B4-BE49-F238E27FC236}">
                <a16:creationId xmlns:a16="http://schemas.microsoft.com/office/drawing/2014/main" id="{6C9DDAC7-9170-A301-BD48-0C1DE3F3FA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1327" y="2973331"/>
            <a:ext cx="764243" cy="764243"/>
          </a:xfrm>
          <a:prstGeom prst="rect">
            <a:avLst/>
          </a:prstGeom>
        </p:spPr>
      </p:pic>
      <p:pic>
        <p:nvPicPr>
          <p:cNvPr id="44" name="Graphic 43" descr="Checklist outline">
            <a:extLst>
              <a:ext uri="{FF2B5EF4-FFF2-40B4-BE49-F238E27FC236}">
                <a16:creationId xmlns:a16="http://schemas.microsoft.com/office/drawing/2014/main" id="{9B670663-C694-379C-C53C-47265136D3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52921" y="3034290"/>
            <a:ext cx="661080" cy="6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05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9681F-929F-85C6-44CB-10FB26ED6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38FA975E-1F29-A406-462F-01C20548735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84419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DCE16FC1-59E3-3D6A-11D9-231BBED70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3F5DF2-78D2-E386-1CB7-471F454DE885}"/>
              </a:ext>
            </a:extLst>
          </p:cNvPr>
          <p:cNvCxnSpPr/>
          <p:nvPr/>
        </p:nvCxnSpPr>
        <p:spPr>
          <a:xfrm>
            <a:off x="5050347" y="6024319"/>
            <a:ext cx="6771676" cy="0"/>
          </a:xfrm>
          <a:prstGeom prst="line">
            <a:avLst/>
          </a:prstGeom>
          <a:ln w="127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B9DD3C-38B3-F1A3-583E-18C3A5A6F8CB}"/>
              </a:ext>
            </a:extLst>
          </p:cNvPr>
          <p:cNvCxnSpPr/>
          <p:nvPr/>
        </p:nvCxnSpPr>
        <p:spPr>
          <a:xfrm>
            <a:off x="5021036" y="3841988"/>
            <a:ext cx="6771676" cy="0"/>
          </a:xfrm>
          <a:prstGeom prst="line">
            <a:avLst/>
          </a:prstGeom>
          <a:ln w="127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69A3AC8-0771-E3B9-4BF2-DD9B4974D65F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3D209E0-E295-229C-44F2-D82235F3F40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Το Σύστημα Αξιολόγησης Παρόχων μετατρέπει τη φωνή του ασφαλισμένου σε δείκτη ποιότητας, με τέσσερα απλά βήματα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AA2F16E-E046-4E05-6321-C63A128B77F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DA98B2A-6906-05A5-62AB-C9D1AAA351C5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D0D701C7-D834-FF52-94E2-BD76DFC58106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Αξιολόγηση της εμπειρίας των πολιτών απευθείας μέσω από τον ΦΑΥ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8265195C-91FA-6947-A869-33800E91330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3558489-B786-52C9-BCC8-19FB07378805}"/>
              </a:ext>
            </a:extLst>
          </p:cNvPr>
          <p:cNvSpPr/>
          <p:nvPr/>
        </p:nvSpPr>
        <p:spPr>
          <a:xfrm>
            <a:off x="974500" y="1963064"/>
            <a:ext cx="4163279" cy="1878924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Τι αξιολογείται αρχικά 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μέσω του Συστήματος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763B08F3-3B7C-F6A6-7F66-A724683F1DD4}"/>
              </a:ext>
            </a:extLst>
          </p:cNvPr>
          <p:cNvSpPr/>
          <p:nvPr/>
        </p:nvSpPr>
        <p:spPr>
          <a:xfrm rot="344623">
            <a:off x="193886" y="1988917"/>
            <a:ext cx="1731326" cy="1840271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B5BE94-A33B-0DC0-7A81-631515B4ACBA}"/>
              </a:ext>
            </a:extLst>
          </p:cNvPr>
          <p:cNvSpPr/>
          <p:nvPr/>
        </p:nvSpPr>
        <p:spPr>
          <a:xfrm>
            <a:off x="974501" y="4143343"/>
            <a:ext cx="4163279" cy="1878924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Ποια είναι </a:t>
            </a:r>
          </a:p>
          <a:p>
            <a:pPr algn="r"/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η διαδικασία αξιολόγησης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A49582AD-3ABF-8D84-4160-EDDBAE10612C}"/>
              </a:ext>
            </a:extLst>
          </p:cNvPr>
          <p:cNvSpPr/>
          <p:nvPr/>
        </p:nvSpPr>
        <p:spPr>
          <a:xfrm rot="344623">
            <a:off x="194144" y="4161952"/>
            <a:ext cx="1731326" cy="18496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2F4A453-B291-E1B5-F46F-1DFC564CD110}"/>
              </a:ext>
            </a:extLst>
          </p:cNvPr>
          <p:cNvSpPr txBox="1"/>
          <p:nvPr/>
        </p:nvSpPr>
        <p:spPr>
          <a:xfrm>
            <a:off x="5811118" y="3339547"/>
            <a:ext cx="13193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Ιατροί ειδικοτήτων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9386D91D-8268-4E8B-FD6F-B08326AD18DE}"/>
              </a:ext>
            </a:extLst>
          </p:cNvPr>
          <p:cNvSpPr/>
          <p:nvPr/>
        </p:nvSpPr>
        <p:spPr>
          <a:xfrm>
            <a:off x="8044271" y="2156994"/>
            <a:ext cx="850151" cy="759171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06C84EA-5075-BB18-6CA9-7C42A8D2963E}"/>
              </a:ext>
            </a:extLst>
          </p:cNvPr>
          <p:cNvSpPr txBox="1"/>
          <p:nvPr/>
        </p:nvSpPr>
        <p:spPr>
          <a:xfrm>
            <a:off x="7809691" y="3339547"/>
            <a:ext cx="13193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Διαγνωστικά εργαστήρια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CF208B6-71D2-79E7-5938-43E0D3903B2B}"/>
              </a:ext>
            </a:extLst>
          </p:cNvPr>
          <p:cNvSpPr txBox="1"/>
          <p:nvPr/>
        </p:nvSpPr>
        <p:spPr>
          <a:xfrm>
            <a:off x="9607613" y="3439574"/>
            <a:ext cx="183422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Φυσιοθεραπευτήρια</a:t>
            </a:r>
            <a:endParaRPr lang="en-US" sz="13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420F0E5D-BD8B-71D0-F850-671DAA595661}"/>
              </a:ext>
            </a:extLst>
          </p:cNvPr>
          <p:cNvSpPr/>
          <p:nvPr/>
        </p:nvSpPr>
        <p:spPr>
          <a:xfrm>
            <a:off x="6045694" y="2180198"/>
            <a:ext cx="850151" cy="759171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Connector 54">
            <a:extLst>
              <a:ext uri="{FF2B5EF4-FFF2-40B4-BE49-F238E27FC236}">
                <a16:creationId xmlns:a16="http://schemas.microsoft.com/office/drawing/2014/main" id="{E721BF46-0ECA-9128-C715-13E4E41CF827}"/>
              </a:ext>
            </a:extLst>
          </p:cNvPr>
          <p:cNvSpPr/>
          <p:nvPr/>
        </p:nvSpPr>
        <p:spPr>
          <a:xfrm>
            <a:off x="10061898" y="2178443"/>
            <a:ext cx="850151" cy="759171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Graphic 56" descr="Sling outline">
            <a:extLst>
              <a:ext uri="{FF2B5EF4-FFF2-40B4-BE49-F238E27FC236}">
                <a16:creationId xmlns:a16="http://schemas.microsoft.com/office/drawing/2014/main" id="{F79E7A53-A9DA-E1F5-A934-B5C8FFD0D7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52203" y="2253534"/>
            <a:ext cx="545038" cy="545038"/>
          </a:xfrm>
          <a:prstGeom prst="rect">
            <a:avLst/>
          </a:prstGeom>
        </p:spPr>
      </p:pic>
      <p:pic>
        <p:nvPicPr>
          <p:cNvPr id="59" name="Graphic 58" descr="Doctor female outline">
            <a:extLst>
              <a:ext uri="{FF2B5EF4-FFF2-40B4-BE49-F238E27FC236}">
                <a16:creationId xmlns:a16="http://schemas.microsoft.com/office/drawing/2014/main" id="{9475BAAB-71B0-D391-F7F9-C39D31F461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8251" y="2295110"/>
            <a:ext cx="545038" cy="545038"/>
          </a:xfrm>
          <a:prstGeom prst="rect">
            <a:avLst/>
          </a:prstGeom>
        </p:spPr>
      </p:pic>
      <p:pic>
        <p:nvPicPr>
          <p:cNvPr id="61" name="Graphic 60" descr="Germ outline">
            <a:extLst>
              <a:ext uri="{FF2B5EF4-FFF2-40B4-BE49-F238E27FC236}">
                <a16:creationId xmlns:a16="http://schemas.microsoft.com/office/drawing/2014/main" id="{306D5E9B-123E-6399-6C7E-5E82FA4A59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4729" y="2264060"/>
            <a:ext cx="545038" cy="545038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9B2EF368-7947-E85C-DCC4-322C860D35FC}"/>
              </a:ext>
            </a:extLst>
          </p:cNvPr>
          <p:cNvGrpSpPr/>
          <p:nvPr/>
        </p:nvGrpSpPr>
        <p:grpSpPr>
          <a:xfrm>
            <a:off x="8436185" y="2926914"/>
            <a:ext cx="82125" cy="341536"/>
            <a:chOff x="6347275" y="2939369"/>
            <a:chExt cx="82125" cy="341536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296154C-1C45-6CD6-188C-4624C293EEB5}"/>
                </a:ext>
              </a:extLst>
            </p:cNvPr>
            <p:cNvCxnSpPr/>
            <p:nvPr/>
          </p:nvCxnSpPr>
          <p:spPr>
            <a:xfrm flipH="1">
              <a:off x="6394569" y="2939369"/>
              <a:ext cx="1" cy="306469"/>
            </a:xfrm>
            <a:prstGeom prst="line">
              <a:avLst/>
            </a:prstGeom>
            <a:ln w="19050">
              <a:solidFill>
                <a:srgbClr val="E889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FEF4499-6DFB-D5C8-77F7-2967CFE29163}"/>
                </a:ext>
              </a:extLst>
            </p:cNvPr>
            <p:cNvSpPr/>
            <p:nvPr/>
          </p:nvSpPr>
          <p:spPr>
            <a:xfrm>
              <a:off x="6347275" y="3235186"/>
              <a:ext cx="82125" cy="45719"/>
            </a:xfrm>
            <a:prstGeom prst="rect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2800E82-EA21-A808-F584-BADB00CEDCAB}"/>
              </a:ext>
            </a:extLst>
          </p:cNvPr>
          <p:cNvGrpSpPr/>
          <p:nvPr/>
        </p:nvGrpSpPr>
        <p:grpSpPr>
          <a:xfrm>
            <a:off x="10453373" y="2926914"/>
            <a:ext cx="82125" cy="341536"/>
            <a:chOff x="6347275" y="2939369"/>
            <a:chExt cx="82125" cy="341536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99642A2-4DE3-601E-717B-76313F5F45F6}"/>
                </a:ext>
              </a:extLst>
            </p:cNvPr>
            <p:cNvCxnSpPr/>
            <p:nvPr/>
          </p:nvCxnSpPr>
          <p:spPr>
            <a:xfrm flipH="1">
              <a:off x="6394569" y="2939369"/>
              <a:ext cx="1" cy="306469"/>
            </a:xfrm>
            <a:prstGeom prst="line">
              <a:avLst/>
            </a:prstGeom>
            <a:ln w="19050">
              <a:solidFill>
                <a:srgbClr val="E889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25748A5-34A7-BD68-4CAC-24A0D0B197BF}"/>
                </a:ext>
              </a:extLst>
            </p:cNvPr>
            <p:cNvSpPr/>
            <p:nvPr/>
          </p:nvSpPr>
          <p:spPr>
            <a:xfrm>
              <a:off x="6347275" y="3235186"/>
              <a:ext cx="82125" cy="45719"/>
            </a:xfrm>
            <a:prstGeom prst="rect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6" name="Graphic 75" descr="Badge 4 with solid fill">
            <a:extLst>
              <a:ext uri="{FF2B5EF4-FFF2-40B4-BE49-F238E27FC236}">
                <a16:creationId xmlns:a16="http://schemas.microsoft.com/office/drawing/2014/main" id="{F2E3D198-CA85-2AD9-F269-3A6FAA5414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79875" y="4347848"/>
            <a:ext cx="613375" cy="613375"/>
          </a:xfrm>
          <a:prstGeom prst="rect">
            <a:avLst/>
          </a:prstGeom>
        </p:spPr>
      </p:pic>
      <p:pic>
        <p:nvPicPr>
          <p:cNvPr id="78" name="Graphic 77" descr="Badge with solid fill">
            <a:extLst>
              <a:ext uri="{FF2B5EF4-FFF2-40B4-BE49-F238E27FC236}">
                <a16:creationId xmlns:a16="http://schemas.microsoft.com/office/drawing/2014/main" id="{96E35BCD-770F-7187-2FC2-C060145A45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51817" y="4353463"/>
            <a:ext cx="613375" cy="613375"/>
          </a:xfrm>
          <a:prstGeom prst="rect">
            <a:avLst/>
          </a:prstGeom>
        </p:spPr>
      </p:pic>
      <p:pic>
        <p:nvPicPr>
          <p:cNvPr id="80" name="Graphic 79" descr="Badge 3 with solid fill">
            <a:extLst>
              <a:ext uri="{FF2B5EF4-FFF2-40B4-BE49-F238E27FC236}">
                <a16:creationId xmlns:a16="http://schemas.microsoft.com/office/drawing/2014/main" id="{5E391808-68A7-012A-62EE-11B8D02BB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28747" y="4353463"/>
            <a:ext cx="613375" cy="613375"/>
          </a:xfrm>
          <a:prstGeom prst="rect">
            <a:avLst/>
          </a:prstGeom>
        </p:spPr>
      </p:pic>
      <p:pic>
        <p:nvPicPr>
          <p:cNvPr id="82" name="Graphic 81" descr="Badge 1 with solid fill">
            <a:extLst>
              <a:ext uri="{FF2B5EF4-FFF2-40B4-BE49-F238E27FC236}">
                <a16:creationId xmlns:a16="http://schemas.microsoft.com/office/drawing/2014/main" id="{A2A2467A-DBCC-BE79-54AE-D8CB5DF35E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74887" y="4353463"/>
            <a:ext cx="613375" cy="613375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4F82932B-9F5D-5368-2E72-7562527FCEA6}"/>
              </a:ext>
            </a:extLst>
          </p:cNvPr>
          <p:cNvSpPr txBox="1"/>
          <p:nvPr/>
        </p:nvSpPr>
        <p:spPr>
          <a:xfrm>
            <a:off x="5380956" y="4934562"/>
            <a:ext cx="131930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Ειδοποιείται με </a:t>
            </a:r>
            <a:r>
              <a:rPr lang="en-US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SMS</a:t>
            </a:r>
          </a:p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συνδέεται στον ΦΑΥ μέσω </a:t>
            </a:r>
            <a:r>
              <a:rPr lang="en-US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Taxisnet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24A3B24-0306-9A95-F385-85080746CDD5}"/>
              </a:ext>
            </a:extLst>
          </p:cNvPr>
          <p:cNvSpPr txBox="1"/>
          <p:nvPr/>
        </p:nvSpPr>
        <p:spPr>
          <a:xfrm>
            <a:off x="7030288" y="4934562"/>
            <a:ext cx="146384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Επιλέγει «Αξιολόγηση»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Δίπλα στην επίσκεψη ή την ιατρική πράξη του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BB1D30B-E29B-D5DA-879C-11CBF222058E}"/>
              </a:ext>
            </a:extLst>
          </p:cNvPr>
          <p:cNvSpPr txBox="1"/>
          <p:nvPr/>
        </p:nvSpPr>
        <p:spPr>
          <a:xfrm>
            <a:off x="8681416" y="4934562"/>
            <a:ext cx="1463842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Απαντά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σύντομο ερωτηματολόγιο ανά τύπο υπηρεσίας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0557901-AE0F-ED14-C5BA-287BAF3869E2}"/>
              </a:ext>
            </a:extLst>
          </p:cNvPr>
          <p:cNvSpPr txBox="1"/>
          <p:nvPr/>
        </p:nvSpPr>
        <p:spPr>
          <a:xfrm>
            <a:off x="10310043" y="4934562"/>
            <a:ext cx="146384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Υποβάλλει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βλέπει ποιες παροχές έχει ήδη αξιολογήσει</a:t>
            </a:r>
            <a:endParaRPr lang="en-US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506637B-BC07-E6B0-283E-FF5900083448}"/>
              </a:ext>
            </a:extLst>
          </p:cNvPr>
          <p:cNvGrpSpPr/>
          <p:nvPr/>
        </p:nvGrpSpPr>
        <p:grpSpPr>
          <a:xfrm rot="16200000">
            <a:off x="6641828" y="5156610"/>
            <a:ext cx="588493" cy="385570"/>
            <a:chOff x="5717276" y="4278540"/>
            <a:chExt cx="1620492" cy="659717"/>
          </a:xfrm>
        </p:grpSpPr>
        <p:sp>
          <p:nvSpPr>
            <p:cNvPr id="92" name="Isosceles Triangle 91">
              <a:extLst>
                <a:ext uri="{FF2B5EF4-FFF2-40B4-BE49-F238E27FC236}">
                  <a16:creationId xmlns:a16="http://schemas.microsoft.com/office/drawing/2014/main" id="{39A0DB89-958E-5F7A-8E5D-BA8B61FE572D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056DF7C5-F2DA-B0D8-7D1E-D877C8250EF7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F46DEA2F-7EBA-E34E-00C6-994599818DA1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0759F58-067D-344C-B593-93648CD291E6}"/>
              </a:ext>
            </a:extLst>
          </p:cNvPr>
          <p:cNvGrpSpPr/>
          <p:nvPr/>
        </p:nvGrpSpPr>
        <p:grpSpPr>
          <a:xfrm rot="16200000">
            <a:off x="8334723" y="5156610"/>
            <a:ext cx="588493" cy="385570"/>
            <a:chOff x="5717276" y="4278540"/>
            <a:chExt cx="1620492" cy="659717"/>
          </a:xfrm>
        </p:grpSpPr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7DD123BA-326B-51D3-C2B7-C970654C4843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Isosceles Triangle 96">
              <a:extLst>
                <a:ext uri="{FF2B5EF4-FFF2-40B4-BE49-F238E27FC236}">
                  <a16:creationId xmlns:a16="http://schemas.microsoft.com/office/drawing/2014/main" id="{A44D8DB3-DA3C-EEDC-CA67-C0E2C8DB6D54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3604826C-0266-982F-F7B4-0B550B7E825E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933F573-AE85-7768-2448-E8135D36D7F3}"/>
              </a:ext>
            </a:extLst>
          </p:cNvPr>
          <p:cNvGrpSpPr/>
          <p:nvPr/>
        </p:nvGrpSpPr>
        <p:grpSpPr>
          <a:xfrm rot="16200000">
            <a:off x="9930383" y="5156610"/>
            <a:ext cx="588493" cy="385570"/>
            <a:chOff x="5717276" y="4278540"/>
            <a:chExt cx="1620492" cy="659717"/>
          </a:xfrm>
        </p:grpSpPr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id="{E4E5C7BC-7B77-1845-047A-5770C29B8D26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Isosceles Triangle 100">
              <a:extLst>
                <a:ext uri="{FF2B5EF4-FFF2-40B4-BE49-F238E27FC236}">
                  <a16:creationId xmlns:a16="http://schemas.microsoft.com/office/drawing/2014/main" id="{B62E0E93-9678-E87A-3ED7-44E5D04F1829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Isosceles Triangle 101">
              <a:extLst>
                <a:ext uri="{FF2B5EF4-FFF2-40B4-BE49-F238E27FC236}">
                  <a16:creationId xmlns:a16="http://schemas.microsoft.com/office/drawing/2014/main" id="{858C476E-D9C7-6057-DD1C-B7FD061C3486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4" name="Graphic 103" descr="Workflow outline">
            <a:extLst>
              <a:ext uri="{FF2B5EF4-FFF2-40B4-BE49-F238E27FC236}">
                <a16:creationId xmlns:a16="http://schemas.microsoft.com/office/drawing/2014/main" id="{B4C9F1E5-F70E-AFA1-8D85-6DBE1C8033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1511" y="4654536"/>
            <a:ext cx="815213" cy="815213"/>
          </a:xfrm>
          <a:prstGeom prst="rect">
            <a:avLst/>
          </a:prstGeom>
        </p:spPr>
      </p:pic>
      <p:pic>
        <p:nvPicPr>
          <p:cNvPr id="106" name="Graphic 105" descr="Server outline">
            <a:extLst>
              <a:ext uri="{FF2B5EF4-FFF2-40B4-BE49-F238E27FC236}">
                <a16:creationId xmlns:a16="http://schemas.microsoft.com/office/drawing/2014/main" id="{0091A434-B5EE-288A-D693-8B2343815B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858" y="2472523"/>
            <a:ext cx="815213" cy="815213"/>
          </a:xfrm>
          <a:prstGeom prst="rect">
            <a:avLst/>
          </a:prstGeom>
        </p:spPr>
      </p:pic>
      <p:sp>
        <p:nvSpPr>
          <p:cNvPr id="108" name="Rectangle 107">
            <a:extLst>
              <a:ext uri="{FF2B5EF4-FFF2-40B4-BE49-F238E27FC236}">
                <a16:creationId xmlns:a16="http://schemas.microsoft.com/office/drawing/2014/main" id="{BB571BB3-DC37-2359-EB09-C3C005C1D9B8}"/>
              </a:ext>
            </a:extLst>
          </p:cNvPr>
          <p:cNvSpPr/>
          <p:nvPr/>
        </p:nvSpPr>
        <p:spPr>
          <a:xfrm>
            <a:off x="150943" y="1797905"/>
            <a:ext cx="960568" cy="43354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CD679C7-521C-FD34-2072-522AA4C9BCA9}"/>
              </a:ext>
            </a:extLst>
          </p:cNvPr>
          <p:cNvGrpSpPr/>
          <p:nvPr/>
        </p:nvGrpSpPr>
        <p:grpSpPr>
          <a:xfrm>
            <a:off x="6422487" y="2926914"/>
            <a:ext cx="82125" cy="341536"/>
            <a:chOff x="6347275" y="2939369"/>
            <a:chExt cx="82125" cy="341536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5D33A2D-655E-D2DE-66D4-16D0D979831E}"/>
                </a:ext>
              </a:extLst>
            </p:cNvPr>
            <p:cNvCxnSpPr/>
            <p:nvPr/>
          </p:nvCxnSpPr>
          <p:spPr>
            <a:xfrm flipH="1">
              <a:off x="6394569" y="2939369"/>
              <a:ext cx="1" cy="306469"/>
            </a:xfrm>
            <a:prstGeom prst="line">
              <a:avLst/>
            </a:prstGeom>
            <a:ln w="19050">
              <a:solidFill>
                <a:srgbClr val="E889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504D6EE-F86E-BA81-99D2-0BEAFBD8BD9D}"/>
                </a:ext>
              </a:extLst>
            </p:cNvPr>
            <p:cNvSpPr/>
            <p:nvPr/>
          </p:nvSpPr>
          <p:spPr>
            <a:xfrm>
              <a:off x="6347275" y="3235186"/>
              <a:ext cx="82125" cy="45719"/>
            </a:xfrm>
            <a:prstGeom prst="rect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11698C3-A97D-95A7-66CE-0FE49F3E3BEA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1D65181-D998-B8D9-C4C3-D9FC5DE64AD5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6" name="logo card">
                <a:extLst>
                  <a:ext uri="{FF2B5EF4-FFF2-40B4-BE49-F238E27FC236}">
                    <a16:creationId xmlns:a16="http://schemas.microsoft.com/office/drawing/2014/main" id="{E01DCDCE-C068-D044-EA38-E06D311EA0A2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7" name="Image 0" descr="Λογότυπο ΕΟΠΥΥ">
                <a:extLst>
                  <a:ext uri="{FF2B5EF4-FFF2-40B4-BE49-F238E27FC236}">
                    <a16:creationId xmlns:a16="http://schemas.microsoft.com/office/drawing/2014/main" id="{ACD51B7A-FF36-B610-659D-54AEEB016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AF4DC3F-AF32-8B6D-6D82-694C7BB89903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070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3945C-D137-9354-8A1F-C33BE1719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3DBC668C-8289-88FD-5F5E-3E75194FA17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52A811C5-FF2C-22CA-AEF9-3EEA9A7C42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BA19F93B-07A4-C8D6-ED73-7D51A7EFC64E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20A109F-3A1B-1968-57E6-6E48DBBE1825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Η φόρμα αξιολόγησης της υπηρεσίας που έλαβε ο πολίτης γίνεται δείκτης ποιότητας και βάση για βελτίωση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3D2D0D98-852E-D4B2-1035-0AFDDE1871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C950A8-7809-D0C3-FB6F-2C4A5532C038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7FBA59A4-D924-FC31-1179-BB189CA68993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φόρμα αξιολόγησης μέσα στον Φάκελο Ασφάλισης Υγείας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903E417F-3214-60DB-C5E8-3C446D9F027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1CC081E6-F89B-C560-891B-4A7C46B466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044" y="2254185"/>
            <a:ext cx="4662378" cy="2217214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A833866-8504-0A91-9FCA-86063347D8F3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16AAABB1-E5FA-757E-C0D1-79092DCEE77D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118" name="logo card">
                <a:extLst>
                  <a:ext uri="{FF2B5EF4-FFF2-40B4-BE49-F238E27FC236}">
                    <a16:creationId xmlns:a16="http://schemas.microsoft.com/office/drawing/2014/main" id="{A29445B7-06F4-624F-2A58-5D365F52A333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119" name="Image 0" descr="Λογότυπο ΕΟΠΥΥ">
                <a:extLst>
                  <a:ext uri="{FF2B5EF4-FFF2-40B4-BE49-F238E27FC236}">
                    <a16:creationId xmlns:a16="http://schemas.microsoft.com/office/drawing/2014/main" id="{22E4CA47-B984-E6BC-2ADD-6DD3B670E9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583C156-AE77-F4EA-3291-E2718AFB00C8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3DCF4A1-1793-B02D-578F-5651A0601FD0}"/>
              </a:ext>
            </a:extLst>
          </p:cNvPr>
          <p:cNvSpPr/>
          <p:nvPr/>
        </p:nvSpPr>
        <p:spPr>
          <a:xfrm>
            <a:off x="676520" y="1933850"/>
            <a:ext cx="3011484" cy="220294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Η διαδικασία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F31F00-6C54-18B2-A2B7-EB67EB1B6D27}"/>
              </a:ext>
            </a:extLst>
          </p:cNvPr>
          <p:cNvSpPr/>
          <p:nvPr/>
        </p:nvSpPr>
        <p:spPr>
          <a:xfrm>
            <a:off x="3840404" y="1933850"/>
            <a:ext cx="4662018" cy="220294"/>
          </a:xfrm>
          <a:prstGeom prst="rect">
            <a:avLst/>
          </a:prstGeom>
          <a:solidFill>
            <a:srgbClr val="E8890C"/>
          </a:solidFill>
          <a:ln>
            <a:solidFill>
              <a:srgbClr val="E889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Ο μηχανισμός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57E28D-ADA1-18B2-59A4-A34EB6A3A69E}"/>
              </a:ext>
            </a:extLst>
          </p:cNvPr>
          <p:cNvSpPr/>
          <p:nvPr/>
        </p:nvSpPr>
        <p:spPr>
          <a:xfrm>
            <a:off x="8683252" y="1933850"/>
            <a:ext cx="3011484" cy="220294"/>
          </a:xfrm>
          <a:prstGeom prst="rect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Το όφελος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E8E8960-0F71-B448-1BDA-137A64F9E275}"/>
              </a:ext>
            </a:extLst>
          </p:cNvPr>
          <p:cNvGrpSpPr/>
          <p:nvPr/>
        </p:nvGrpSpPr>
        <p:grpSpPr>
          <a:xfrm>
            <a:off x="750847" y="2282592"/>
            <a:ext cx="3011483" cy="861774"/>
            <a:chOff x="545897" y="2604255"/>
            <a:chExt cx="3011483" cy="861774"/>
          </a:xfrm>
        </p:grpSpPr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7E9FF92E-CA4F-2F46-1A84-0BD3763C4D54}"/>
                </a:ext>
              </a:extLst>
            </p:cNvPr>
            <p:cNvSpPr/>
            <p:nvPr/>
          </p:nvSpPr>
          <p:spPr>
            <a:xfrm>
              <a:off x="545897" y="2604255"/>
              <a:ext cx="498022" cy="487763"/>
            </a:xfrm>
            <a:prstGeom prst="flowChartConnector">
              <a:avLst/>
            </a:prstGeom>
            <a:solidFill>
              <a:srgbClr val="E8890C"/>
            </a:solidFill>
            <a:ln w="12700"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C53CE01-2E5E-105E-3702-F7F4A36EB8A0}"/>
                </a:ext>
              </a:extLst>
            </p:cNvPr>
            <p:cNvSpPr txBox="1"/>
            <p:nvPr/>
          </p:nvSpPr>
          <p:spPr>
            <a:xfrm>
              <a:off x="974500" y="2604255"/>
              <a:ext cx="258288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b="1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Ο πολίτης αξιολογεί</a:t>
              </a:r>
            </a:p>
            <a:p>
              <a:pPr algn="ctr"/>
              <a:r>
                <a:rPr lang="el-GR" sz="1200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Μια πραγματική παροχή από τον ΦΑΥ</a:t>
              </a:r>
            </a:p>
            <a:p>
              <a:endParaRPr lang="en-US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82A7E4-F058-1967-6213-2CAA96A31674}"/>
              </a:ext>
            </a:extLst>
          </p:cNvPr>
          <p:cNvGrpSpPr/>
          <p:nvPr/>
        </p:nvGrpSpPr>
        <p:grpSpPr>
          <a:xfrm>
            <a:off x="750847" y="3282165"/>
            <a:ext cx="3011483" cy="830997"/>
            <a:chOff x="545897" y="2604255"/>
            <a:chExt cx="3011483" cy="830997"/>
          </a:xfrm>
        </p:grpSpPr>
        <p:sp>
          <p:nvSpPr>
            <p:cNvPr id="29" name="Flowchart: Connector 28">
              <a:extLst>
                <a:ext uri="{FF2B5EF4-FFF2-40B4-BE49-F238E27FC236}">
                  <a16:creationId xmlns:a16="http://schemas.microsoft.com/office/drawing/2014/main" id="{881AE9C7-CF4F-A67C-971E-FA589F15B5CC}"/>
                </a:ext>
              </a:extLst>
            </p:cNvPr>
            <p:cNvSpPr/>
            <p:nvPr/>
          </p:nvSpPr>
          <p:spPr>
            <a:xfrm>
              <a:off x="545897" y="2604255"/>
              <a:ext cx="498022" cy="487763"/>
            </a:xfrm>
            <a:prstGeom prst="flowChartConnector">
              <a:avLst/>
            </a:prstGeom>
            <a:solidFill>
              <a:srgbClr val="E8890C"/>
            </a:solidFill>
            <a:ln w="12700"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0CAE0E3-37E2-1A5E-8373-9C1FDCA58450}"/>
                </a:ext>
              </a:extLst>
            </p:cNvPr>
            <p:cNvSpPr txBox="1"/>
            <p:nvPr/>
          </p:nvSpPr>
          <p:spPr>
            <a:xfrm>
              <a:off x="974500" y="2604255"/>
              <a:ext cx="2582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b="1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Καταγράφεται δομημένα</a:t>
              </a:r>
            </a:p>
            <a:p>
              <a:pPr algn="ctr"/>
              <a:r>
                <a:rPr lang="el-GR" sz="1200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Συνδεδεμένη με συγκεκριμένο πάροχο και παροχή</a:t>
              </a:r>
            </a:p>
            <a:p>
              <a:endParaRPr lang="en-US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FBD1E54-D3F8-7F15-1CB6-43B23E081817}"/>
              </a:ext>
            </a:extLst>
          </p:cNvPr>
          <p:cNvGrpSpPr/>
          <p:nvPr/>
        </p:nvGrpSpPr>
        <p:grpSpPr>
          <a:xfrm>
            <a:off x="750847" y="4205207"/>
            <a:ext cx="3011483" cy="646331"/>
            <a:chOff x="545897" y="2604255"/>
            <a:chExt cx="3011483" cy="646331"/>
          </a:xfrm>
        </p:grpSpPr>
        <p:sp>
          <p:nvSpPr>
            <p:cNvPr id="33" name="Flowchart: Connector 32">
              <a:extLst>
                <a:ext uri="{FF2B5EF4-FFF2-40B4-BE49-F238E27FC236}">
                  <a16:creationId xmlns:a16="http://schemas.microsoft.com/office/drawing/2014/main" id="{E37CA47D-280F-98A4-7297-F070199DCE54}"/>
                </a:ext>
              </a:extLst>
            </p:cNvPr>
            <p:cNvSpPr/>
            <p:nvPr/>
          </p:nvSpPr>
          <p:spPr>
            <a:xfrm>
              <a:off x="545897" y="2604255"/>
              <a:ext cx="498022" cy="487763"/>
            </a:xfrm>
            <a:prstGeom prst="flowChartConnector">
              <a:avLst/>
            </a:prstGeom>
            <a:solidFill>
              <a:srgbClr val="E8890C"/>
            </a:solidFill>
            <a:ln w="12700"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99021D-F6F9-BB47-03F1-D0B4F299441E}"/>
                </a:ext>
              </a:extLst>
            </p:cNvPr>
            <p:cNvSpPr txBox="1"/>
            <p:nvPr/>
          </p:nvSpPr>
          <p:spPr>
            <a:xfrm>
              <a:off x="974500" y="2604255"/>
              <a:ext cx="2582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b="1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Μετράται</a:t>
              </a:r>
            </a:p>
            <a:p>
              <a:pPr algn="ctr"/>
              <a:r>
                <a:rPr lang="el-GR" sz="1200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Σε δείκτες και </a:t>
              </a:r>
              <a:r>
                <a:rPr lang="en-US" sz="1200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Dashboard</a:t>
              </a:r>
              <a:endPara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9663D98-F375-9C76-5A7D-557921E08FEA}"/>
              </a:ext>
            </a:extLst>
          </p:cNvPr>
          <p:cNvGrpSpPr/>
          <p:nvPr/>
        </p:nvGrpSpPr>
        <p:grpSpPr>
          <a:xfrm>
            <a:off x="750847" y="5232007"/>
            <a:ext cx="3011483" cy="830997"/>
            <a:chOff x="545897" y="2604255"/>
            <a:chExt cx="3011483" cy="830997"/>
          </a:xfrm>
        </p:grpSpPr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7A8A9FE7-00E7-255A-EFD4-009A6B8EFA37}"/>
                </a:ext>
              </a:extLst>
            </p:cNvPr>
            <p:cNvSpPr/>
            <p:nvPr/>
          </p:nvSpPr>
          <p:spPr>
            <a:xfrm>
              <a:off x="545897" y="2604255"/>
              <a:ext cx="498022" cy="487763"/>
            </a:xfrm>
            <a:prstGeom prst="flowChartConnector">
              <a:avLst/>
            </a:prstGeom>
            <a:solidFill>
              <a:srgbClr val="E8890C"/>
            </a:solidFill>
            <a:ln w="12700"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9F30F9-6F32-8FC6-75B2-91FA4782C1CF}"/>
                </a:ext>
              </a:extLst>
            </p:cNvPr>
            <p:cNvSpPr txBox="1"/>
            <p:nvPr/>
          </p:nvSpPr>
          <p:spPr>
            <a:xfrm>
              <a:off x="974500" y="2604255"/>
              <a:ext cx="2582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300" b="1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Εντοπίζονται τάσεις</a:t>
              </a:r>
            </a:p>
            <a:p>
              <a:pPr algn="ctr"/>
              <a:r>
                <a:rPr lang="el-GR" sz="1200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Ανά πάροχο, υπηρεσία </a:t>
              </a:r>
            </a:p>
            <a:p>
              <a:pPr algn="ctr"/>
              <a:r>
                <a:rPr lang="el-GR" sz="1200" dirty="0">
                  <a:solidFill>
                    <a:srgbClr val="0B2D5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και περίοδο</a:t>
              </a:r>
            </a:p>
            <a:p>
              <a:endParaRPr lang="en-US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0DE737BF-CCC9-4984-8B98-C77D63F16963}"/>
              </a:ext>
            </a:extLst>
          </p:cNvPr>
          <p:cNvSpPr/>
          <p:nvPr/>
        </p:nvSpPr>
        <p:spPr>
          <a:xfrm>
            <a:off x="8683252" y="2282592"/>
            <a:ext cx="3011484" cy="391648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920EEF-A0DA-47B3-60A5-79989529D04D}"/>
              </a:ext>
            </a:extLst>
          </p:cNvPr>
          <p:cNvSpPr txBox="1"/>
          <p:nvPr/>
        </p:nvSpPr>
        <p:spPr>
          <a:xfrm>
            <a:off x="8754680" y="2346194"/>
            <a:ext cx="286862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ερωτηματολόγιο μετατρέπεται σε </a:t>
            </a:r>
            <a:r>
              <a:rPr lang="el-GR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μηχανισμό ποιότητας</a:t>
            </a:r>
            <a:endParaRPr lang="el-GR" sz="12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DDD94A-3870-AFD6-D297-CE9A0E03C514}"/>
              </a:ext>
            </a:extLst>
          </p:cNvPr>
          <p:cNvSpPr txBox="1"/>
          <p:nvPr/>
        </p:nvSpPr>
        <p:spPr>
          <a:xfrm>
            <a:off x="8650951" y="2853868"/>
            <a:ext cx="70160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l-GR" sz="30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299AA15-995B-0250-C6DF-E84E5ADCE38C}"/>
              </a:ext>
            </a:extLst>
          </p:cNvPr>
          <p:cNvSpPr txBox="1"/>
          <p:nvPr/>
        </p:nvSpPr>
        <p:spPr>
          <a:xfrm>
            <a:off x="9064089" y="2921068"/>
            <a:ext cx="2688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Βασίζεται σε πραγματική παροχή</a:t>
            </a:r>
          </a:p>
          <a:p>
            <a:r>
              <a:rPr lang="el-GR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αξιολόγηση ξεκινά από καταγεγραμμένη επίσκεψη ή ιατρική πράξη</a:t>
            </a:r>
            <a:endParaRPr lang="el-GR" sz="11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7AF153C-0097-198C-C276-84C16F71B985}"/>
              </a:ext>
            </a:extLst>
          </p:cNvPr>
          <p:cNvSpPr txBox="1"/>
          <p:nvPr/>
        </p:nvSpPr>
        <p:spPr>
          <a:xfrm>
            <a:off x="8650951" y="3679120"/>
            <a:ext cx="70160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l-GR" sz="30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0EDC03C-6EB3-F376-61DF-03BD913FDA88}"/>
              </a:ext>
            </a:extLst>
          </p:cNvPr>
          <p:cNvSpPr txBox="1"/>
          <p:nvPr/>
        </p:nvSpPr>
        <p:spPr>
          <a:xfrm>
            <a:off x="9064089" y="3750703"/>
            <a:ext cx="26888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Είναι στοχευμένο</a:t>
            </a:r>
          </a:p>
          <a:p>
            <a:r>
              <a:rPr lang="el-GR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Παραμετροποιήσιμα ερωτηματολόγια ανά τύπο παροχής</a:t>
            </a:r>
            <a:endParaRPr lang="el-GR" sz="11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9FFE5B-D736-75A5-C0AA-8B25C9BA648A}"/>
              </a:ext>
            </a:extLst>
          </p:cNvPr>
          <p:cNvSpPr txBox="1"/>
          <p:nvPr/>
        </p:nvSpPr>
        <p:spPr>
          <a:xfrm>
            <a:off x="8650951" y="4402395"/>
            <a:ext cx="70160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l-GR" sz="30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D7BE42F-22C1-94E4-E05B-72C44CAC4767}"/>
              </a:ext>
            </a:extLst>
          </p:cNvPr>
          <p:cNvSpPr txBox="1"/>
          <p:nvPr/>
        </p:nvSpPr>
        <p:spPr>
          <a:xfrm>
            <a:off x="9064089" y="4471399"/>
            <a:ext cx="2688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Παράγει συγκρίσιμα δεδομένα</a:t>
            </a:r>
          </a:p>
          <a:p>
            <a:r>
              <a:rPr lang="el-GR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απαντήσεις οργανώνονται ανά ενότητα, πάροχο, τύπο υπηρεσίας και περίοδο</a:t>
            </a:r>
            <a:endParaRPr lang="el-GR" sz="11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37D92D0-6306-CB04-A3BD-D0707BBF13EF}"/>
              </a:ext>
            </a:extLst>
          </p:cNvPr>
          <p:cNvSpPr txBox="1"/>
          <p:nvPr/>
        </p:nvSpPr>
        <p:spPr>
          <a:xfrm>
            <a:off x="8650951" y="5219031"/>
            <a:ext cx="70160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0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l-GR" sz="30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3BBA91-5A60-A17F-D7AE-AE0C919C9371}"/>
              </a:ext>
            </a:extLst>
          </p:cNvPr>
          <p:cNvSpPr txBox="1"/>
          <p:nvPr/>
        </p:nvSpPr>
        <p:spPr>
          <a:xfrm>
            <a:off x="9086846" y="5293040"/>
            <a:ext cx="2688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Συνδέεται με τον ΦΑΥ</a:t>
            </a:r>
          </a:p>
          <a:p>
            <a:r>
              <a:rPr lang="el-GR" sz="11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 χρειάζεται ξεχωριστή εφαρμογή καθώς η αξιολόγηση ξεκινά από το προσωπικό ιστορικό του πολίτη</a:t>
            </a:r>
            <a:endParaRPr lang="el-GR" sz="1100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F692D129-C130-6D93-A6B6-070E95B7ACA8}"/>
              </a:ext>
            </a:extLst>
          </p:cNvPr>
          <p:cNvSpPr/>
          <p:nvPr/>
        </p:nvSpPr>
        <p:spPr>
          <a:xfrm>
            <a:off x="4040290" y="4835760"/>
            <a:ext cx="4226074" cy="427794"/>
          </a:xfrm>
          <a:prstGeom prst="roundRect">
            <a:avLst/>
          </a:prstGeom>
          <a:solidFill>
            <a:schemeClr val="bg2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την εμπειρία του πολίτη σε </a:t>
            </a:r>
            <a:r>
              <a:rPr lang="el-GR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δεδομένα</a:t>
            </a:r>
            <a:endParaRPr lang="en-US" sz="13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FF6462C5-50B9-A190-380C-DE4E0F7CEC69}"/>
              </a:ext>
            </a:extLst>
          </p:cNvPr>
          <p:cNvSpPr/>
          <p:nvPr/>
        </p:nvSpPr>
        <p:spPr>
          <a:xfrm>
            <a:off x="4024453" y="5751320"/>
            <a:ext cx="4226074" cy="427794"/>
          </a:xfrm>
          <a:prstGeom prst="roundRect">
            <a:avLst/>
          </a:prstGeom>
          <a:solidFill>
            <a:schemeClr val="bg2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τα δεδομένα σε </a:t>
            </a:r>
            <a:r>
              <a:rPr lang="el-GR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αποφάσεις</a:t>
            </a:r>
            <a:endParaRPr lang="en-US" sz="13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EC9A330-2FF3-62AD-8481-83706890A1E2}"/>
              </a:ext>
            </a:extLst>
          </p:cNvPr>
          <p:cNvGrpSpPr/>
          <p:nvPr/>
        </p:nvGrpSpPr>
        <p:grpSpPr>
          <a:xfrm>
            <a:off x="5798857" y="5318561"/>
            <a:ext cx="588493" cy="385570"/>
            <a:chOff x="5717276" y="4278540"/>
            <a:chExt cx="1620492" cy="659717"/>
          </a:xfrm>
        </p:grpSpPr>
        <p:sp>
          <p:nvSpPr>
            <p:cNvPr id="87" name="Isosceles Triangle 86">
              <a:extLst>
                <a:ext uri="{FF2B5EF4-FFF2-40B4-BE49-F238E27FC236}">
                  <a16:creationId xmlns:a16="http://schemas.microsoft.com/office/drawing/2014/main" id="{42B1CF4A-14F4-45F7-5E85-7F4DE4702462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Isosceles Triangle 87">
              <a:extLst>
                <a:ext uri="{FF2B5EF4-FFF2-40B4-BE49-F238E27FC236}">
                  <a16:creationId xmlns:a16="http://schemas.microsoft.com/office/drawing/2014/main" id="{17F78D18-ED65-4295-12E1-41CE97E3CD43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D49914C6-DF08-A6AA-A3A6-4428A9F26314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6" name="Graphic 95" descr="Fork In Road outline">
            <a:extLst>
              <a:ext uri="{FF2B5EF4-FFF2-40B4-BE49-F238E27FC236}">
                <a16:creationId xmlns:a16="http://schemas.microsoft.com/office/drawing/2014/main" id="{94CCFB83-FB24-E854-80F6-3D4DA9ADAA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0847" y="5719770"/>
            <a:ext cx="420976" cy="420976"/>
          </a:xfrm>
          <a:prstGeom prst="rect">
            <a:avLst/>
          </a:prstGeom>
        </p:spPr>
      </p:pic>
      <p:pic>
        <p:nvPicPr>
          <p:cNvPr id="98" name="Graphic 97" descr="Statistics outline">
            <a:extLst>
              <a:ext uri="{FF2B5EF4-FFF2-40B4-BE49-F238E27FC236}">
                <a16:creationId xmlns:a16="http://schemas.microsoft.com/office/drawing/2014/main" id="{84533A60-1E34-2471-3BDC-1BD39080B1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7232" y="5285269"/>
            <a:ext cx="381761" cy="381761"/>
          </a:xfrm>
          <a:prstGeom prst="rect">
            <a:avLst/>
          </a:prstGeom>
        </p:spPr>
      </p:pic>
      <p:pic>
        <p:nvPicPr>
          <p:cNvPr id="100" name="Graphic 99" descr="Presentation with bar chart outline">
            <a:extLst>
              <a:ext uri="{FF2B5EF4-FFF2-40B4-BE49-F238E27FC236}">
                <a16:creationId xmlns:a16="http://schemas.microsoft.com/office/drawing/2014/main" id="{2DEEA1F0-C2B4-5E32-E7A6-19B18F6D95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407" y="4231843"/>
            <a:ext cx="444367" cy="444367"/>
          </a:xfrm>
          <a:prstGeom prst="rect">
            <a:avLst/>
          </a:prstGeom>
        </p:spPr>
      </p:pic>
      <p:pic>
        <p:nvPicPr>
          <p:cNvPr id="102" name="Graphic 101" descr="List outline">
            <a:extLst>
              <a:ext uri="{FF2B5EF4-FFF2-40B4-BE49-F238E27FC236}">
                <a16:creationId xmlns:a16="http://schemas.microsoft.com/office/drawing/2014/main" id="{054B044B-256D-CEDC-FFD4-F37856758B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8915" y="3334863"/>
            <a:ext cx="399409" cy="399409"/>
          </a:xfrm>
          <a:prstGeom prst="rect">
            <a:avLst/>
          </a:prstGeom>
        </p:spPr>
      </p:pic>
      <p:pic>
        <p:nvPicPr>
          <p:cNvPr id="104" name="Graphic 103" descr="Head with gears outline">
            <a:extLst>
              <a:ext uri="{FF2B5EF4-FFF2-40B4-BE49-F238E27FC236}">
                <a16:creationId xmlns:a16="http://schemas.microsoft.com/office/drawing/2014/main" id="{A0DA69DD-52CE-04DF-54CA-22AD1E660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1624" y="2336942"/>
            <a:ext cx="420976" cy="42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58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B6B3B-97DF-86C0-D827-CECBD57BC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F5490733-BC3A-62CB-4283-832C08206A8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9301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DB53242B-595D-720F-1857-045C4614A8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91494B21-B445-A561-EC87-A372D7968C34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240E26B-0C1D-6880-FDB4-D14FD6DCA625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Οι αξιολογήσεις των πολιτών γίνονται μετρήσιμη εικόνα ποιότητας ανά πάροχο, υπηρεσία και περίοδο</a:t>
            </a:r>
            <a:endParaRPr lang="en-US" sz="2800" b="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DF236CD3-23B0-96EE-948F-084E4CC261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66F687-F7EC-EA80-46EB-805F0A03A22F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37CC06FB-6C55-C2DE-F7C7-6E064423E15E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εμπειρία του πολίτη γίνεται δείκτης ποιότητας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904485AD-8FB1-FF6D-D4E8-B367CA41B9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DE3049-8FAC-BA76-CBCB-E36BBABD6EE3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6E15004-1DD1-1258-628D-543E91368889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6" name="logo card">
                <a:extLst>
                  <a:ext uri="{FF2B5EF4-FFF2-40B4-BE49-F238E27FC236}">
                    <a16:creationId xmlns:a16="http://schemas.microsoft.com/office/drawing/2014/main" id="{745A74F1-A1B3-CED8-DCD8-7F71E3A5317D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7" name="Image 0" descr="Λογότυπο ΕΟΠΥΥ">
                <a:extLst>
                  <a:ext uri="{FF2B5EF4-FFF2-40B4-BE49-F238E27FC236}">
                    <a16:creationId xmlns:a16="http://schemas.microsoft.com/office/drawing/2014/main" id="{F676735C-F6DE-96AB-4BDF-D8EFDE458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AFBA466-FED2-F349-78AC-A666084A143B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07ABA8C-F8EE-555C-45C6-3D3D20F4D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897" y="2179864"/>
            <a:ext cx="5576814" cy="2779582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8034787-EAF9-A6D7-31D7-CB20E445308F}"/>
              </a:ext>
            </a:extLst>
          </p:cNvPr>
          <p:cNvGrpSpPr/>
          <p:nvPr/>
        </p:nvGrpSpPr>
        <p:grpSpPr>
          <a:xfrm>
            <a:off x="7021287" y="2179864"/>
            <a:ext cx="4771425" cy="1118507"/>
            <a:chOff x="7021287" y="2179864"/>
            <a:chExt cx="4771425" cy="1118507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D258C12-4408-A6C1-64B6-06EF3166EBA6}"/>
                </a:ext>
              </a:extLst>
            </p:cNvPr>
            <p:cNvSpPr/>
            <p:nvPr/>
          </p:nvSpPr>
          <p:spPr>
            <a:xfrm>
              <a:off x="7021287" y="2179864"/>
              <a:ext cx="4771425" cy="1118507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B7BC232-0AA9-928B-E6E7-FAA8945661DC}"/>
                </a:ext>
              </a:extLst>
            </p:cNvPr>
            <p:cNvSpPr/>
            <p:nvPr/>
          </p:nvSpPr>
          <p:spPr>
            <a:xfrm>
              <a:off x="7021287" y="2179864"/>
              <a:ext cx="1208314" cy="1118507"/>
            </a:xfrm>
            <a:prstGeom prst="rect">
              <a:avLst/>
            </a:prstGeom>
            <a:solidFill>
              <a:srgbClr val="0B2D5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CAEFC53-4AAE-9E2A-449C-D5EA18B4D853}"/>
              </a:ext>
            </a:extLst>
          </p:cNvPr>
          <p:cNvGrpSpPr/>
          <p:nvPr/>
        </p:nvGrpSpPr>
        <p:grpSpPr>
          <a:xfrm>
            <a:off x="7021286" y="3516087"/>
            <a:ext cx="4771425" cy="1118507"/>
            <a:chOff x="7021287" y="2179864"/>
            <a:chExt cx="4771425" cy="1118507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9BC3B3B-6E8B-CAFF-0E47-88FCE4BE41A3}"/>
                </a:ext>
              </a:extLst>
            </p:cNvPr>
            <p:cNvSpPr/>
            <p:nvPr/>
          </p:nvSpPr>
          <p:spPr>
            <a:xfrm>
              <a:off x="7021287" y="2179864"/>
              <a:ext cx="4771425" cy="1118507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9859B4C-4045-84B8-3A28-627734A39C58}"/>
                </a:ext>
              </a:extLst>
            </p:cNvPr>
            <p:cNvSpPr/>
            <p:nvPr/>
          </p:nvSpPr>
          <p:spPr>
            <a:xfrm>
              <a:off x="7021287" y="2179864"/>
              <a:ext cx="1208314" cy="1118507"/>
            </a:xfrm>
            <a:prstGeom prst="rect">
              <a:avLst/>
            </a:prstGeom>
            <a:solidFill>
              <a:srgbClr val="0B2D5B"/>
            </a:solidFill>
            <a:ln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080C964-2D9F-A315-F122-ED4CEE442CDF}"/>
              </a:ext>
            </a:extLst>
          </p:cNvPr>
          <p:cNvGrpSpPr/>
          <p:nvPr/>
        </p:nvGrpSpPr>
        <p:grpSpPr>
          <a:xfrm>
            <a:off x="7021287" y="4852310"/>
            <a:ext cx="4771425" cy="1118507"/>
            <a:chOff x="7021287" y="2179864"/>
            <a:chExt cx="4771425" cy="1118507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7611B28-19D1-DACB-AEFC-1DBE0C74AE1D}"/>
                </a:ext>
              </a:extLst>
            </p:cNvPr>
            <p:cNvSpPr/>
            <p:nvPr/>
          </p:nvSpPr>
          <p:spPr>
            <a:xfrm>
              <a:off x="7021287" y="2179864"/>
              <a:ext cx="4771425" cy="1118507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A331779-5718-25A3-4104-004E8E4B8ED3}"/>
                </a:ext>
              </a:extLst>
            </p:cNvPr>
            <p:cNvSpPr/>
            <p:nvPr/>
          </p:nvSpPr>
          <p:spPr>
            <a:xfrm>
              <a:off x="7021287" y="2179864"/>
              <a:ext cx="1208314" cy="1118507"/>
            </a:xfrm>
            <a:prstGeom prst="rect">
              <a:avLst/>
            </a:prstGeom>
            <a:solidFill>
              <a:srgbClr val="0B2D5B"/>
            </a:solidFill>
            <a:ln>
              <a:solidFill>
                <a:srgbClr val="0B2D5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FA1D4FA-287D-5651-6F17-7EE6B9A8B310}"/>
              </a:ext>
            </a:extLst>
          </p:cNvPr>
          <p:cNvSpPr txBox="1"/>
          <p:nvPr/>
        </p:nvSpPr>
        <p:spPr>
          <a:xfrm>
            <a:off x="6965790" y="2881241"/>
            <a:ext cx="1319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Δείκτες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07661AB-F53C-FB23-4F93-65DE0832DC20}"/>
              </a:ext>
            </a:extLst>
          </p:cNvPr>
          <p:cNvSpPr txBox="1"/>
          <p:nvPr/>
        </p:nvSpPr>
        <p:spPr>
          <a:xfrm>
            <a:off x="6996795" y="4212444"/>
            <a:ext cx="1319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Ανάλυση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671EE63-A78E-5ADE-8A29-CFC81406ADE8}"/>
              </a:ext>
            </a:extLst>
          </p:cNvPr>
          <p:cNvSpPr txBox="1"/>
          <p:nvPr/>
        </p:nvSpPr>
        <p:spPr>
          <a:xfrm>
            <a:off x="6965790" y="5581333"/>
            <a:ext cx="1319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Αξιολόγηση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C870A4B-20DC-F365-C4ED-45FD94F53611}"/>
              </a:ext>
            </a:extLst>
          </p:cNvPr>
          <p:cNvSpPr txBox="1"/>
          <p:nvPr/>
        </p:nvSpPr>
        <p:spPr>
          <a:xfrm>
            <a:off x="8334104" y="2247212"/>
            <a:ext cx="345860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Προσκλήσεις &amp; υποβολές των αξιολογήσεων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8495940-6CB9-7348-A96B-1DE36748558D}"/>
              </a:ext>
            </a:extLst>
          </p:cNvPr>
          <p:cNvSpPr txBox="1"/>
          <p:nvPr/>
        </p:nvSpPr>
        <p:spPr>
          <a:xfrm>
            <a:off x="8373248" y="2595536"/>
            <a:ext cx="225181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rate &amp; completion rate</a:t>
            </a:r>
            <a:endParaRPr lang="el-GR" sz="12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90DF9DC-0727-447A-2278-3EE7B5C9231A}"/>
              </a:ext>
            </a:extLst>
          </p:cNvPr>
          <p:cNvSpPr txBox="1"/>
          <p:nvPr/>
        </p:nvSpPr>
        <p:spPr>
          <a:xfrm>
            <a:off x="8392977" y="2936989"/>
            <a:ext cx="345860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Συμβάντα υπηρεσίας &amp; εκκρεμείς αξιολογήσεις 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422BBB7-4B44-DCD3-22B9-F40A12F43AD5}"/>
              </a:ext>
            </a:extLst>
          </p:cNvPr>
          <p:cNvSpPr txBox="1"/>
          <p:nvPr/>
        </p:nvSpPr>
        <p:spPr>
          <a:xfrm>
            <a:off x="8229601" y="3695023"/>
            <a:ext cx="157131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 Περίοδο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F27F991-CE89-FB45-6E8A-1B3F834C016C}"/>
              </a:ext>
            </a:extLst>
          </p:cNvPr>
          <p:cNvSpPr txBox="1"/>
          <p:nvPr/>
        </p:nvSpPr>
        <p:spPr>
          <a:xfrm>
            <a:off x="8443084" y="4163014"/>
            <a:ext cx="167919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 Τύπο υπηρεσίας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88CC471-7656-876C-196E-2511CDC8C001}"/>
              </a:ext>
            </a:extLst>
          </p:cNvPr>
          <p:cNvSpPr txBox="1"/>
          <p:nvPr/>
        </p:nvSpPr>
        <p:spPr>
          <a:xfrm>
            <a:off x="10221398" y="3697067"/>
            <a:ext cx="157131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 Φόρμα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2748B5F-5A25-59D0-6F45-033089FFABED}"/>
              </a:ext>
            </a:extLst>
          </p:cNvPr>
          <p:cNvSpPr txBox="1"/>
          <p:nvPr/>
        </p:nvSpPr>
        <p:spPr>
          <a:xfrm>
            <a:off x="10246900" y="4162207"/>
            <a:ext cx="157131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 Πάροχο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2D56880-E6F0-637E-C467-B8AC077BDD5B}"/>
              </a:ext>
            </a:extLst>
          </p:cNvPr>
          <p:cNvSpPr txBox="1"/>
          <p:nvPr/>
        </p:nvSpPr>
        <p:spPr>
          <a:xfrm>
            <a:off x="8365084" y="5023406"/>
            <a:ext cx="289801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Απαντήσεις</a:t>
            </a:r>
            <a:r>
              <a:rPr lang="en-US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 ενότητα και ερώτηση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4203B0E-08F0-F462-B096-6AA0957B2177}"/>
              </a:ext>
            </a:extLst>
          </p:cNvPr>
          <p:cNvSpPr txBox="1"/>
          <p:nvPr/>
        </p:nvSpPr>
        <p:spPr>
          <a:xfrm>
            <a:off x="8432897" y="5424524"/>
            <a:ext cx="3478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Στοιχεία αξιολόγησης</a:t>
            </a:r>
            <a:r>
              <a:rPr lang="en-US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2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φόρμα, κατάσταση, ημερομηνία υποβολής</a:t>
            </a:r>
          </a:p>
          <a:p>
            <a:endParaRPr lang="en-US" sz="1100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Flowchart: Connector 83">
            <a:extLst>
              <a:ext uri="{FF2B5EF4-FFF2-40B4-BE49-F238E27FC236}">
                <a16:creationId xmlns:a16="http://schemas.microsoft.com/office/drawing/2014/main" id="{F32719D7-EFF9-CB22-3903-00EC96B2B649}"/>
              </a:ext>
            </a:extLst>
          </p:cNvPr>
          <p:cNvSpPr/>
          <p:nvPr/>
        </p:nvSpPr>
        <p:spPr>
          <a:xfrm>
            <a:off x="7292367" y="2245406"/>
            <a:ext cx="654207" cy="595791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lowchart: Connector 85">
            <a:extLst>
              <a:ext uri="{FF2B5EF4-FFF2-40B4-BE49-F238E27FC236}">
                <a16:creationId xmlns:a16="http://schemas.microsoft.com/office/drawing/2014/main" id="{D26CEFD4-2204-A95C-A157-EA05982295F7}"/>
              </a:ext>
            </a:extLst>
          </p:cNvPr>
          <p:cNvSpPr/>
          <p:nvPr/>
        </p:nvSpPr>
        <p:spPr>
          <a:xfrm>
            <a:off x="7303786" y="3613796"/>
            <a:ext cx="654207" cy="595791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lowchart: Connector 87">
            <a:extLst>
              <a:ext uri="{FF2B5EF4-FFF2-40B4-BE49-F238E27FC236}">
                <a16:creationId xmlns:a16="http://schemas.microsoft.com/office/drawing/2014/main" id="{16FA1B14-BE55-34C6-0663-A32558E23F6F}"/>
              </a:ext>
            </a:extLst>
          </p:cNvPr>
          <p:cNvSpPr/>
          <p:nvPr/>
        </p:nvSpPr>
        <p:spPr>
          <a:xfrm>
            <a:off x="7316195" y="4990831"/>
            <a:ext cx="654207" cy="595791"/>
          </a:xfrm>
          <a:prstGeom prst="flowChartConnector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Graphic 89" descr="Statistics outline">
            <a:extLst>
              <a:ext uri="{FF2B5EF4-FFF2-40B4-BE49-F238E27FC236}">
                <a16:creationId xmlns:a16="http://schemas.microsoft.com/office/drawing/2014/main" id="{372B2FCE-22B0-9C99-E4CE-D16BC92FF1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9588" y="5032250"/>
            <a:ext cx="494469" cy="494469"/>
          </a:xfrm>
          <a:prstGeom prst="rect">
            <a:avLst/>
          </a:prstGeom>
        </p:spPr>
      </p:pic>
      <p:pic>
        <p:nvPicPr>
          <p:cNvPr id="92" name="Graphic 91" descr="Research outline">
            <a:extLst>
              <a:ext uri="{FF2B5EF4-FFF2-40B4-BE49-F238E27FC236}">
                <a16:creationId xmlns:a16="http://schemas.microsoft.com/office/drawing/2014/main" id="{30C92E4D-E129-65A9-00C6-977666D37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6063" y="3658548"/>
            <a:ext cx="494469" cy="494469"/>
          </a:xfrm>
          <a:prstGeom prst="rect">
            <a:avLst/>
          </a:prstGeom>
        </p:spPr>
      </p:pic>
      <p:pic>
        <p:nvPicPr>
          <p:cNvPr id="94" name="Graphic 93" descr="Venn diagram outline">
            <a:extLst>
              <a:ext uri="{FF2B5EF4-FFF2-40B4-BE49-F238E27FC236}">
                <a16:creationId xmlns:a16="http://schemas.microsoft.com/office/drawing/2014/main" id="{4B4DFC62-1583-BC2C-0B41-99D35E51B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72235" y="2282277"/>
            <a:ext cx="494469" cy="494469"/>
          </a:xfrm>
          <a:prstGeom prst="rect">
            <a:avLst/>
          </a:prstGeom>
        </p:spPr>
      </p:pic>
      <p:pic>
        <p:nvPicPr>
          <p:cNvPr id="96" name="Graphic 95" descr="Badge 4 with solid fill">
            <a:extLst>
              <a:ext uri="{FF2B5EF4-FFF2-40B4-BE49-F238E27FC236}">
                <a16:creationId xmlns:a16="http://schemas.microsoft.com/office/drawing/2014/main" id="{A532F6A3-BCDE-2AB8-5788-70EED02D3D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44945" y="4213476"/>
            <a:ext cx="187586" cy="187586"/>
          </a:xfrm>
          <a:prstGeom prst="rect">
            <a:avLst/>
          </a:prstGeom>
        </p:spPr>
      </p:pic>
      <p:pic>
        <p:nvPicPr>
          <p:cNvPr id="98" name="Graphic 97" descr="Badge with solid fill">
            <a:extLst>
              <a:ext uri="{FF2B5EF4-FFF2-40B4-BE49-F238E27FC236}">
                <a16:creationId xmlns:a16="http://schemas.microsoft.com/office/drawing/2014/main" id="{FFA2BA9E-8635-8459-5DBC-3688494461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2763" y="2634181"/>
            <a:ext cx="187586" cy="187586"/>
          </a:xfrm>
          <a:prstGeom prst="rect">
            <a:avLst/>
          </a:prstGeom>
        </p:spPr>
      </p:pic>
      <p:pic>
        <p:nvPicPr>
          <p:cNvPr id="100" name="Graphic 99" descr="Badge 3 with solid fill">
            <a:extLst>
              <a:ext uri="{FF2B5EF4-FFF2-40B4-BE49-F238E27FC236}">
                <a16:creationId xmlns:a16="http://schemas.microsoft.com/office/drawing/2014/main" id="{04DE117A-7B51-23F0-C4F7-316C9FB603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12763" y="2975644"/>
            <a:ext cx="187586" cy="187586"/>
          </a:xfrm>
          <a:prstGeom prst="rect">
            <a:avLst/>
          </a:prstGeom>
        </p:spPr>
      </p:pic>
      <p:pic>
        <p:nvPicPr>
          <p:cNvPr id="102" name="Graphic 101" descr="Badge 1 with solid fill">
            <a:extLst>
              <a:ext uri="{FF2B5EF4-FFF2-40B4-BE49-F238E27FC236}">
                <a16:creationId xmlns:a16="http://schemas.microsoft.com/office/drawing/2014/main" id="{913294DA-9ADD-6ABD-B3C7-56C4182AFD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2763" y="2285407"/>
            <a:ext cx="187586" cy="187586"/>
          </a:xfrm>
          <a:prstGeom prst="rect">
            <a:avLst/>
          </a:prstGeom>
        </p:spPr>
      </p:pic>
      <p:pic>
        <p:nvPicPr>
          <p:cNvPr id="104" name="Graphic 103" descr="Badge with solid fill">
            <a:extLst>
              <a:ext uri="{FF2B5EF4-FFF2-40B4-BE49-F238E27FC236}">
                <a16:creationId xmlns:a16="http://schemas.microsoft.com/office/drawing/2014/main" id="{63F39955-C8CD-639A-7017-9B0B50DBB6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01684" y="5502021"/>
            <a:ext cx="187586" cy="187586"/>
          </a:xfrm>
          <a:prstGeom prst="rect">
            <a:avLst/>
          </a:prstGeom>
        </p:spPr>
      </p:pic>
      <p:pic>
        <p:nvPicPr>
          <p:cNvPr id="108" name="Graphic 107" descr="Badge 1 with solid fill">
            <a:extLst>
              <a:ext uri="{FF2B5EF4-FFF2-40B4-BE49-F238E27FC236}">
                <a16:creationId xmlns:a16="http://schemas.microsoft.com/office/drawing/2014/main" id="{1042ECA2-A4D5-455B-DBE5-7F56C95A01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2763" y="5084043"/>
            <a:ext cx="187586" cy="187586"/>
          </a:xfrm>
          <a:prstGeom prst="rect">
            <a:avLst/>
          </a:prstGeom>
        </p:spPr>
      </p:pic>
      <p:pic>
        <p:nvPicPr>
          <p:cNvPr id="110" name="Graphic 109" descr="Badge with solid fill">
            <a:extLst>
              <a:ext uri="{FF2B5EF4-FFF2-40B4-BE49-F238E27FC236}">
                <a16:creationId xmlns:a16="http://schemas.microsoft.com/office/drawing/2014/main" id="{8FF22C34-6DFB-E3C5-0F6E-30D92BCBE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2763" y="4190587"/>
            <a:ext cx="187586" cy="187586"/>
          </a:xfrm>
          <a:prstGeom prst="rect">
            <a:avLst/>
          </a:prstGeom>
        </p:spPr>
      </p:pic>
      <p:pic>
        <p:nvPicPr>
          <p:cNvPr id="112" name="Graphic 111" descr="Badge 3 with solid fill">
            <a:extLst>
              <a:ext uri="{FF2B5EF4-FFF2-40B4-BE49-F238E27FC236}">
                <a16:creationId xmlns:a16="http://schemas.microsoft.com/office/drawing/2014/main" id="{1CB2F0AB-8E66-726A-4609-D32E1112FA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52363" y="3732700"/>
            <a:ext cx="187586" cy="187586"/>
          </a:xfrm>
          <a:prstGeom prst="rect">
            <a:avLst/>
          </a:prstGeom>
        </p:spPr>
      </p:pic>
      <p:pic>
        <p:nvPicPr>
          <p:cNvPr id="114" name="Graphic 113" descr="Badge 1 with solid fill">
            <a:extLst>
              <a:ext uri="{FF2B5EF4-FFF2-40B4-BE49-F238E27FC236}">
                <a16:creationId xmlns:a16="http://schemas.microsoft.com/office/drawing/2014/main" id="{804C6C82-FF40-5660-2DEB-2B817A5C07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2763" y="3755334"/>
            <a:ext cx="187586" cy="187586"/>
          </a:xfrm>
          <a:prstGeom prst="rect">
            <a:avLst/>
          </a:prstGeom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79642E3-88CB-335F-A27A-83E9CF35B192}"/>
              </a:ext>
            </a:extLst>
          </p:cNvPr>
          <p:cNvGrpSpPr/>
          <p:nvPr/>
        </p:nvGrpSpPr>
        <p:grpSpPr>
          <a:xfrm rot="16200000">
            <a:off x="4759367" y="3856699"/>
            <a:ext cx="3741141" cy="487094"/>
            <a:chOff x="5717276" y="4278540"/>
            <a:chExt cx="1620492" cy="659717"/>
          </a:xfrm>
        </p:grpSpPr>
        <p:sp>
          <p:nvSpPr>
            <p:cNvPr id="117" name="Isosceles Triangle 116">
              <a:extLst>
                <a:ext uri="{FF2B5EF4-FFF2-40B4-BE49-F238E27FC236}">
                  <a16:creationId xmlns:a16="http://schemas.microsoft.com/office/drawing/2014/main" id="{3B7F9063-DC67-E2FE-F75E-6325FF1477FB}"/>
                </a:ext>
              </a:extLst>
            </p:cNvPr>
            <p:cNvSpPr/>
            <p:nvPr/>
          </p:nvSpPr>
          <p:spPr>
            <a:xfrm rot="10800000">
              <a:off x="5729403" y="4604731"/>
              <a:ext cx="1608365" cy="333526"/>
            </a:xfrm>
            <a:prstGeom prst="triangle">
              <a:avLst/>
            </a:prstGeom>
            <a:solidFill>
              <a:srgbClr val="E8890C">
                <a:alpha val="50000"/>
              </a:srgbClr>
            </a:solidFill>
            <a:ln>
              <a:solidFill>
                <a:srgbClr val="F3C4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Isosceles Triangle 117">
              <a:extLst>
                <a:ext uri="{FF2B5EF4-FFF2-40B4-BE49-F238E27FC236}">
                  <a16:creationId xmlns:a16="http://schemas.microsoft.com/office/drawing/2014/main" id="{5D72F908-C4B9-47CA-9D2A-37299F9EC4F8}"/>
                </a:ext>
              </a:extLst>
            </p:cNvPr>
            <p:cNvSpPr/>
            <p:nvPr/>
          </p:nvSpPr>
          <p:spPr>
            <a:xfrm rot="10800000">
              <a:off x="5723730" y="4432108"/>
              <a:ext cx="1608365" cy="333526"/>
            </a:xfrm>
            <a:prstGeom prst="triangle">
              <a:avLst/>
            </a:prstGeom>
            <a:solidFill>
              <a:srgbClr val="E8890C">
                <a:alpha val="66000"/>
              </a:srgbClr>
            </a:solidFill>
            <a:ln>
              <a:solidFill>
                <a:srgbClr val="F0B15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864E830A-38E9-ABAD-4F4C-9329EF254DA4}"/>
                </a:ext>
              </a:extLst>
            </p:cNvPr>
            <p:cNvSpPr/>
            <p:nvPr/>
          </p:nvSpPr>
          <p:spPr>
            <a:xfrm rot="10800000">
              <a:off x="5717276" y="4278540"/>
              <a:ext cx="1608365" cy="333526"/>
            </a:xfrm>
            <a:prstGeom prst="triangle">
              <a:avLst/>
            </a:prstGeom>
            <a:solidFill>
              <a:srgbClr val="E8890C"/>
            </a:solidFill>
            <a:ln>
              <a:solidFill>
                <a:srgbClr val="E8890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02028F36-8F73-283F-DCAF-81DB9C4C13EA}"/>
              </a:ext>
            </a:extLst>
          </p:cNvPr>
          <p:cNvSpPr/>
          <p:nvPr/>
        </p:nvSpPr>
        <p:spPr>
          <a:xfrm>
            <a:off x="1136708" y="5287690"/>
            <a:ext cx="5034058" cy="683127"/>
          </a:xfrm>
          <a:prstGeom prst="roundRect">
            <a:avLst/>
          </a:prstGeom>
          <a:solidFill>
            <a:schemeClr val="bg2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ΕΟΠΥΥ καταγράφει </a:t>
            </a:r>
            <a:r>
              <a:rPr lang="el-GR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συστηματικά τις αξιολογήσεις </a:t>
            </a:r>
            <a:r>
              <a:rPr lang="el-GR" sz="1300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λαμβάνει υπόψη την </a:t>
            </a:r>
            <a:r>
              <a:rPr lang="el-GR" sz="13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εμπειρία του πολίτη</a:t>
            </a:r>
            <a:endParaRPr lang="en-US" sz="13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Flowchart: Connector 123">
            <a:extLst>
              <a:ext uri="{FF2B5EF4-FFF2-40B4-BE49-F238E27FC236}">
                <a16:creationId xmlns:a16="http://schemas.microsoft.com/office/drawing/2014/main" id="{336F511A-0DBF-810C-3CC6-DEF422376CD0}"/>
              </a:ext>
            </a:extLst>
          </p:cNvPr>
          <p:cNvSpPr/>
          <p:nvPr/>
        </p:nvSpPr>
        <p:spPr>
          <a:xfrm>
            <a:off x="589142" y="5341405"/>
            <a:ext cx="654207" cy="595791"/>
          </a:xfrm>
          <a:prstGeom prst="flowChartConnector">
            <a:avLst/>
          </a:prstGeom>
          <a:solidFill>
            <a:schemeClr val="bg2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Graphic 125" descr="Management outline">
            <a:extLst>
              <a:ext uri="{FF2B5EF4-FFF2-40B4-BE49-F238E27FC236}">
                <a16:creationId xmlns:a16="http://schemas.microsoft.com/office/drawing/2014/main" id="{5FDE5C3C-6664-8BF1-A174-C2EC4AD1C1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64220" y="5391217"/>
            <a:ext cx="504050" cy="504050"/>
          </a:xfrm>
          <a:prstGeom prst="rect">
            <a:avLst/>
          </a:prstGeom>
        </p:spPr>
      </p:pic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BDD9E74-26A9-CD96-D3B9-152A34BF599C}"/>
              </a:ext>
            </a:extLst>
          </p:cNvPr>
          <p:cNvCxnSpPr>
            <a:cxnSpLocks/>
          </p:cNvCxnSpPr>
          <p:nvPr/>
        </p:nvCxnSpPr>
        <p:spPr>
          <a:xfrm>
            <a:off x="7806957" y="2086772"/>
            <a:ext cx="3376155" cy="0"/>
          </a:xfrm>
          <a:prstGeom prst="line">
            <a:avLst/>
          </a:prstGeom>
          <a:ln w="1905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08C35A43-3202-EFA7-C528-A8574F6808A3}"/>
              </a:ext>
            </a:extLst>
          </p:cNvPr>
          <p:cNvCxnSpPr>
            <a:cxnSpLocks/>
          </p:cNvCxnSpPr>
          <p:nvPr/>
        </p:nvCxnSpPr>
        <p:spPr>
          <a:xfrm>
            <a:off x="1762665" y="2086772"/>
            <a:ext cx="3376155" cy="0"/>
          </a:xfrm>
          <a:prstGeom prst="line">
            <a:avLst/>
          </a:prstGeom>
          <a:ln w="1905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752B1D0A-8701-25DF-08BC-F82A327E9C71}"/>
              </a:ext>
            </a:extLst>
          </p:cNvPr>
          <p:cNvSpPr txBox="1"/>
          <p:nvPr/>
        </p:nvSpPr>
        <p:spPr>
          <a:xfrm>
            <a:off x="8312763" y="1772919"/>
            <a:ext cx="22518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επίπεδα ανάλυσης</a:t>
            </a:r>
            <a:endParaRPr lang="en-US" sz="15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09BAF43-60B0-28E0-FEF5-EAAE5068A6D3}"/>
              </a:ext>
            </a:extLst>
          </p:cNvPr>
          <p:cNvSpPr txBox="1"/>
          <p:nvPr/>
        </p:nvSpPr>
        <p:spPr>
          <a:xfrm>
            <a:off x="2298957" y="1772918"/>
            <a:ext cx="22518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συνολική εικόνα</a:t>
            </a:r>
            <a:endParaRPr lang="en-US" sz="15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778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83AA8-E8DC-7599-1BB2-172601334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E41D1380-4DE0-229A-A16A-F2B94589903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787510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38FA975E-1F29-A406-462F-01C2054873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71753953-279D-BA0F-6B7A-058C55786741}"/>
              </a:ext>
            </a:extLst>
          </p:cNvPr>
          <p:cNvSpPr/>
          <p:nvPr/>
        </p:nvSpPr>
        <p:spPr>
          <a:xfrm>
            <a:off x="3176" y="-2496"/>
            <a:ext cx="12188824" cy="1300943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BC33BE1-936E-B4F4-9286-4A00F5F272F7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545897" y="28346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2800" b="0" dirty="0">
                <a:solidFill>
                  <a:schemeClr val="bg1"/>
                </a:solidFill>
                <a:latin typeface="Georgia" panose="02040502050405020303" pitchFamily="18" charset="0"/>
              </a:rPr>
              <a:t>Το Σύστημα Αξιολόγησης Παρόχων δίνει στον πολίτη φωνή και στον ΕΟΠΥΥ δεδομένα για σχεδίαση πολιτικών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755E4777-E327-DD2B-8CD8-A3ABA56486E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3A0078-CF04-9338-86A7-867FFAC9AC5B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84B4FF97-3C4B-3BDC-A1F9-E61C784BDC8F}"/>
              </a:ext>
            </a:extLst>
          </p:cNvPr>
          <p:cNvSpPr txBox="1"/>
          <p:nvPr/>
        </p:nvSpPr>
        <p:spPr>
          <a:xfrm>
            <a:off x="545897" y="1432145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 την εμπειρία του πολίτη στη μετρήσιμη βελτίωση των υπηρεσιών υγείας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0">
            <a:extLst>
              <a:ext uri="{FF2B5EF4-FFF2-40B4-BE49-F238E27FC236}">
                <a16:creationId xmlns:a16="http://schemas.microsoft.com/office/drawing/2014/main" id="{595A0A4B-8CBD-8893-55FF-202DCCE929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B5808E86-0FD2-0A0A-C35D-8A3F4A3FD013}"/>
              </a:ext>
            </a:extLst>
          </p:cNvPr>
          <p:cNvSpPr/>
          <p:nvPr/>
        </p:nvSpPr>
        <p:spPr>
          <a:xfrm>
            <a:off x="2685791" y="2138763"/>
            <a:ext cx="3953134" cy="3614200"/>
          </a:xfrm>
          <a:prstGeom prst="flowChartConnector">
            <a:avLst/>
          </a:prstGeom>
          <a:solidFill>
            <a:srgbClr val="0B2D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Για τον Πολίτη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BBC335F5-632A-3307-6F94-9056A6A90553}"/>
              </a:ext>
            </a:extLst>
          </p:cNvPr>
          <p:cNvSpPr/>
          <p:nvPr/>
        </p:nvSpPr>
        <p:spPr>
          <a:xfrm>
            <a:off x="5436663" y="2138763"/>
            <a:ext cx="3945462" cy="3614200"/>
          </a:xfrm>
          <a:prstGeom prst="flowChartConnector">
            <a:avLst/>
          </a:prstGeom>
          <a:solidFill>
            <a:schemeClr val="bg2">
              <a:alpha val="66000"/>
            </a:schemeClr>
          </a:solidFill>
          <a:ln w="19050"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Για τον ΕΟΠΥΥ</a:t>
            </a:r>
            <a:endParaRPr lang="en-US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D634550D-7DE9-DEC5-896A-00E86008067D}"/>
              </a:ext>
            </a:extLst>
          </p:cNvPr>
          <p:cNvSpPr/>
          <p:nvPr/>
        </p:nvSpPr>
        <p:spPr>
          <a:xfrm>
            <a:off x="5507209" y="3426380"/>
            <a:ext cx="1066800" cy="1080225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 descr="Server outline">
            <a:extLst>
              <a:ext uri="{FF2B5EF4-FFF2-40B4-BE49-F238E27FC236}">
                <a16:creationId xmlns:a16="http://schemas.microsoft.com/office/drawing/2014/main" id="{DC841E15-9784-CFCE-13EB-562017DD3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3002" y="3538256"/>
            <a:ext cx="815213" cy="81521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D3241E6-16F3-A98F-703B-6D781197D5A2}"/>
              </a:ext>
            </a:extLst>
          </p:cNvPr>
          <p:cNvSpPr txBox="1"/>
          <p:nvPr/>
        </p:nvSpPr>
        <p:spPr>
          <a:xfrm>
            <a:off x="399288" y="2424930"/>
            <a:ext cx="25737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Αξιολογεί στον δικό του χρόνο μέσα από τον ΦΑΥ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29F289-AC4A-F37C-160E-D5CE356644B5}"/>
              </a:ext>
            </a:extLst>
          </p:cNvPr>
          <p:cNvSpPr txBox="1"/>
          <p:nvPr/>
        </p:nvSpPr>
        <p:spPr>
          <a:xfrm>
            <a:off x="190213" y="3660972"/>
            <a:ext cx="25737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Απαντά σε ερωτηματολόγιο προσαρμοσμένο στην υπηρεσία που έλαβε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4D1276-EA7E-0C52-0E8F-1A483DAA5E8C}"/>
              </a:ext>
            </a:extLst>
          </p:cNvPr>
          <p:cNvSpPr txBox="1"/>
          <p:nvPr/>
        </p:nvSpPr>
        <p:spPr>
          <a:xfrm>
            <a:off x="9218916" y="2448157"/>
            <a:ext cx="25737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Αποκτά δομημένη καταγραφή της εμπειρίας των πολιτών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D5C733-3BD5-8FDA-CA68-1F3285F50991}"/>
              </a:ext>
            </a:extLst>
          </p:cNvPr>
          <p:cNvSpPr txBox="1"/>
          <p:nvPr/>
        </p:nvSpPr>
        <p:spPr>
          <a:xfrm>
            <a:off x="9389797" y="3663142"/>
            <a:ext cx="25737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Συνδέει κάθε αξιολόγηση με συγκεκριμένη παροχή και πάροχο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1E5A08-B277-4F99-91F1-10C0E26F7EBA}"/>
              </a:ext>
            </a:extLst>
          </p:cNvPr>
          <p:cNvSpPr txBox="1"/>
          <p:nvPr/>
        </p:nvSpPr>
        <p:spPr>
          <a:xfrm>
            <a:off x="8885976" y="5151686"/>
            <a:ext cx="25737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Εντοπίζει τάσεις και σχεδιάζει τις πολιτικές παροχών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Graphic 47" descr="Statistics outline">
            <a:extLst>
              <a:ext uri="{FF2B5EF4-FFF2-40B4-BE49-F238E27FC236}">
                <a16:creationId xmlns:a16="http://schemas.microsoft.com/office/drawing/2014/main" id="{B1819282-5279-ECCE-EB23-F7F3189F2F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12628" y="4669989"/>
            <a:ext cx="464400" cy="464400"/>
          </a:xfrm>
          <a:prstGeom prst="rect">
            <a:avLst/>
          </a:prstGeom>
        </p:spPr>
      </p:pic>
      <p:pic>
        <p:nvPicPr>
          <p:cNvPr id="50" name="Graphic 49" descr="Folder Search outline">
            <a:extLst>
              <a:ext uri="{FF2B5EF4-FFF2-40B4-BE49-F238E27FC236}">
                <a16:creationId xmlns:a16="http://schemas.microsoft.com/office/drawing/2014/main" id="{A4B5103F-24EF-721F-A882-EDDEE4FA3B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3614" y="1991638"/>
            <a:ext cx="464400" cy="464400"/>
          </a:xfrm>
          <a:prstGeom prst="rect">
            <a:avLst/>
          </a:prstGeom>
        </p:spPr>
      </p:pic>
      <p:pic>
        <p:nvPicPr>
          <p:cNvPr id="52" name="Graphic 51" descr="Research outline">
            <a:extLst>
              <a:ext uri="{FF2B5EF4-FFF2-40B4-BE49-F238E27FC236}">
                <a16:creationId xmlns:a16="http://schemas.microsoft.com/office/drawing/2014/main" id="{A37854CA-7EFC-40E2-96FC-669146AD88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70114" y="3183131"/>
            <a:ext cx="464400" cy="464400"/>
          </a:xfrm>
          <a:prstGeom prst="rect">
            <a:avLst/>
          </a:prstGeom>
        </p:spPr>
      </p:pic>
      <p:pic>
        <p:nvPicPr>
          <p:cNvPr id="54" name="Graphic 53" descr="Presentation with pie chart outline">
            <a:extLst>
              <a:ext uri="{FF2B5EF4-FFF2-40B4-BE49-F238E27FC236}">
                <a16:creationId xmlns:a16="http://schemas.microsoft.com/office/drawing/2014/main" id="{004F3687-B093-3D6F-70F1-42FA751873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89428" y="3198385"/>
            <a:ext cx="464400" cy="464400"/>
          </a:xfrm>
          <a:prstGeom prst="rect">
            <a:avLst/>
          </a:prstGeom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AC031A2-B41F-2086-0BC9-B5B65C9CA825}"/>
              </a:ext>
            </a:extLst>
          </p:cNvPr>
          <p:cNvCxnSpPr/>
          <p:nvPr/>
        </p:nvCxnSpPr>
        <p:spPr>
          <a:xfrm>
            <a:off x="694942" y="2424930"/>
            <a:ext cx="2096649" cy="0"/>
          </a:xfrm>
          <a:prstGeom prst="line">
            <a:avLst/>
          </a:prstGeom>
          <a:ln w="28575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61C5F33-FDCF-EDDD-78C6-8C36A2A40650}"/>
              </a:ext>
            </a:extLst>
          </p:cNvPr>
          <p:cNvCxnSpPr/>
          <p:nvPr/>
        </p:nvCxnSpPr>
        <p:spPr>
          <a:xfrm>
            <a:off x="428786" y="3660972"/>
            <a:ext cx="2096649" cy="0"/>
          </a:xfrm>
          <a:prstGeom prst="line">
            <a:avLst/>
          </a:prstGeom>
          <a:ln w="28575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CF7303C-2D39-437B-4D43-E3F934904B59}"/>
              </a:ext>
            </a:extLst>
          </p:cNvPr>
          <p:cNvCxnSpPr/>
          <p:nvPr/>
        </p:nvCxnSpPr>
        <p:spPr>
          <a:xfrm>
            <a:off x="9438673" y="2456038"/>
            <a:ext cx="2096649" cy="0"/>
          </a:xfrm>
          <a:prstGeom prst="line">
            <a:avLst/>
          </a:prstGeom>
          <a:ln w="28575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1DD502C-5FD1-CB0C-FC96-C2E4312AC074}"/>
              </a:ext>
            </a:extLst>
          </p:cNvPr>
          <p:cNvCxnSpPr/>
          <p:nvPr/>
        </p:nvCxnSpPr>
        <p:spPr>
          <a:xfrm>
            <a:off x="9628370" y="3673382"/>
            <a:ext cx="2096649" cy="0"/>
          </a:xfrm>
          <a:prstGeom prst="line">
            <a:avLst/>
          </a:prstGeom>
          <a:ln w="28575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9A10BF3-EECA-1B29-CC08-5E885BD65D41}"/>
              </a:ext>
            </a:extLst>
          </p:cNvPr>
          <p:cNvCxnSpPr/>
          <p:nvPr/>
        </p:nvCxnSpPr>
        <p:spPr>
          <a:xfrm>
            <a:off x="9108007" y="5152401"/>
            <a:ext cx="2096649" cy="0"/>
          </a:xfrm>
          <a:prstGeom prst="line">
            <a:avLst/>
          </a:prstGeom>
          <a:ln w="28575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3468429-ECE1-E39E-B6A4-77652CEF8AA2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7417322-C53B-D70A-E357-1F405605277C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6" name="logo card">
                <a:extLst>
                  <a:ext uri="{FF2B5EF4-FFF2-40B4-BE49-F238E27FC236}">
                    <a16:creationId xmlns:a16="http://schemas.microsoft.com/office/drawing/2014/main" id="{30F443CE-14D5-3EC5-D5F2-DBB1CBD2BFC5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7" name="Image 0" descr="Λογότυπο ΕΟΠΥΥ">
                <a:extLst>
                  <a:ext uri="{FF2B5EF4-FFF2-40B4-BE49-F238E27FC236}">
                    <a16:creationId xmlns:a16="http://schemas.microsoft.com/office/drawing/2014/main" id="{3CD103F8-D04D-A636-EBE0-4426C1F975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6ACFE5-F60A-A986-F76B-F84B62726195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110DE5C-B0AF-9FC4-D2D3-1E69B6FFAD60}"/>
              </a:ext>
            </a:extLst>
          </p:cNvPr>
          <p:cNvSpPr txBox="1"/>
          <p:nvPr/>
        </p:nvSpPr>
        <p:spPr>
          <a:xfrm>
            <a:off x="425089" y="5042367"/>
            <a:ext cx="25737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Έχει άμεση εικόνα για τους παρόχους που έχει ήδη αξιολογήσει</a:t>
            </a:r>
            <a:endParaRPr lang="en-US" sz="1300" b="1" dirty="0">
              <a:solidFill>
                <a:srgbClr val="0B2D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C2EF2A-7E4E-41DE-4F92-5829FB17A998}"/>
              </a:ext>
            </a:extLst>
          </p:cNvPr>
          <p:cNvCxnSpPr/>
          <p:nvPr/>
        </p:nvCxnSpPr>
        <p:spPr>
          <a:xfrm>
            <a:off x="663662" y="5042367"/>
            <a:ext cx="2096649" cy="0"/>
          </a:xfrm>
          <a:prstGeom prst="line">
            <a:avLst/>
          </a:prstGeom>
          <a:ln w="28575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Doctor female outline">
            <a:extLst>
              <a:ext uri="{FF2B5EF4-FFF2-40B4-BE49-F238E27FC236}">
                <a16:creationId xmlns:a16="http://schemas.microsoft.com/office/drawing/2014/main" id="{44268994-41E5-B2D1-0B73-F216614BC5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92100" y="4474417"/>
            <a:ext cx="526680" cy="526680"/>
          </a:xfrm>
          <a:prstGeom prst="rect">
            <a:avLst/>
          </a:prstGeom>
        </p:spPr>
      </p:pic>
      <p:pic>
        <p:nvPicPr>
          <p:cNvPr id="17" name="Graphic 16" descr="Blackboard outline">
            <a:extLst>
              <a:ext uri="{FF2B5EF4-FFF2-40B4-BE49-F238E27FC236}">
                <a16:creationId xmlns:a16="http://schemas.microsoft.com/office/drawing/2014/main" id="{9548D512-FAAC-AFE6-34DE-0CDD707638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02314" y="1896610"/>
            <a:ext cx="526680" cy="52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87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9DA8D-5CAD-8792-A943-DB694AA1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17BC0DC4-9CAF-383B-CB17-8F97CEE6FE9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32131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EE39D58B-4713-F972-4426-D62788DAA3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3F5D52-DB9D-1A91-DA7C-480F6065F7CF}"/>
              </a:ext>
            </a:extLst>
          </p:cNvPr>
          <p:cNvSpPr/>
          <p:nvPr/>
        </p:nvSpPr>
        <p:spPr>
          <a:xfrm>
            <a:off x="3176" y="-2496"/>
            <a:ext cx="8642803" cy="6211349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C2D5C6E-880A-AD49-AFF3-3FC83060E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D025B4-2035-C001-4F7A-278844CEFA00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lide Number Placeholder 0">
            <a:extLst>
              <a:ext uri="{FF2B5EF4-FFF2-40B4-BE49-F238E27FC236}">
                <a16:creationId xmlns:a16="http://schemas.microsoft.com/office/drawing/2014/main" id="{3BF05D33-C071-7169-4EF3-0E34680CA4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38E29706-6460-A5F3-EBC9-8B5D91DF4B97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1673678" y="1389531"/>
            <a:ext cx="7200901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3500" b="0" dirty="0">
                <a:solidFill>
                  <a:schemeClr val="bg1"/>
                </a:solidFill>
                <a:latin typeface="Georgia" panose="02040502050405020303" pitchFamily="18" charset="0"/>
              </a:rPr>
              <a:t>Απλοποιούμε την </a:t>
            </a:r>
            <a:r>
              <a:rPr lang="el-GR" sz="3500" b="0" dirty="0">
                <a:solidFill>
                  <a:srgbClr val="E8890C"/>
                </a:solidFill>
                <a:latin typeface="Georgia" panose="02040502050405020303" pitchFamily="18" charset="0"/>
              </a:rPr>
              <a:t>εξυπηρέτηση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72F9C9-8AC9-151C-8AFA-5409BD1A953C}"/>
              </a:ext>
            </a:extLst>
          </p:cNvPr>
          <p:cNvCxnSpPr/>
          <p:nvPr/>
        </p:nvCxnSpPr>
        <p:spPr>
          <a:xfrm>
            <a:off x="3176" y="5270714"/>
            <a:ext cx="12188824" cy="0"/>
          </a:xfrm>
          <a:prstGeom prst="line">
            <a:avLst/>
          </a:prstGeom>
          <a:ln w="762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0D92AC3-CC01-B5FC-D6C1-15581ED96121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C1432D8-8200-B98F-1FF1-D16F8320837E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5" name="logo card">
                <a:extLst>
                  <a:ext uri="{FF2B5EF4-FFF2-40B4-BE49-F238E27FC236}">
                    <a16:creationId xmlns:a16="http://schemas.microsoft.com/office/drawing/2014/main" id="{3E82BA09-19AB-5963-B53D-9A08BEA5A64E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8" name="Image 0" descr="Λογότυπο ΕΟΠΥΥ">
                <a:extLst>
                  <a:ext uri="{FF2B5EF4-FFF2-40B4-BE49-F238E27FC236}">
                    <a16:creationId xmlns:a16="http://schemas.microsoft.com/office/drawing/2014/main" id="{BC5B49E3-3E01-3A55-CD38-3CE29DC0D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AE4C4B-8FB7-1894-3719-4CF13E922312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 1">
            <a:extLst>
              <a:ext uri="{FF2B5EF4-FFF2-40B4-BE49-F238E27FC236}">
                <a16:creationId xmlns:a16="http://schemas.microsoft.com/office/drawing/2014/main" id="{750A4B93-29AC-5D1B-B719-318911CD4628}"/>
              </a:ext>
            </a:extLst>
          </p:cNvPr>
          <p:cNvSpPr txBox="1">
            <a:spLocks/>
          </p:cNvSpPr>
          <p:nvPr/>
        </p:nvSpPr>
        <p:spPr>
          <a:xfrm>
            <a:off x="1673676" y="2980755"/>
            <a:ext cx="7200901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500" b="0" dirty="0">
                <a:solidFill>
                  <a:schemeClr val="bg1"/>
                </a:solidFill>
                <a:latin typeface="Georgia" panose="02040502050405020303" pitchFamily="18" charset="0"/>
              </a:rPr>
              <a:t>Βελτιώνουμε τις υπηρεσίες υγείας με βάση την </a:t>
            </a:r>
            <a:r>
              <a:rPr lang="el-GR" sz="3500" b="0" dirty="0">
                <a:solidFill>
                  <a:srgbClr val="E8890C"/>
                </a:solidFill>
                <a:latin typeface="Georgia" panose="02040502050405020303" pitchFamily="18" charset="0"/>
              </a:rPr>
              <a:t>εμπειρία του πολίτη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DA2254DF-407A-310C-1882-D78A23B0EB83}"/>
              </a:ext>
            </a:extLst>
          </p:cNvPr>
          <p:cNvSpPr/>
          <p:nvPr/>
        </p:nvSpPr>
        <p:spPr>
          <a:xfrm>
            <a:off x="543715" y="1286032"/>
            <a:ext cx="899182" cy="82256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911A80B6-6519-4A95-A05E-4D9C9AC727B0}"/>
              </a:ext>
            </a:extLst>
          </p:cNvPr>
          <p:cNvSpPr/>
          <p:nvPr/>
        </p:nvSpPr>
        <p:spPr>
          <a:xfrm>
            <a:off x="543715" y="3020218"/>
            <a:ext cx="899182" cy="82256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Braille outline">
            <a:extLst>
              <a:ext uri="{FF2B5EF4-FFF2-40B4-BE49-F238E27FC236}">
                <a16:creationId xmlns:a16="http://schemas.microsoft.com/office/drawing/2014/main" id="{0895F918-E34B-B8F3-2321-8CB8B466E5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6788" y="1334453"/>
            <a:ext cx="713036" cy="713036"/>
          </a:xfrm>
          <a:prstGeom prst="rect">
            <a:avLst/>
          </a:prstGeom>
        </p:spPr>
      </p:pic>
      <p:pic>
        <p:nvPicPr>
          <p:cNvPr id="28" name="Graphic 27" descr="Business Growth outline">
            <a:extLst>
              <a:ext uri="{FF2B5EF4-FFF2-40B4-BE49-F238E27FC236}">
                <a16:creationId xmlns:a16="http://schemas.microsoft.com/office/drawing/2014/main" id="{B9532683-1304-4574-C91F-65E032B41B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319" y="3169121"/>
            <a:ext cx="603505" cy="60350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FCBDE4C-3304-7050-BB40-47AF5B82BBCB}"/>
              </a:ext>
            </a:extLst>
          </p:cNvPr>
          <p:cNvSpPr txBox="1"/>
          <p:nvPr/>
        </p:nvSpPr>
        <p:spPr>
          <a:xfrm>
            <a:off x="8907458" y="1587285"/>
            <a:ext cx="3016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Κατεβάστε το </a:t>
            </a:r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myEOPYY </a:t>
            </a:r>
            <a:r>
              <a:rPr lang="en-US" sz="1600" b="1" dirty="0">
                <a:solidFill>
                  <a:srgbClr val="0B2D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4BBAE6-55E0-F332-B519-7AFC38CCA77C}"/>
              </a:ext>
            </a:extLst>
          </p:cNvPr>
          <p:cNvSpPr txBox="1"/>
          <p:nvPr/>
        </p:nvSpPr>
        <p:spPr>
          <a:xfrm>
            <a:off x="8687855" y="2007436"/>
            <a:ext cx="1954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Διαθέσιμο σε </a:t>
            </a:r>
            <a:endParaRPr lang="en-US" sz="1600" b="1" dirty="0">
              <a:solidFill>
                <a:srgbClr val="E8890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6B95AE09-48C1-64D8-6204-699858BF3795}"/>
              </a:ext>
            </a:extLst>
          </p:cNvPr>
          <p:cNvSpPr txBox="1">
            <a:spLocks/>
          </p:cNvSpPr>
          <p:nvPr/>
        </p:nvSpPr>
        <p:spPr>
          <a:xfrm>
            <a:off x="9068017" y="5412798"/>
            <a:ext cx="3352800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3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500" b="0" dirty="0">
                <a:solidFill>
                  <a:srgbClr val="0B2D5B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Η τεχνολογία στην υπηρεσία του πολίτη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31F066-63BD-42E0-87EA-DCEE8A3617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3968" y="2332027"/>
            <a:ext cx="1078035" cy="8761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E2845F4-8F5F-E2EF-CBAA-8BA220C261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15025" y="2345990"/>
            <a:ext cx="1645486" cy="92558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139DC3A-C2F0-CD52-1729-F3E122818E43}"/>
              </a:ext>
            </a:extLst>
          </p:cNvPr>
          <p:cNvSpPr txBox="1"/>
          <p:nvPr/>
        </p:nvSpPr>
        <p:spPr>
          <a:xfrm>
            <a:off x="9186518" y="3546704"/>
            <a:ext cx="1954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889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 Video</a:t>
            </a:r>
          </a:p>
        </p:txBody>
      </p:sp>
      <p:pic>
        <p:nvPicPr>
          <p:cNvPr id="9" name="eopyy_upotitloi_mousiki_v4">
            <a:hlinkClick r:id="rId11" action="ppaction://hlinksldjump"/>
            <a:extLst>
              <a:ext uri="{FF2B5EF4-FFF2-40B4-BE49-F238E27FC236}">
                <a16:creationId xmlns:a16="http://schemas.microsoft.com/office/drawing/2014/main" id="{83A9AFE0-C2AA-6131-26DF-4B360279B4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94163" y="3208149"/>
            <a:ext cx="944485" cy="167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33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emo Vide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mo Video" descr="Demo video της εφαρμογής myEOPY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9DA8D-5CAD-8792-A943-DB694AA1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cell data - do not delete" hidden="1">
            <a:extLst>
              <a:ext uri="{FF2B5EF4-FFF2-40B4-BE49-F238E27FC236}">
                <a16:creationId xmlns:a16="http://schemas.microsoft.com/office/drawing/2014/main" id="{17BC0DC4-9CAF-383B-CB17-8F97CEE6FE9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4" imgH="405" progId="TCLayout.ActiveDocument.1">
                  <p:embed/>
                </p:oleObj>
              </mc:Choice>
              <mc:Fallback>
                <p:oleObj name="thinkcell Slide" r:id="rId4" imgW="404" imgH="405" progId="TCLayout.ActiveDocument.1">
                  <p:embed/>
                  <p:pic>
                    <p:nvPicPr>
                      <p:cNvPr id="2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17BC0DC4-9CAF-383B-CB17-8F97CEE6F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3F5D52-DB9D-1A91-DA7C-480F6065F7CF}"/>
              </a:ext>
            </a:extLst>
          </p:cNvPr>
          <p:cNvSpPr/>
          <p:nvPr/>
        </p:nvSpPr>
        <p:spPr>
          <a:xfrm>
            <a:off x="3176" y="-2496"/>
            <a:ext cx="12188824" cy="6314849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C2D5C6E-880A-AD49-AFF3-3FC83060ED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D025B4-2035-C001-4F7A-278844CEFA00}"/>
              </a:ext>
            </a:extLst>
          </p:cNvPr>
          <p:cNvSpPr/>
          <p:nvPr/>
        </p:nvSpPr>
        <p:spPr>
          <a:xfrm>
            <a:off x="3176" y="6302154"/>
            <a:ext cx="12188824" cy="601011"/>
          </a:xfrm>
          <a:prstGeom prst="rect">
            <a:avLst/>
          </a:prstGeom>
          <a:solidFill>
            <a:srgbClr val="0B2D5B"/>
          </a:solidFill>
          <a:ln>
            <a:solidFill>
              <a:srgbClr val="0B2D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lide Number Placeholder 0">
            <a:extLst>
              <a:ext uri="{FF2B5EF4-FFF2-40B4-BE49-F238E27FC236}">
                <a16:creationId xmlns:a16="http://schemas.microsoft.com/office/drawing/2014/main" id="{3BF05D33-C071-7169-4EF3-0E34680CA4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5512" y="6507480"/>
            <a:ext cx="4572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38E29706-6460-A5F3-EBC9-8B5D91DF4B97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422287" y="2551424"/>
            <a:ext cx="10989425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buNone/>
            </a:pPr>
            <a:r>
              <a:rPr lang="el-GR" sz="5000" b="0" dirty="0">
                <a:solidFill>
                  <a:schemeClr val="bg1"/>
                </a:solidFill>
                <a:latin typeface="Georgia" panose="02040502050405020303" pitchFamily="18" charset="0"/>
              </a:rPr>
              <a:t>Σας ευχαριστούμε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72F9C9-8AC9-151C-8AFA-5409BD1A953C}"/>
              </a:ext>
            </a:extLst>
          </p:cNvPr>
          <p:cNvCxnSpPr/>
          <p:nvPr/>
        </p:nvCxnSpPr>
        <p:spPr>
          <a:xfrm>
            <a:off x="3176" y="3874621"/>
            <a:ext cx="12188824" cy="0"/>
          </a:xfrm>
          <a:prstGeom prst="line">
            <a:avLst/>
          </a:prstGeom>
          <a:ln w="76200">
            <a:solidFill>
              <a:srgbClr val="E889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0D92AC3-CC01-B5FC-D6C1-15581ED96121}"/>
              </a:ext>
            </a:extLst>
          </p:cNvPr>
          <p:cNvGrpSpPr/>
          <p:nvPr/>
        </p:nvGrpSpPr>
        <p:grpSpPr>
          <a:xfrm>
            <a:off x="545896" y="6370730"/>
            <a:ext cx="4163279" cy="463858"/>
            <a:chOff x="545896" y="6370730"/>
            <a:chExt cx="4163279" cy="4638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C1432D8-8200-B98F-1FF1-D16F8320837E}"/>
                </a:ext>
              </a:extLst>
            </p:cNvPr>
            <p:cNvGrpSpPr/>
            <p:nvPr/>
          </p:nvGrpSpPr>
          <p:grpSpPr>
            <a:xfrm>
              <a:off x="545896" y="6370730"/>
              <a:ext cx="466216" cy="463858"/>
              <a:chOff x="542268" y="463731"/>
              <a:chExt cx="1054467" cy="960120"/>
            </a:xfrm>
          </p:grpSpPr>
          <p:sp>
            <p:nvSpPr>
              <p:cNvPr id="5" name="logo card">
                <a:extLst>
                  <a:ext uri="{FF2B5EF4-FFF2-40B4-BE49-F238E27FC236}">
                    <a16:creationId xmlns:a16="http://schemas.microsoft.com/office/drawing/2014/main" id="{3E82BA09-19AB-5963-B53D-9A08BEA5A64E}"/>
                  </a:ext>
                </a:extLst>
              </p:cNvPr>
              <p:cNvSpPr/>
              <p:nvPr/>
            </p:nvSpPr>
            <p:spPr>
              <a:xfrm>
                <a:off x="542268" y="463731"/>
                <a:ext cx="1054467" cy="960120"/>
              </a:xfrm>
              <a:prstGeom prst="roundRect">
                <a:avLst>
                  <a:gd name="adj" fmla="val 9524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8" name="Image 0" descr="Λογότυπο ΕΟΠΥΥ">
                <a:extLst>
                  <a:ext uri="{FF2B5EF4-FFF2-40B4-BE49-F238E27FC236}">
                    <a16:creationId xmlns:a16="http://schemas.microsoft.com/office/drawing/2014/main" id="{BC5B49E3-3E01-3A55-CD38-3CE29DC0D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079" y="525780"/>
                <a:ext cx="871587" cy="777240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AE4C4B-8FB7-1894-3719-4CF13E922312}"/>
                </a:ext>
              </a:extLst>
            </p:cNvPr>
            <p:cNvSpPr txBox="1"/>
            <p:nvPr/>
          </p:nvSpPr>
          <p:spPr>
            <a:xfrm>
              <a:off x="1130531" y="6402604"/>
              <a:ext cx="3578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MyEOPYY app &amp; </a:t>
              </a:r>
              <a:r>
                <a:rPr lang="el-GR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Σύστημα Αξιολόγησης Παρόχων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1075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OPYY Corporate">
  <a:themeElements>
    <a:clrScheme name="EOPYY Corporate">
      <a:dk1>
        <a:srgbClr val="1A2433"/>
      </a:dk1>
      <a:lt1>
        <a:srgbClr val="FFFFFF"/>
      </a:lt1>
      <a:dk2>
        <a:srgbClr val="0B2D5B"/>
      </a:dk2>
      <a:lt2>
        <a:srgbClr val="EAF1F9"/>
      </a:lt2>
      <a:accent1>
        <a:srgbClr val="1F5FA8"/>
      </a:accent1>
      <a:accent2>
        <a:srgbClr val="E8890C"/>
      </a:accent2>
      <a:accent3>
        <a:srgbClr val="2E7D4F"/>
      </a:accent3>
      <a:accent4>
        <a:srgbClr val="5B6675"/>
      </a:accent4>
      <a:accent5>
        <a:srgbClr val="9DB7D6"/>
      </a:accent5>
      <a:accent6>
        <a:srgbClr val="D3DCE8"/>
      </a:accent6>
      <a:hlink>
        <a:srgbClr val="1F5FA8"/>
      </a:hlink>
      <a:folHlink>
        <a:srgbClr val="5B4E9A"/>
      </a:folHlink>
    </a:clrScheme>
    <a:fontScheme name="EOPYY Corporat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F37B2F03805C47B4B8A685D6822BF9" ma:contentTypeVersion="10" ma:contentTypeDescription="Create a new document." ma:contentTypeScope="" ma:versionID="ceb304a7fc72ec014429a9f7156cda8d">
  <xsd:schema xmlns:xsd="http://www.w3.org/2001/XMLSchema" xmlns:xs="http://www.w3.org/2001/XMLSchema" xmlns:p="http://schemas.microsoft.com/office/2006/metadata/properties" xmlns:ns3="764ac854-861d-4486-a2c6-2bbe1e7ba169" xmlns:ns4="b460711e-089a-481f-8aff-2407d9db5536" targetNamespace="http://schemas.microsoft.com/office/2006/metadata/properties" ma:root="true" ma:fieldsID="b30b5af7cdee90fcfbcde2d0e2e7828f" ns3:_="" ns4:_="">
    <xsd:import namespace="764ac854-861d-4486-a2c6-2bbe1e7ba169"/>
    <xsd:import namespace="b460711e-089a-481f-8aff-2407d9db553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4ac854-861d-4486-a2c6-2bbe1e7ba169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0711e-089a-481f-8aff-2407d9db5536" elementFormDefault="qualified">
    <xsd:import namespace="http://schemas.microsoft.com/office/2006/documentManagement/types"/>
    <xsd:import namespace="http://schemas.microsoft.com/office/infopath/2007/PartnerControls"/>
    <xsd:element name="_dlc_DocId" ma:index="1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64ac854-861d-4486-a2c6-2bbe1e7ba169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627E3B-2E5C-4F6D-BCDD-709890D54DF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076CE02-5185-4FF2-82CE-13C5AE63D9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4ac854-861d-4486-a2c6-2bbe1e7ba169"/>
    <ds:schemaRef ds:uri="b460711e-089a-481f-8aff-2407d9db55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6A8037-C146-4BE9-BA1E-38E9160959B0}">
  <ds:schemaRefs>
    <ds:schemaRef ds:uri="http://schemas.microsoft.com/office/2006/documentManagement/types"/>
    <ds:schemaRef ds:uri="764ac854-861d-4486-a2c6-2bbe1e7ba169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460711e-089a-481f-8aff-2407d9db5536"/>
    <ds:schemaRef ds:uri="http://schemas.microsoft.com/office/2006/metadata/properties"/>
    <ds:schemaRef ds:uri="http://purl.org/dc/dcmitype/"/>
    <ds:schemaRef ds:uri="http://purl.org/dc/terms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5B8BB8B8-76D0-4516-A496-E8095527DE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1438</Words>
  <Application>Microsoft Office PowerPoint</Application>
  <PresentationFormat>Ευρεία οθόνη</PresentationFormat>
  <Paragraphs>298</Paragraphs>
  <Slides>20</Slides>
  <Notes>19</Notes>
  <HiddenSlides>0</HiddenSlides>
  <MMClips>1</MMClips>
  <ScaleCrop>false</ScaleCrop>
  <HeadingPairs>
    <vt:vector size="8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5" baseType="lpstr">
      <vt:lpstr>Arial</vt:lpstr>
      <vt:lpstr>Calibri</vt:lpstr>
      <vt:lpstr>Georgia</vt:lpstr>
      <vt:lpstr>EOPYY Corporate</vt:lpstr>
      <vt:lpstr>thinkcell Slide</vt:lpstr>
      <vt:lpstr>Παρουσίαση του PowerPoint</vt:lpstr>
      <vt:lpstr>Ο ΕΟΠΥΥ ενισχύει τις ψηφιακές υπηρεσίες του με τον πολίτη πάντα στο επίκεντρο</vt:lpstr>
      <vt:lpstr>Παρουσίαση του PowerPoint</vt:lpstr>
      <vt:lpstr>Εκατομμύρια πολίτες εμπιστεύονται ήδη τις υπηρεσίες του ΕΟΠΥΥ και το myEOPYY τις καθιστά πιο εύκολες και άμεσες, μέσα από το κινητό</vt:lpstr>
      <vt:lpstr>Το myEOPYY σχεδιάστηκε πάνω σε 4 αρχές: ευκολία, ιχνηλασιμότητα, ασφάλεια, εμπιστοσύνη και προσωποποίηση</vt:lpstr>
      <vt:lpstr>Ο ΕΟΠΥΥ σχεδιάζει βάσει των αναγκών του πολίτη και φέρνει τον ΦΑΥ σε μια ψηφιακή εφαρμογή</vt:lpstr>
      <vt:lpstr>Με το myEOPYY ο πολίτης παρακολουθεί, υποβάλλει, ενημερώνεται και τα φροντίζει όλα από το κινητό</vt:lpstr>
      <vt:lpstr>Παρακολούθηση κάθε αποζημίωσης και αιτήματος σε πραγματικό χρόνο μέσα από την οθόνη του κινητού</vt:lpstr>
      <vt:lpstr>Υποβολή αιτήματος αποζημίωσης σε λίγα βήματα, φωτογραφίζοντας τα δικαιολογητικά με την κάμερα του κινητού</vt:lpstr>
      <vt:lpstr>Ενημέρωση για τις παροχές που καλύπτει ο ΕΟΠΥΥ πριν από κάθε επίσκεψη, εξέταση ή αίτημα</vt:lpstr>
      <vt:lpstr>Ενιαία διαχείριση των αιτημάτων για τον ασφαλισμένο και τα εξαρτώμενα μέλη του</vt:lpstr>
      <vt:lpstr>Παρουσίαση του PowerPoint</vt:lpstr>
      <vt:lpstr>Ο ΕΟΠΥΥ δίνει τη δυνατότητα στους πολίτες να αξιολογούν τις παροχές υπηρεσιών υγείας από ιδιώτες παρόχους</vt:lpstr>
      <vt:lpstr>Το Σύστημα Αξιολόγησης Παρόχων μετατρέπει τη φωνή του ασφαλισμένου σε δείκτη ποιότητας, με τέσσερα απλά βήματα</vt:lpstr>
      <vt:lpstr>Η φόρμα αξιολόγησης της υπηρεσίας που έλαβε ο πολίτης γίνεται δείκτης ποιότητας και βάση για βελτίωση</vt:lpstr>
      <vt:lpstr>Οι αξιολογήσεις των πολιτών γίνονται μετρήσιμη εικόνα ποιότητας ανά πάροχο, υπηρεσία και περίοδο</vt:lpstr>
      <vt:lpstr>Το Σύστημα Αξιολόγησης Παρόχων δίνει στον πολίτη φωνή και στον ΕΟΠΥΥ δεδομένα για σχεδίαση πολιτικών</vt:lpstr>
      <vt:lpstr>Απλοποιούμε την εξυπηρέτηση</vt:lpstr>
      <vt:lpstr>Παρουσίαση του PowerPoint</vt:lpstr>
      <vt:lpstr>Σας ευχαριστούμε</vt:lpstr>
    </vt:vector>
  </TitlesOfParts>
  <Company>ΕΟΠΥΥ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ΕΟΠΥΥ στην τσέπη του πολίτη – myEOPYY και Αξιολόγηση Παρόχων</dc:title>
  <dc:subject>PptxGenJS Presentation</dc:subject>
  <dc:creator>ΕΟΠΥΥ</dc:creator>
  <cp:lastModifiedBy>Γεωργακοπούλου, Χριστίνα</cp:lastModifiedBy>
  <cp:revision>32</cp:revision>
  <dcterms:created xsi:type="dcterms:W3CDTF">2026-10-30T09:32:16Z</dcterms:created>
  <dcterms:modified xsi:type="dcterms:W3CDTF">2026-11-02T17:55:19Z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e1840fb-8939-4796-95d0-bc833736564d_Enabled">
    <vt:lpwstr>true</vt:lpwstr>
  </property>
  <property fmtid="{D5CDD505-2E9C-101B-9397-08002B2CF9AE}" pid="3" name="MSIP_Label_2e1840fb-8939-4796-95d0-bc833736564d_SetDate">
    <vt:lpwstr>2026-10-30T16:13:46Z</vt:lpwstr>
  </property>
  <property fmtid="{D5CDD505-2E9C-101B-9397-08002B2CF9AE}" pid="4" name="MSIP_Label_2e1840fb-8939-4796-95d0-bc833736564d_Method">
    <vt:lpwstr>Standard</vt:lpwstr>
  </property>
  <property fmtid="{D5CDD505-2E9C-101B-9397-08002B2CF9AE}" pid="5" name="MSIP_Label_2e1840fb-8939-4796-95d0-bc833736564d_Name">
    <vt:lpwstr>Confidential - Open Access</vt:lpwstr>
  </property>
  <property fmtid="{D5CDD505-2E9C-101B-9397-08002B2CF9AE}" pid="6" name="MSIP_Label_2e1840fb-8939-4796-95d0-bc833736564d_SiteId">
    <vt:lpwstr>513294a0-3e20-41b2-a970-6d30bf1546fa</vt:lpwstr>
  </property>
  <property fmtid="{D5CDD505-2E9C-101B-9397-08002B2CF9AE}" pid="7" name="MSIP_Label_2e1840fb-8939-4796-95d0-bc833736564d_ActionId">
    <vt:lpwstr>f804232b-d599-48ea-b6db-c3fb17db1453</vt:lpwstr>
  </property>
  <property fmtid="{D5CDD505-2E9C-101B-9397-08002B2CF9AE}" pid="8" name="MSIP_Label_2e1840fb-8939-4796-95d0-bc833736564d_ContentBits">
    <vt:lpwstr>0</vt:lpwstr>
  </property>
  <property fmtid="{D5CDD505-2E9C-101B-9397-08002B2CF9AE}" pid="9" name="MSIP_Label_2e1840fb-8939-4796-95d0-bc833736564d_Tag">
    <vt:lpwstr>10, 3, 0, 1</vt:lpwstr>
  </property>
  <property fmtid="{D5CDD505-2E9C-101B-9397-08002B2CF9AE}" pid="10" name="ContentTypeId">
    <vt:lpwstr>0x0101000BF37B2F03805C47B4B8A685D6822BF9</vt:lpwstr>
  </property>
</Properties>
</file>