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7.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notesSlides/notesSlide1.xml" ContentType="application/vnd.openxmlformats-officedocument.presentationml.notesSlide+xml"/>
  <Override PartName="/ppt/tags/tag133.xml" ContentType="application/vnd.openxmlformats-officedocument.presentationml.tags+xml"/>
  <Override PartName="/ppt/notesSlides/notesSlide2.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3.xml" ContentType="application/vnd.openxmlformats-officedocument.presentationml.notesSlide+xml"/>
  <Override PartName="/ppt/tags/tag136.xml" ContentType="application/vnd.openxmlformats-officedocument.presentationml.tags+xml"/>
  <Override PartName="/ppt/notesSlides/notesSlide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161.xml" ContentType="application/vnd.openxmlformats-officedocument.presentationml.tags+xml"/>
  <Override PartName="/ppt/notesSlides/notesSlide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30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428.xml" ContentType="application/vnd.openxmlformats-officedocument.presentationml.tags+xml"/>
  <Override PartName="/ppt/notesSlides/notesSlide10.xml" ContentType="application/vnd.openxmlformats-officedocument.presentationml.notesSlide+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charts/chart9.xml" ContentType="application/vnd.openxmlformats-officedocument.drawingml.chart+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charts/chart14.xml" ContentType="application/vnd.openxmlformats-officedocument.drawingml.chart+xml"/>
  <Override PartName="/ppt/tags/tag600.xml" ContentType="application/vnd.openxmlformats-officedocument.presentationml.tags+xml"/>
  <Override PartName="/ppt/tags/tag60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48" r:id="rId3"/>
    <p:sldMasterId id="2147483733" r:id="rId4"/>
    <p:sldMasterId id="2147483759" r:id="rId5"/>
    <p:sldMasterId id="2147483776" r:id="rId6"/>
    <p:sldMasterId id="2147483805" r:id="rId7"/>
  </p:sldMasterIdLst>
  <p:notesMasterIdLst>
    <p:notesMasterId r:id="rId31"/>
  </p:notesMasterIdLst>
  <p:handoutMasterIdLst>
    <p:handoutMasterId r:id="rId32"/>
  </p:handoutMasterIdLst>
  <p:sldIdLst>
    <p:sldId id="2146847737" r:id="rId8"/>
    <p:sldId id="2146847446" r:id="rId9"/>
    <p:sldId id="2146847791" r:id="rId10"/>
    <p:sldId id="2146847769" r:id="rId11"/>
    <p:sldId id="2147477821" r:id="rId12"/>
    <p:sldId id="2147477814" r:id="rId13"/>
    <p:sldId id="2147477820" r:id="rId14"/>
    <p:sldId id="2147477749" r:id="rId15"/>
    <p:sldId id="2147477765" r:id="rId16"/>
    <p:sldId id="2147477806" r:id="rId17"/>
    <p:sldId id="2147477772" r:id="rId18"/>
    <p:sldId id="2147477811" r:id="rId19"/>
    <p:sldId id="2147477818" r:id="rId20"/>
    <p:sldId id="2147477773" r:id="rId21"/>
    <p:sldId id="2147477774" r:id="rId22"/>
    <p:sldId id="2147477775" r:id="rId23"/>
    <p:sldId id="2146847449" r:id="rId24"/>
    <p:sldId id="2146847579" r:id="rId25"/>
    <p:sldId id="2147477777" r:id="rId26"/>
    <p:sldId id="2146847443" r:id="rId27"/>
    <p:sldId id="2147477802" r:id="rId28"/>
    <p:sldId id="2146847481" r:id="rId29"/>
    <p:sldId id="2146847866" r:id="rId30"/>
  </p:sldIdLst>
  <p:sldSz cx="12192000" cy="6858000"/>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347" userDrawn="1">
          <p15:clr>
            <a:srgbClr val="A4A3A4"/>
          </p15:clr>
        </p15:guide>
        <p15:guide id="4" orient="horz" pos="1661" userDrawn="1">
          <p15:clr>
            <a:srgbClr val="A4A3A4"/>
          </p15:clr>
        </p15:guide>
        <p15:guide id="5" orient="horz" pos="3566" userDrawn="1">
          <p15:clr>
            <a:srgbClr val="A4A3A4"/>
          </p15:clr>
        </p15:guide>
        <p15:guide id="6" pos="7242" userDrawn="1">
          <p15:clr>
            <a:srgbClr val="A4A3A4"/>
          </p15:clr>
        </p15:guide>
        <p15:guide id="7" pos="3659" userDrawn="1">
          <p15:clr>
            <a:srgbClr val="A4A3A4"/>
          </p15:clr>
        </p15:guide>
        <p15:guide id="8" pos="7287" userDrawn="1">
          <p15:clr>
            <a:srgbClr val="A4A3A4"/>
          </p15:clr>
        </p15:guide>
        <p15:guide id="9" orient="horz" pos="2251" userDrawn="1">
          <p15:clr>
            <a:srgbClr val="A4A3A4"/>
          </p15:clr>
        </p15:guide>
        <p15:guide id="10" orient="horz" pos="618" userDrawn="1">
          <p15:clr>
            <a:srgbClr val="A4A3A4"/>
          </p15:clr>
        </p15:guide>
        <p15:guide id="12" orient="horz" pos="3385" userDrawn="1">
          <p15:clr>
            <a:srgbClr val="A4A3A4"/>
          </p15:clr>
        </p15:guide>
        <p15:guide id="13" pos="3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BFBB13-F72B-74D9-E41F-EF4858E88442}" name="Konstantina Stamkou" initials="KS" userId="S::konstantina.stamkou@gr.gt.com::fa6f9843-bfcf-4673-838f-42dd6fc695e3" providerId="AD"/>
  <p188:author id="{1B6E271A-76CA-5628-EB2F-A65D0EBD3357}" name="Anastasia Deligiannidi" initials="AD" userId="S::anastasia.deligiannidi@gr.gt.com::5a1490ac-61eb-492e-be59-3e1af65711fe" providerId="AD"/>
  <p188:author id="{614ED1E0-D640-27CE-91E1-79066FF10817}" name="Lydia Damaskinopoulou" initials="LD" userId="Lydia Damaskinopoulou"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F2D7F"/>
    <a:srgbClr val="DACDED"/>
    <a:srgbClr val="B0A3C2"/>
    <a:srgbClr val="EAE7E4"/>
    <a:srgbClr val="D0CDD8"/>
    <a:srgbClr val="E9E8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5097" autoAdjust="0"/>
  </p:normalViewPr>
  <p:slideViewPr>
    <p:cSldViewPr showGuides="1">
      <p:cViewPr varScale="1">
        <p:scale>
          <a:sx n="106" d="100"/>
          <a:sy n="106" d="100"/>
        </p:scale>
        <p:origin x="972" y="108"/>
      </p:cViewPr>
      <p:guideLst>
        <p:guide orient="horz" pos="3748"/>
        <p:guide pos="347"/>
        <p:guide orient="horz" pos="1661"/>
        <p:guide orient="horz" pos="3566"/>
        <p:guide pos="7242"/>
        <p:guide pos="3659"/>
        <p:guide pos="7287"/>
        <p:guide orient="horz" pos="2251"/>
        <p:guide orient="horz" pos="618"/>
        <p:guide orient="horz" pos="3385"/>
        <p:guide pos="393"/>
      </p:guideLst>
    </p:cSldViewPr>
  </p:slideViewPr>
  <p:notesTextViewPr>
    <p:cViewPr>
      <p:scale>
        <a:sx n="1" d="1"/>
        <a:sy n="1" d="1"/>
      </p:scale>
      <p:origin x="0" y="0"/>
    </p:cViewPr>
  </p:notesTextViewPr>
  <p:notesViewPr>
    <p:cSldViewPr showGuides="1">
      <p:cViewPr varScale="1">
        <p:scale>
          <a:sx n="63" d="100"/>
          <a:sy n="63" d="100"/>
        </p:scale>
        <p:origin x="235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032427120864724E-2"/>
          <c:y val="5.9428571428571428E-2"/>
          <c:w val="0.96593514575827055"/>
          <c:h val="0.88114285714285712"/>
        </c:manualLayout>
      </c:layout>
      <c:barChart>
        <c:barDir val="col"/>
        <c:grouping val="stacked"/>
        <c:varyColors val="0"/>
        <c:ser>
          <c:idx val="0"/>
          <c:order val="0"/>
          <c:spPr>
            <a:solidFill>
              <a:schemeClr val="accent1"/>
            </a:solidFill>
            <a:ln>
              <a:noFill/>
            </a:ln>
          </c:spPr>
          <c:invertIfNegative val="0"/>
          <c:val>
            <c:numRef>
              <c:f>Sheet1!$A$1:$E$1</c:f>
              <c:numCache>
                <c:formatCode>General</c:formatCode>
                <c:ptCount val="5"/>
                <c:pt idx="0">
                  <c:v>2867493267</c:v>
                </c:pt>
                <c:pt idx="1">
                  <c:v>3141500000</c:v>
                </c:pt>
                <c:pt idx="2">
                  <c:v>3343800000</c:v>
                </c:pt>
                <c:pt idx="3">
                  <c:v>3464391734</c:v>
                </c:pt>
                <c:pt idx="4">
                  <c:v>3560482977</c:v>
                </c:pt>
              </c:numCache>
            </c:numRef>
          </c:val>
          <c:extLst>
            <c:ext xmlns:c16="http://schemas.microsoft.com/office/drawing/2014/chart" uri="{C3380CC4-5D6E-409C-BE32-E72D297353CC}">
              <c16:uniqueId val="{00000000-91C3-4FCF-84FC-0A4C7CD16B4C}"/>
            </c:ext>
          </c:extLst>
        </c:ser>
        <c:dLbls>
          <c:showLegendKey val="0"/>
          <c:showVal val="0"/>
          <c:showCatName val="0"/>
          <c:showSerName val="0"/>
          <c:showPercent val="0"/>
          <c:showBubbleSize val="0"/>
        </c:dLbls>
        <c:gapWidth val="80"/>
        <c:overlap val="100"/>
        <c:axId val="1536108512"/>
        <c:axId val="1"/>
      </c:barChart>
      <c:catAx>
        <c:axId val="15361085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000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900" kern="1200">
                <a:latin typeface="+mn-lt"/>
                <a:ea typeface="+mn-ea"/>
                <a:cs typeface="+mn-cs"/>
              </a:defRPr>
            </a:pPr>
            <a:endParaRPr lang="el-GR"/>
          </a:p>
        </c:txPr>
        <c:crossAx val="1536108512"/>
        <c:crosses val="min"/>
        <c:crossBetween val="between"/>
        <c:majorUnit val="100000000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718550106609809E-2"/>
          <c:y val="0.12238493723849372"/>
          <c:w val="0.94456289978678043"/>
          <c:h val="0.75523012552301261"/>
        </c:manualLayout>
      </c:layout>
      <c:barChart>
        <c:barDir val="col"/>
        <c:grouping val="stacked"/>
        <c:varyColors val="0"/>
        <c:ser>
          <c:idx val="0"/>
          <c:order val="0"/>
          <c:spPr>
            <a:solidFill>
              <a:schemeClr val="accent2"/>
            </a:solidFill>
            <a:ln>
              <a:noFill/>
            </a:ln>
          </c:spPr>
          <c:invertIfNegative val="0"/>
          <c:val>
            <c:numRef>
              <c:f>Sheet1!$A$1:$E$1</c:f>
              <c:numCache>
                <c:formatCode>General</c:formatCode>
                <c:ptCount val="5"/>
                <c:pt idx="0">
                  <c:v>223.99754461902413</c:v>
                </c:pt>
                <c:pt idx="1">
                  <c:v>227.00291661902415</c:v>
                </c:pt>
                <c:pt idx="2">
                  <c:v>193.91903261902414</c:v>
                </c:pt>
                <c:pt idx="3">
                  <c:v>201.35176861902411</c:v>
                </c:pt>
                <c:pt idx="4">
                  <c:v>225.62659461902413</c:v>
                </c:pt>
              </c:numCache>
            </c:numRef>
          </c:val>
          <c:extLst>
            <c:ext xmlns:c16="http://schemas.microsoft.com/office/drawing/2014/chart" uri="{C3380CC4-5D6E-409C-BE32-E72D297353CC}">
              <c16:uniqueId val="{00000000-FD08-4413-A0A7-FD958DE0B73C}"/>
            </c:ext>
          </c:extLst>
        </c:ser>
        <c:ser>
          <c:idx val="1"/>
          <c:order val="1"/>
          <c:spPr>
            <a:solidFill>
              <a:schemeClr val="accent1"/>
            </a:solidFill>
            <a:ln>
              <a:noFill/>
            </a:ln>
          </c:spPr>
          <c:invertIfNegative val="0"/>
          <c:dLbls>
            <c:dLbl>
              <c:idx val="0"/>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08-4413-A0A7-FD958DE0B73C}"/>
                </c:ext>
              </c:extLst>
            </c:dLbl>
            <c:dLbl>
              <c:idx val="1"/>
              <c:layout>
                <c:manualLayout>
                  <c:x val="0"/>
                  <c:y val="-1.0460251046025104E-3"/>
                </c:manualLayout>
              </c:layout>
              <c:numFmt formatCode="#,##0.0;&quot;-&quot;#,##0.0" sourceLinked="0"/>
              <c:spPr>
                <a:noFill/>
                <a:ln>
                  <a:noFill/>
                </a:ln>
              </c:spPr>
              <c:txPr>
                <a:bodyPr wrap="none"/>
                <a:lstStyle/>
                <a:p>
                  <a:pPr>
                    <a:defRPr sz="800" kern="1200">
                      <a:solidFill>
                        <a:schemeClr val="bg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08-4413-A0A7-FD958DE0B73C}"/>
                </c:ext>
              </c:extLst>
            </c:dLbl>
            <c:dLbl>
              <c:idx val="2"/>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D08-4413-A0A7-FD958DE0B73C}"/>
                </c:ext>
              </c:extLst>
            </c:dLbl>
            <c:dLbl>
              <c:idx val="3"/>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D08-4413-A0A7-FD958DE0B73C}"/>
                </c:ext>
              </c:extLst>
            </c:dLbl>
            <c:dLbl>
              <c:idx val="4"/>
              <c:layout>
                <c:manualLayout>
                  <c:x val="0"/>
                  <c:y val="0"/>
                </c:manualLayout>
              </c:layout>
              <c:numFmt formatCode="#,##0.0;&quot;-&quot;#,##0.0" sourceLinked="0"/>
              <c:spPr>
                <a:noFill/>
                <a:ln>
                  <a:noFill/>
                </a:ln>
              </c:spPr>
              <c:txPr>
                <a:bodyPr wrap="none"/>
                <a:lstStyle/>
                <a:p>
                  <a:pPr>
                    <a:defRPr sz="800" kern="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D08-4413-A0A7-FD958DE0B73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95.061990000000009</c:v>
                </c:pt>
                <c:pt idx="1">
                  <c:v>87.550255000000021</c:v>
                </c:pt>
                <c:pt idx="2">
                  <c:v>109.78153899999998</c:v>
                </c:pt>
                <c:pt idx="3">
                  <c:v>103.37199100000001</c:v>
                </c:pt>
                <c:pt idx="4">
                  <c:v>109.90510800000001</c:v>
                </c:pt>
              </c:numCache>
            </c:numRef>
          </c:val>
          <c:extLst>
            <c:ext xmlns:c16="http://schemas.microsoft.com/office/drawing/2014/chart" uri="{C3380CC4-5D6E-409C-BE32-E72D297353CC}">
              <c16:uniqueId val="{00000006-FD08-4413-A0A7-FD958DE0B73C}"/>
            </c:ext>
          </c:extLst>
        </c:ser>
        <c:dLbls>
          <c:showLegendKey val="0"/>
          <c:showVal val="0"/>
          <c:showCatName val="0"/>
          <c:showSerName val="0"/>
          <c:showPercent val="0"/>
          <c:showBubbleSize val="0"/>
        </c:dLbls>
        <c:gapWidth val="80"/>
        <c:overlap val="100"/>
        <c:axId val="1692378191"/>
        <c:axId val="1"/>
      </c:barChart>
      <c:catAx>
        <c:axId val="169237819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45.71753461902415"/>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692378191"/>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23188405797101"/>
          <c:y val="9.0600226500566247E-2"/>
          <c:w val="0.83864734299516908"/>
          <c:h val="0.81766704416761038"/>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9A3E-47B7-8E45-62F473B7A09D}"/>
              </c:ext>
            </c:extLst>
          </c:dPt>
          <c:dPt>
            <c:idx val="4"/>
            <c:invertIfNegative val="0"/>
            <c:bubble3D val="0"/>
            <c:spPr>
              <a:solidFill>
                <a:schemeClr val="accent1"/>
              </a:solidFill>
              <a:ln>
                <a:noFill/>
              </a:ln>
            </c:spPr>
            <c:extLst>
              <c:ext xmlns:c16="http://schemas.microsoft.com/office/drawing/2014/chart" uri="{C3380CC4-5D6E-409C-BE32-E72D297353CC}">
                <c16:uniqueId val="{00000001-9A3E-47B7-8E45-62F473B7A09D}"/>
              </c:ext>
            </c:extLst>
          </c:dPt>
          <c:val>
            <c:numRef>
              <c:f>Sheet1!$A$1:$E$1</c:f>
              <c:numCache>
                <c:formatCode>General</c:formatCode>
                <c:ptCount val="5"/>
                <c:pt idx="0">
                  <c:v>7.0000000000000009</c:v>
                </c:pt>
                <c:pt idx="1">
                  <c:v>7.0000000000000009</c:v>
                </c:pt>
                <c:pt idx="2">
                  <c:v>40</c:v>
                </c:pt>
                <c:pt idx="3">
                  <c:v>79</c:v>
                </c:pt>
                <c:pt idx="4">
                  <c:v>100</c:v>
                </c:pt>
              </c:numCache>
            </c:numRef>
          </c:val>
          <c:extLst>
            <c:ext xmlns:c16="http://schemas.microsoft.com/office/drawing/2014/chart" uri="{C3380CC4-5D6E-409C-BE32-E72D297353CC}">
              <c16:uniqueId val="{00000002-9A3E-47B7-8E45-62F473B7A09D}"/>
            </c:ext>
          </c:extLst>
        </c:ser>
        <c:ser>
          <c:idx val="1"/>
          <c:order val="1"/>
          <c:spPr>
            <a:solidFill>
              <a:srgbClr val="B39ED1"/>
            </a:solidFill>
            <a:ln>
              <a:noFill/>
            </a:ln>
          </c:spPr>
          <c:invertIfNegative val="0"/>
          <c:dPt>
            <c:idx val="2"/>
            <c:invertIfNegative val="0"/>
            <c:bubble3D val="0"/>
            <c:spPr>
              <a:solidFill>
                <a:schemeClr val="accent2"/>
              </a:solidFill>
              <a:ln>
                <a:noFill/>
              </a:ln>
            </c:spPr>
            <c:extLst>
              <c:ext xmlns:c16="http://schemas.microsoft.com/office/drawing/2014/chart" uri="{C3380CC4-5D6E-409C-BE32-E72D297353CC}">
                <c16:uniqueId val="{00000003-9A3E-47B7-8E45-62F473B7A09D}"/>
              </c:ext>
            </c:extLst>
          </c:dPt>
          <c:dPt>
            <c:idx val="3"/>
            <c:invertIfNegative val="0"/>
            <c:bubble3D val="0"/>
            <c:spPr>
              <a:solidFill>
                <a:schemeClr val="accent1"/>
              </a:solidFill>
              <a:ln>
                <a:noFill/>
              </a:ln>
            </c:spPr>
            <c:extLst>
              <c:ext xmlns:c16="http://schemas.microsoft.com/office/drawing/2014/chart" uri="{C3380CC4-5D6E-409C-BE32-E72D297353CC}">
                <c16:uniqueId val="{00000004-9A3E-47B7-8E45-62F473B7A09D}"/>
              </c:ext>
            </c:extLst>
          </c:dPt>
          <c:val>
            <c:numRef>
              <c:f>Sheet1!$A$2:$E$2</c:f>
              <c:numCache>
                <c:formatCode>General</c:formatCode>
                <c:ptCount val="5"/>
                <c:pt idx="1">
                  <c:v>33</c:v>
                </c:pt>
                <c:pt idx="2">
                  <c:v>39</c:v>
                </c:pt>
                <c:pt idx="3">
                  <c:v>21</c:v>
                </c:pt>
              </c:numCache>
            </c:numRef>
          </c:val>
          <c:extLst>
            <c:ext xmlns:c16="http://schemas.microsoft.com/office/drawing/2014/chart" uri="{C3380CC4-5D6E-409C-BE32-E72D297353CC}">
              <c16:uniqueId val="{00000005-9A3E-47B7-8E45-62F473B7A09D}"/>
            </c:ext>
          </c:extLst>
        </c:ser>
        <c:dLbls>
          <c:showLegendKey val="0"/>
          <c:showVal val="0"/>
          <c:showCatName val="0"/>
          <c:showSerName val="0"/>
          <c:showPercent val="0"/>
          <c:showBubbleSize val="0"/>
        </c:dLbls>
        <c:gapWidth val="80"/>
        <c:overlap val="100"/>
        <c:axId val="319016784"/>
        <c:axId val="1"/>
      </c:barChart>
      <c:catAx>
        <c:axId val="31901678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800" kern="1200">
                <a:solidFill>
                  <a:srgbClr val="4F2D7F"/>
                </a:solidFill>
                <a:latin typeface="+mn-lt"/>
                <a:ea typeface="+mn-ea"/>
                <a:cs typeface="+mn-cs"/>
              </a:defRPr>
            </a:pPr>
            <a:endParaRPr lang="el-GR"/>
          </a:p>
        </c:txPr>
        <c:crossAx val="319016784"/>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30184581976112E-2"/>
          <c:y val="0.12671905697445973"/>
          <c:w val="0.94353963083604775"/>
          <c:h val="0.74656188605108054"/>
        </c:manualLayout>
      </c:layout>
      <c:barChart>
        <c:barDir val="col"/>
        <c:grouping val="stacked"/>
        <c:varyColors val="0"/>
        <c:ser>
          <c:idx val="0"/>
          <c:order val="0"/>
          <c:spPr>
            <a:solidFill>
              <a:schemeClr val="accent1"/>
            </a:solidFill>
            <a:ln>
              <a:noFill/>
            </a:ln>
          </c:spPr>
          <c:invertIfNegative val="0"/>
          <c:dLbls>
            <c:dLbl>
              <c:idx val="0"/>
              <c:layout>
                <c:manualLayout>
                  <c:x val="0"/>
                  <c:y val="-0.31041257367387032"/>
                </c:manualLayout>
              </c:layout>
              <c:numFmt formatCode="#,##0.0;&quot;-&quot;#,##0.0" sourceLinked="0"/>
              <c:spPr>
                <a:noFill/>
                <a:ln>
                  <a:noFill/>
                </a:ln>
              </c:spPr>
              <c:txPr>
                <a:bodyPr wrap="none"/>
                <a:lstStyle/>
                <a:p>
                  <a:pPr>
                    <a:defRPr sz="9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F6A-40C4-9ADB-F6CE9961AE99}"/>
                </c:ext>
              </c:extLst>
            </c:dLbl>
            <c:dLbl>
              <c:idx val="1"/>
              <c:layout>
                <c:manualLayout>
                  <c:x val="0"/>
                  <c:y val="-0.37622789783889982"/>
                </c:manualLayout>
              </c:layout>
              <c:numFmt formatCode="#,##0.0;&quot;-&quot;#,##0.0" sourceLinked="0"/>
              <c:spPr>
                <a:noFill/>
                <a:ln>
                  <a:noFill/>
                </a:ln>
              </c:spPr>
              <c:txPr>
                <a:bodyPr wrap="none"/>
                <a:lstStyle/>
                <a:p>
                  <a:pPr>
                    <a:defRPr sz="9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F6A-40C4-9ADB-F6CE9961AE99}"/>
                </c:ext>
              </c:extLst>
            </c:dLbl>
            <c:dLbl>
              <c:idx val="2"/>
              <c:layout>
                <c:manualLayout>
                  <c:x val="0"/>
                  <c:y val="-0.35559921414538309"/>
                </c:manualLayout>
              </c:layout>
              <c:numFmt formatCode="#,##0.0;&quot;-&quot;#,##0.0" sourceLinked="0"/>
              <c:spPr>
                <a:noFill/>
                <a:ln>
                  <a:noFill/>
                </a:ln>
              </c:spPr>
              <c:txPr>
                <a:bodyPr wrap="none"/>
                <a:lstStyle/>
                <a:p>
                  <a:pPr>
                    <a:defRPr sz="9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F6A-40C4-9ADB-F6CE9961AE99}"/>
                </c:ext>
              </c:extLst>
            </c:dLbl>
            <c:dLbl>
              <c:idx val="3"/>
              <c:layout>
                <c:manualLayout>
                  <c:x val="0"/>
                  <c:y val="-0.3526522593320236"/>
                </c:manualLayout>
              </c:layout>
              <c:numFmt formatCode="#,##0.0;&quot;-&quot;#,##0.0" sourceLinked="0"/>
              <c:spPr>
                <a:noFill/>
                <a:ln>
                  <a:noFill/>
                </a:ln>
              </c:spPr>
              <c:txPr>
                <a:bodyPr wrap="none"/>
                <a:lstStyle/>
                <a:p>
                  <a:pPr>
                    <a:defRPr sz="9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F6A-40C4-9ADB-F6CE9961AE99}"/>
                </c:ext>
              </c:extLst>
            </c:dLbl>
            <c:dLbl>
              <c:idx val="4"/>
              <c:layout>
                <c:manualLayout>
                  <c:x val="0"/>
                  <c:y val="-0.27701375245579568"/>
                </c:manualLayout>
              </c:layout>
              <c:numFmt formatCode="#,##0.0;&quot;-&quot;#,##0.0" sourceLinked="0"/>
              <c:spPr>
                <a:noFill/>
                <a:ln>
                  <a:noFill/>
                </a:ln>
              </c:spPr>
              <c:txPr>
                <a:bodyPr wrap="none"/>
                <a:lstStyle/>
                <a:p>
                  <a:pPr>
                    <a:defRPr sz="9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F6A-40C4-9ADB-F6CE9961AE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338.6</c:v>
                </c:pt>
                <c:pt idx="1">
                  <c:v>427</c:v>
                </c:pt>
                <c:pt idx="2">
                  <c:v>398.4</c:v>
                </c:pt>
                <c:pt idx="3">
                  <c:v>395.3</c:v>
                </c:pt>
                <c:pt idx="4">
                  <c:v>293.2</c:v>
                </c:pt>
              </c:numCache>
            </c:numRef>
          </c:val>
          <c:extLst>
            <c:ext xmlns:c16="http://schemas.microsoft.com/office/drawing/2014/chart" uri="{C3380CC4-5D6E-409C-BE32-E72D297353CC}">
              <c16:uniqueId val="{00000005-2F6A-40C4-9ADB-F6CE9961AE99}"/>
            </c:ext>
          </c:extLst>
        </c:ser>
        <c:dLbls>
          <c:showLegendKey val="0"/>
          <c:showVal val="0"/>
          <c:showCatName val="0"/>
          <c:showSerName val="0"/>
          <c:showPercent val="0"/>
          <c:showBubbleSize val="0"/>
        </c:dLbls>
        <c:gapWidth val="80"/>
        <c:overlap val="100"/>
        <c:axId val="339175792"/>
        <c:axId val="1"/>
      </c:barChart>
      <c:catAx>
        <c:axId val="33917579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900" kern="1200">
                <a:latin typeface="+mn-lt"/>
                <a:ea typeface="+mn-ea"/>
                <a:cs typeface="+mn-cs"/>
                <a:sym typeface="+mn-lt"/>
              </a:defRPr>
            </a:pPr>
            <a:endParaRPr lang="el-GR"/>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816" kern="1200">
                <a:latin typeface="+mn-lt"/>
                <a:ea typeface="+mn-ea"/>
                <a:cs typeface="+mn-cs"/>
                <a:sym typeface="+mn-lt"/>
              </a:defRPr>
            </a:pPr>
            <a:endParaRPr lang="el-GR"/>
          </a:p>
        </c:txPr>
        <c:crossAx val="339175792"/>
        <c:crosses val="min"/>
        <c:crossBetween val="between"/>
        <c:majorUnit val="5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1486706456864E-2"/>
          <c:y val="0.12671905697445973"/>
          <c:w val="0.94357026587086268"/>
          <c:h val="0.74656188605108054"/>
        </c:manualLayout>
      </c:layout>
      <c:barChart>
        <c:barDir val="col"/>
        <c:grouping val="stacked"/>
        <c:varyColors val="0"/>
        <c:ser>
          <c:idx val="0"/>
          <c:order val="0"/>
          <c:spPr>
            <a:solidFill>
              <a:schemeClr val="accent2"/>
            </a:solidFill>
            <a:ln>
              <a:noFill/>
            </a:ln>
          </c:spPr>
          <c:invertIfNegative val="0"/>
          <c:dLbls>
            <c:dLbl>
              <c:idx val="0"/>
              <c:layout>
                <c:manualLayout>
                  <c:x val="0"/>
                  <c:y val="-0.33398821218074654"/>
                </c:manualLayout>
              </c:layout>
              <c:numFmt formatCode="#,##0.0;&quot;-&quot;#,##0.0" sourceLinked="0"/>
              <c:spPr>
                <a:noFill/>
                <a:ln>
                  <a:noFill/>
                </a:ln>
              </c:spPr>
              <c:txPr>
                <a:bodyPr wrap="none"/>
                <a:lstStyle/>
                <a:p>
                  <a:pPr>
                    <a:defRPr sz="9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A2-4A76-BA0E-2EBFDB9FED27}"/>
                </c:ext>
              </c:extLst>
            </c:dLbl>
            <c:dLbl>
              <c:idx val="1"/>
              <c:layout>
                <c:manualLayout>
                  <c:x val="0"/>
                  <c:y val="-0.38310412573673869"/>
                </c:manualLayout>
              </c:layout>
              <c:numFmt formatCode="#,##0.0;&quot;-&quot;#,##0.0" sourceLinked="0"/>
              <c:spPr>
                <a:noFill/>
                <a:ln>
                  <a:noFill/>
                </a:ln>
              </c:spPr>
              <c:txPr>
                <a:bodyPr wrap="none"/>
                <a:lstStyle/>
                <a:p>
                  <a:pPr>
                    <a:defRPr sz="9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A2-4A76-BA0E-2EBFDB9FED27}"/>
                </c:ext>
              </c:extLst>
            </c:dLbl>
            <c:dLbl>
              <c:idx val="2"/>
              <c:layout>
                <c:manualLayout>
                  <c:x val="0"/>
                  <c:y val="-0.38310412573673869"/>
                </c:manualLayout>
              </c:layout>
              <c:numFmt formatCode="#,##0.0;&quot;-&quot;#,##0.0" sourceLinked="0"/>
              <c:spPr>
                <a:noFill/>
                <a:ln>
                  <a:noFill/>
                </a:ln>
              </c:spPr>
              <c:txPr>
                <a:bodyPr wrap="none"/>
                <a:lstStyle/>
                <a:p>
                  <a:pPr>
                    <a:defRPr sz="9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A2-4A76-BA0E-2EBFDB9FED27}"/>
                </c:ext>
              </c:extLst>
            </c:dLbl>
            <c:dLbl>
              <c:idx val="3"/>
              <c:layout>
                <c:manualLayout>
                  <c:x val="0"/>
                  <c:y val="-0.38605108055009824"/>
                </c:manualLayout>
              </c:layout>
              <c:numFmt formatCode="#,##0.0;&quot;-&quot;#,##0.0" sourceLinked="0"/>
              <c:spPr>
                <a:noFill/>
                <a:ln>
                  <a:noFill/>
                </a:ln>
              </c:spPr>
              <c:txPr>
                <a:bodyPr wrap="none"/>
                <a:lstStyle/>
                <a:p>
                  <a:pPr>
                    <a:defRPr sz="9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A2-4A76-BA0E-2EBFDB9FED27}"/>
                </c:ext>
              </c:extLst>
            </c:dLbl>
            <c:dLbl>
              <c:idx val="4"/>
              <c:layout>
                <c:manualLayout>
                  <c:x val="0"/>
                  <c:y val="-0.32711198428290766"/>
                </c:manualLayout>
              </c:layout>
              <c:numFmt formatCode="#,##0.0;&quot;-&quot;#,##0.0" sourceLinked="0"/>
              <c:spPr>
                <a:noFill/>
                <a:ln>
                  <a:noFill/>
                </a:ln>
              </c:spPr>
              <c:txPr>
                <a:bodyPr wrap="none"/>
                <a:lstStyle/>
                <a:p>
                  <a:pPr>
                    <a:defRPr sz="9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A2-4A76-BA0E-2EBFDB9FED2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17.7</c:v>
                </c:pt>
                <c:pt idx="1">
                  <c:v>20.9</c:v>
                </c:pt>
                <c:pt idx="2">
                  <c:v>20.9</c:v>
                </c:pt>
                <c:pt idx="3">
                  <c:v>21.1</c:v>
                </c:pt>
                <c:pt idx="4">
                  <c:v>17.3</c:v>
                </c:pt>
              </c:numCache>
            </c:numRef>
          </c:val>
          <c:extLst>
            <c:ext xmlns:c16="http://schemas.microsoft.com/office/drawing/2014/chart" uri="{C3380CC4-5D6E-409C-BE32-E72D297353CC}">
              <c16:uniqueId val="{00000005-2DA2-4A76-BA0E-2EBFDB9FED27}"/>
            </c:ext>
          </c:extLst>
        </c:ser>
        <c:dLbls>
          <c:showLegendKey val="0"/>
          <c:showVal val="0"/>
          <c:showCatName val="0"/>
          <c:showSerName val="0"/>
          <c:showPercent val="0"/>
          <c:showBubbleSize val="0"/>
        </c:dLbls>
        <c:gapWidth val="80"/>
        <c:overlap val="100"/>
        <c:axId val="1103476336"/>
        <c:axId val="1"/>
      </c:barChart>
      <c:catAx>
        <c:axId val="11034763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4"/>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816" kern="1200">
                <a:latin typeface="+mn-lt"/>
                <a:ea typeface="+mn-ea"/>
                <a:cs typeface="+mn-cs"/>
                <a:sym typeface="+mn-lt"/>
              </a:defRPr>
            </a:pPr>
            <a:endParaRPr lang="el-GR"/>
          </a:p>
        </c:txPr>
        <c:crossAx val="1103476336"/>
        <c:crosses val="min"/>
        <c:crossBetween val="between"/>
        <c:majorUnit val="6"/>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021634615384609E-2"/>
          <c:y val="0.1270935960591133"/>
          <c:w val="0.90835336538461542"/>
          <c:h val="0.7458128078817734"/>
        </c:manualLayout>
      </c:layout>
      <c:barChart>
        <c:barDir val="col"/>
        <c:grouping val="stacked"/>
        <c:varyColors val="0"/>
        <c:ser>
          <c:idx val="0"/>
          <c:order val="0"/>
          <c:spPr>
            <a:solidFill>
              <a:schemeClr val="accent1"/>
            </a:solidFill>
            <a:ln>
              <a:noFill/>
            </a:ln>
          </c:spPr>
          <c:invertIfNegative val="0"/>
          <c:dLbls>
            <c:dLbl>
              <c:idx val="0"/>
              <c:layout>
                <c:manualLayout>
                  <c:x val="0"/>
                  <c:y val="-0.15270935960591134"/>
                </c:manualLayout>
              </c:layout>
              <c:numFmt formatCode="#,##0;&quot;-&quot;#,##0" sourceLinked="0"/>
              <c:spPr>
                <a:noFill/>
                <a:ln>
                  <a:noFill/>
                </a:ln>
              </c:spPr>
              <c:txPr>
                <a:bodyPr wrap="none"/>
                <a:lstStyle/>
                <a:p>
                  <a:pPr>
                    <a:defRPr sz="900" kern="1200">
                      <a:solidFill>
                        <a:srgbClr val="4F2D7F"/>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74-4440-AF32-91D9BB743725}"/>
                </c:ext>
              </c:extLst>
            </c:dLbl>
            <c:dLbl>
              <c:idx val="1"/>
              <c:layout>
                <c:manualLayout>
                  <c:x val="0"/>
                  <c:y val="-0.38423645320197042"/>
                </c:manualLayout>
              </c:layout>
              <c:numFmt formatCode="#,##0;&quot;-&quot;#,##0" sourceLinked="0"/>
              <c:spPr>
                <a:noFill/>
                <a:ln>
                  <a:noFill/>
                </a:ln>
              </c:spPr>
              <c:txPr>
                <a:bodyPr wrap="none"/>
                <a:lstStyle/>
                <a:p>
                  <a:pPr>
                    <a:defRPr sz="900" kern="1200">
                      <a:solidFill>
                        <a:srgbClr val="4F2D7F"/>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74-4440-AF32-91D9BB743725}"/>
                </c:ext>
              </c:extLst>
            </c:dLbl>
            <c:dLbl>
              <c:idx val="2"/>
              <c:layout>
                <c:manualLayout>
                  <c:x val="0"/>
                  <c:y val="-0.11330049261083744"/>
                </c:manualLayout>
              </c:layout>
              <c:numFmt formatCode="#,##0;&quot;-&quot;#,##0" sourceLinked="0"/>
              <c:spPr>
                <a:noFill/>
                <a:ln>
                  <a:noFill/>
                </a:ln>
              </c:spPr>
              <c:txPr>
                <a:bodyPr wrap="none"/>
                <a:lstStyle/>
                <a:p>
                  <a:pPr>
                    <a:defRPr sz="900" kern="1200">
                      <a:solidFill>
                        <a:srgbClr val="4F2D7F"/>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74-4440-AF32-91D9BB743725}"/>
                </c:ext>
              </c:extLst>
            </c:dLbl>
            <c:dLbl>
              <c:idx val="3"/>
              <c:layout>
                <c:manualLayout>
                  <c:x val="0"/>
                  <c:y val="-0.17832512315270935"/>
                </c:manualLayout>
              </c:layout>
              <c:numFmt formatCode="#,##0;&quot;-&quot;#,##0" sourceLinked="0"/>
              <c:spPr>
                <a:noFill/>
                <a:ln>
                  <a:noFill/>
                </a:ln>
              </c:spPr>
              <c:txPr>
                <a:bodyPr wrap="none"/>
                <a:lstStyle/>
                <a:p>
                  <a:pPr>
                    <a:defRPr sz="900" kern="1200">
                      <a:solidFill>
                        <a:srgbClr val="4F2D7F"/>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74-4440-AF32-91D9BB743725}"/>
                </c:ext>
              </c:extLst>
            </c:dLbl>
            <c:dLbl>
              <c:idx val="4"/>
              <c:layout>
                <c:manualLayout>
                  <c:x val="0"/>
                  <c:y val="-0.1665024630541872"/>
                </c:manualLayout>
              </c:layout>
              <c:numFmt formatCode="#,##0;&quot;-&quot;#,##0" sourceLinked="0"/>
              <c:spPr>
                <a:noFill/>
                <a:ln>
                  <a:noFill/>
                </a:ln>
              </c:spPr>
              <c:txPr>
                <a:bodyPr wrap="none"/>
                <a:lstStyle/>
                <a:p>
                  <a:pPr>
                    <a:defRPr sz="900" kern="1200">
                      <a:solidFill>
                        <a:srgbClr val="4F2D7F"/>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B74-4440-AF32-91D9BB74372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176</c:v>
                </c:pt>
                <c:pt idx="1">
                  <c:v>612</c:v>
                </c:pt>
                <c:pt idx="2">
                  <c:v>104</c:v>
                </c:pt>
                <c:pt idx="3">
                  <c:v>225</c:v>
                </c:pt>
                <c:pt idx="4">
                  <c:v>204</c:v>
                </c:pt>
              </c:numCache>
            </c:numRef>
          </c:val>
          <c:extLst>
            <c:ext xmlns:c16="http://schemas.microsoft.com/office/drawing/2014/chart" uri="{C3380CC4-5D6E-409C-BE32-E72D297353CC}">
              <c16:uniqueId val="{00000005-EB74-4440-AF32-91D9BB743725}"/>
            </c:ext>
          </c:extLst>
        </c:ser>
        <c:dLbls>
          <c:showLegendKey val="0"/>
          <c:showVal val="0"/>
          <c:showCatName val="0"/>
          <c:showSerName val="0"/>
          <c:showPercent val="0"/>
          <c:showBubbleSize val="0"/>
        </c:dLbls>
        <c:gapWidth val="140"/>
        <c:overlap val="100"/>
        <c:axId val="2104757423"/>
        <c:axId val="1"/>
      </c:barChart>
      <c:catAx>
        <c:axId val="21047574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900" kern="1200">
                <a:solidFill>
                  <a:srgbClr val="4F2D7F"/>
                </a:solidFill>
                <a:latin typeface="+mn-lt"/>
                <a:ea typeface="+mn-ea"/>
                <a:cs typeface="+mn-cs"/>
                <a:sym typeface="+mn-lt"/>
              </a:defRPr>
            </a:pPr>
            <a:endParaRPr lang="el-GR"/>
          </a:p>
        </c:txPr>
        <c:crossAx val="2104757423"/>
        <c:crosses val="min"/>
        <c:crossBetween val="between"/>
        <c:majorUnit val="1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356321839080463E-2"/>
          <c:y val="7.3033707865168537E-2"/>
          <c:w val="0.92528735632183912"/>
          <c:h val="0.8539325842696629"/>
        </c:manualLayout>
      </c:layout>
      <c:barChart>
        <c:barDir val="col"/>
        <c:grouping val="stacked"/>
        <c:varyColors val="0"/>
        <c:ser>
          <c:idx val="0"/>
          <c:order val="0"/>
          <c:spPr>
            <a:solidFill>
              <a:schemeClr val="accent1"/>
            </a:solidFill>
            <a:ln w="9525" cmpd="sng" algn="ctr">
              <a:solidFill>
                <a:schemeClr val="tx1"/>
              </a:solidFill>
              <a:prstDash val="solid"/>
            </a:ln>
          </c:spPr>
          <c:invertIfNegative val="0"/>
          <c:val>
            <c:numRef>
              <c:f>Sheet1!$A$1:$E$1</c:f>
              <c:numCache>
                <c:formatCode>General</c:formatCode>
                <c:ptCount val="5"/>
                <c:pt idx="0">
                  <c:v>1.9331931166348113</c:v>
                </c:pt>
                <c:pt idx="1">
                  <c:v>1.6331931166348141</c:v>
                </c:pt>
                <c:pt idx="2">
                  <c:v>0.4331931166348113</c:v>
                </c:pt>
                <c:pt idx="3">
                  <c:v>1.0331931166348056</c:v>
                </c:pt>
                <c:pt idx="4">
                  <c:v>2.0331931166348056</c:v>
                </c:pt>
              </c:numCache>
            </c:numRef>
          </c:val>
          <c:extLst>
            <c:ext xmlns:c16="http://schemas.microsoft.com/office/drawing/2014/chart" uri="{C3380CC4-5D6E-409C-BE32-E72D297353CC}">
              <c16:uniqueId val="{00000000-DBB1-4B0A-8370-AB9355A67A67}"/>
            </c:ext>
          </c:extLst>
        </c:ser>
        <c:dLbls>
          <c:showLegendKey val="0"/>
          <c:showVal val="0"/>
          <c:showCatName val="0"/>
          <c:showSerName val="0"/>
          <c:showPercent val="0"/>
          <c:showBubbleSize val="0"/>
        </c:dLbls>
        <c:gapWidth val="80"/>
        <c:overlap val="100"/>
        <c:axId val="1685422687"/>
        <c:axId val="1"/>
      </c:barChart>
      <c:catAx>
        <c:axId val="16854226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2331931166348085"/>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685422687"/>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1791483113069E-2"/>
          <c:y val="7.3033707865168537E-2"/>
          <c:w val="0.92364170337738616"/>
          <c:h val="0.8539325842696629"/>
        </c:manualLayout>
      </c:layout>
      <c:scatterChart>
        <c:scatterStyle val="lineMarker"/>
        <c:varyColors val="0"/>
        <c:ser>
          <c:idx val="0"/>
          <c:order val="0"/>
          <c:spPr>
            <a:ln w="19050" cmpd="sng" algn="ctr">
              <a:solidFill>
                <a:schemeClr val="accent1"/>
              </a:solidFill>
              <a:prstDash val="solid"/>
            </a:ln>
          </c:spPr>
          <c:marker>
            <c:symbol val="none"/>
          </c:marker>
          <c:dPt>
            <c:idx val="0"/>
            <c:marker>
              <c:symbol val="triangle"/>
              <c:size val="3"/>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326C-40D7-BDDA-A55B1CB9086B}"/>
              </c:ext>
            </c:extLst>
          </c:dPt>
          <c:dPt>
            <c:idx val="1"/>
            <c:marker>
              <c:symbol val="triangle"/>
              <c:size val="3"/>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326C-40D7-BDDA-A55B1CB9086B}"/>
              </c:ext>
            </c:extLst>
          </c:dPt>
          <c:dPt>
            <c:idx val="2"/>
            <c:marker>
              <c:symbol val="triangle"/>
              <c:size val="3"/>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326C-40D7-BDDA-A55B1CB9086B}"/>
              </c:ext>
            </c:extLst>
          </c:dPt>
          <c:dPt>
            <c:idx val="3"/>
            <c:marker>
              <c:symbol val="triangle"/>
              <c:size val="3"/>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3-326C-40D7-BDDA-A55B1CB9086B}"/>
              </c:ext>
            </c:extLst>
          </c:dPt>
          <c:dPt>
            <c:idx val="4"/>
            <c:marker>
              <c:symbol val="triangle"/>
              <c:size val="3"/>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4-326C-40D7-BDDA-A55B1CB9086B}"/>
              </c:ext>
            </c:extLst>
          </c:dPt>
          <c:xVal>
            <c:numRef>
              <c:f>Sheet1!$A$1:$E$1</c:f>
              <c:numCache>
                <c:formatCode>General</c:formatCode>
                <c:ptCount val="5"/>
                <c:pt idx="0">
                  <c:v>2019</c:v>
                </c:pt>
                <c:pt idx="1">
                  <c:v>2020</c:v>
                </c:pt>
                <c:pt idx="2">
                  <c:v>2021</c:v>
                </c:pt>
                <c:pt idx="3">
                  <c:v>2022</c:v>
                </c:pt>
                <c:pt idx="4">
                  <c:v>2023</c:v>
                </c:pt>
              </c:numCache>
            </c:numRef>
          </c:xVal>
          <c:yVal>
            <c:numRef>
              <c:f>Sheet1!$A$2:$E$2</c:f>
              <c:numCache>
                <c:formatCode>General</c:formatCode>
                <c:ptCount val="5"/>
                <c:pt idx="0">
                  <c:v>67305.397221232633</c:v>
                </c:pt>
                <c:pt idx="1">
                  <c:v>73387.397221232633</c:v>
                </c:pt>
                <c:pt idx="2">
                  <c:v>86263.397221232633</c:v>
                </c:pt>
                <c:pt idx="3">
                  <c:v>82261.397221232633</c:v>
                </c:pt>
                <c:pt idx="4">
                  <c:v>69509.397221232633</c:v>
                </c:pt>
              </c:numCache>
            </c:numRef>
          </c:yVal>
          <c:smooth val="0"/>
          <c:extLst>
            <c:ext xmlns:c16="http://schemas.microsoft.com/office/drawing/2014/chart" uri="{C3380CC4-5D6E-409C-BE32-E72D297353CC}">
              <c16:uniqueId val="{00000005-326C-40D7-BDDA-A55B1CB9086B}"/>
            </c:ext>
          </c:extLst>
        </c:ser>
        <c:ser>
          <c:idx val="1"/>
          <c:order val="1"/>
          <c:spPr>
            <a:ln w="19050" cmpd="sng" algn="ctr">
              <a:solidFill>
                <a:schemeClr val="accent2"/>
              </a:solidFill>
              <a:prstDash val="solid"/>
            </a:ln>
          </c:spPr>
          <c:marker>
            <c:symbol val="none"/>
          </c:marker>
          <c:dPt>
            <c:idx val="0"/>
            <c:marker>
              <c:symbol val="triangle"/>
              <c:size val="3"/>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6-326C-40D7-BDDA-A55B1CB9086B}"/>
              </c:ext>
            </c:extLst>
          </c:dPt>
          <c:dPt>
            <c:idx val="1"/>
            <c:marker>
              <c:symbol val="triangle"/>
              <c:size val="3"/>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7-326C-40D7-BDDA-A55B1CB9086B}"/>
              </c:ext>
            </c:extLst>
          </c:dPt>
          <c:dPt>
            <c:idx val="2"/>
            <c:marker>
              <c:symbol val="triangle"/>
              <c:size val="3"/>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8-326C-40D7-BDDA-A55B1CB9086B}"/>
              </c:ext>
            </c:extLst>
          </c:dPt>
          <c:dPt>
            <c:idx val="3"/>
            <c:marker>
              <c:symbol val="triangle"/>
              <c:size val="3"/>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9-326C-40D7-BDDA-A55B1CB9086B}"/>
              </c:ext>
            </c:extLst>
          </c:dPt>
          <c:dPt>
            <c:idx val="4"/>
            <c:marker>
              <c:symbol val="triangle"/>
              <c:size val="3"/>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A-326C-40D7-BDDA-A55B1CB9086B}"/>
              </c:ext>
            </c:extLst>
          </c:dPt>
          <c:xVal>
            <c:numRef>
              <c:f>Sheet1!$A$1:$E$1</c:f>
              <c:numCache>
                <c:formatCode>General</c:formatCode>
                <c:ptCount val="5"/>
                <c:pt idx="0">
                  <c:v>2019</c:v>
                </c:pt>
                <c:pt idx="1">
                  <c:v>2020</c:v>
                </c:pt>
                <c:pt idx="2">
                  <c:v>2021</c:v>
                </c:pt>
                <c:pt idx="3">
                  <c:v>2022</c:v>
                </c:pt>
                <c:pt idx="4">
                  <c:v>2023</c:v>
                </c:pt>
              </c:numCache>
            </c:numRef>
          </c:xVal>
          <c:yVal>
            <c:numRef>
              <c:f>Sheet1!$A$3:$E$3</c:f>
              <c:numCache>
                <c:formatCode>General</c:formatCode>
                <c:ptCount val="5"/>
                <c:pt idx="0">
                  <c:v>26096.397221232633</c:v>
                </c:pt>
                <c:pt idx="1">
                  <c:v>27104.397221232633</c:v>
                </c:pt>
                <c:pt idx="2">
                  <c:v>27686.397221232633</c:v>
                </c:pt>
                <c:pt idx="3">
                  <c:v>18435.397221232633</c:v>
                </c:pt>
                <c:pt idx="4">
                  <c:v>13795.397221232633</c:v>
                </c:pt>
              </c:numCache>
            </c:numRef>
          </c:yVal>
          <c:smooth val="0"/>
          <c:extLst>
            <c:ext xmlns:c16="http://schemas.microsoft.com/office/drawing/2014/chart" uri="{C3380CC4-5D6E-409C-BE32-E72D297353CC}">
              <c16:uniqueId val="{0000000B-326C-40D7-BDDA-A55B1CB9086B}"/>
            </c:ext>
          </c:extLst>
        </c:ser>
        <c:dLbls>
          <c:showLegendKey val="0"/>
          <c:showVal val="0"/>
          <c:showCatName val="0"/>
          <c:showSerName val="0"/>
          <c:showPercent val="0"/>
          <c:showBubbleSize val="0"/>
        </c:dLbls>
        <c:axId val="4"/>
        <c:axId val="5"/>
      </c:scatterChart>
      <c:valAx>
        <c:axId val="4"/>
        <c:scaling>
          <c:orientation val="minMax"/>
          <c:max val="2023"/>
          <c:min val="2019"/>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5"/>
        <c:crosses val="min"/>
        <c:crossBetween val="midCat"/>
      </c:valAx>
      <c:valAx>
        <c:axId val="5"/>
        <c:scaling>
          <c:orientation val="minMax"/>
          <c:max val="102340.39722123263"/>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
        <c:crosses val="min"/>
        <c:crossBetween val="midCat"/>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089871611982884E-2"/>
          <c:y val="7.3033707865168537E-2"/>
          <c:w val="0.92582025677603419"/>
          <c:h val="0.8539325842696629"/>
        </c:manualLayout>
      </c:layout>
      <c:barChart>
        <c:barDir val="col"/>
        <c:grouping val="stacked"/>
        <c:varyColors val="0"/>
        <c:ser>
          <c:idx val="0"/>
          <c:order val="0"/>
          <c:spPr>
            <a:solidFill>
              <a:srgbClr val="4F2D7F"/>
            </a:solidFill>
            <a:ln w="9525" cmpd="sng" algn="ctr">
              <a:solidFill>
                <a:schemeClr val="tx1"/>
              </a:solidFill>
              <a:prstDash val="solid"/>
            </a:ln>
          </c:spPr>
          <c:invertIfNegative val="0"/>
          <c:dPt>
            <c:idx val="4"/>
            <c:invertIfNegative val="0"/>
            <c:bubble3D val="0"/>
            <c:spPr>
              <a:solidFill>
                <a:schemeClr val="accent1"/>
              </a:solidFill>
              <a:ln w="9525" cmpd="sng" algn="ctr">
                <a:solidFill>
                  <a:schemeClr val="tx1"/>
                </a:solidFill>
                <a:prstDash val="solid"/>
              </a:ln>
            </c:spPr>
            <c:extLst>
              <c:ext xmlns:c16="http://schemas.microsoft.com/office/drawing/2014/chart" uri="{C3380CC4-5D6E-409C-BE32-E72D297353CC}">
                <c16:uniqueId val="{00000000-04CE-424B-98A8-706F3856BF9D}"/>
              </c:ext>
            </c:extLst>
          </c:dPt>
          <c:val>
            <c:numRef>
              <c:f>Sheet1!$A$1:$E$1</c:f>
              <c:numCache>
                <c:formatCode>General</c:formatCode>
                <c:ptCount val="5"/>
                <c:pt idx="0">
                  <c:v>9246.2000000000007</c:v>
                </c:pt>
                <c:pt idx="1">
                  <c:v>9716.7000000000007</c:v>
                </c:pt>
                <c:pt idx="2">
                  <c:v>10358.299999999999</c:v>
                </c:pt>
                <c:pt idx="3">
                  <c:v>10881</c:v>
                </c:pt>
                <c:pt idx="4">
                  <c:v>11505.7</c:v>
                </c:pt>
              </c:numCache>
            </c:numRef>
          </c:val>
          <c:extLst>
            <c:ext xmlns:c16="http://schemas.microsoft.com/office/drawing/2014/chart" uri="{C3380CC4-5D6E-409C-BE32-E72D297353CC}">
              <c16:uniqueId val="{00000001-04CE-424B-98A8-706F3856BF9D}"/>
            </c:ext>
          </c:extLst>
        </c:ser>
        <c:ser>
          <c:idx val="1"/>
          <c:order val="1"/>
          <c:spPr>
            <a:solidFill>
              <a:schemeClr val="accent2"/>
            </a:solidFill>
            <a:ln w="9525" cmpd="sng" algn="ctr">
              <a:solidFill>
                <a:schemeClr val="tx1"/>
              </a:solidFill>
              <a:prstDash val="solid"/>
            </a:ln>
          </c:spPr>
          <c:invertIfNegative val="0"/>
          <c:val>
            <c:numRef>
              <c:f>Sheet1!$A$2:$E$2</c:f>
              <c:numCache>
                <c:formatCode>General</c:formatCode>
                <c:ptCount val="5"/>
                <c:pt idx="0">
                  <c:v>5729.2000000000007</c:v>
                </c:pt>
                <c:pt idx="1">
                  <c:v>5934.6</c:v>
                </c:pt>
                <c:pt idx="2">
                  <c:v>6247.8999999999978</c:v>
                </c:pt>
                <c:pt idx="3">
                  <c:v>6602.5999999999985</c:v>
                </c:pt>
                <c:pt idx="4">
                  <c:v>7302.6000000000022</c:v>
                </c:pt>
              </c:numCache>
            </c:numRef>
          </c:val>
          <c:extLst>
            <c:ext xmlns:c16="http://schemas.microsoft.com/office/drawing/2014/chart" uri="{C3380CC4-5D6E-409C-BE32-E72D297353CC}">
              <c16:uniqueId val="{00000002-04CE-424B-98A8-706F3856BF9D}"/>
            </c:ext>
          </c:extLst>
        </c:ser>
        <c:dLbls>
          <c:showLegendKey val="0"/>
          <c:showVal val="0"/>
          <c:showCatName val="0"/>
          <c:showSerName val="0"/>
          <c:showPercent val="0"/>
          <c:showBubbleSize val="0"/>
        </c:dLbls>
        <c:gapWidth val="80"/>
        <c:overlap val="100"/>
        <c:axId val="1348969135"/>
        <c:axId val="1"/>
      </c:barChart>
      <c:catAx>
        <c:axId val="13489691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sym typeface="+mn-lt"/>
              </a:defRPr>
            </a:pPr>
            <a:endParaRPr lang="el-GR"/>
          </a:p>
        </c:txPr>
        <c:crossAx val="1348969135"/>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92014971927636"/>
          <c:y val="0.13895486935866982"/>
          <c:w val="0.79164067373674363"/>
          <c:h val="0.7220902612826603"/>
        </c:manualLayout>
      </c:layout>
      <c:barChart>
        <c:barDir val="col"/>
        <c:grouping val="stacked"/>
        <c:varyColors val="0"/>
        <c:ser>
          <c:idx val="0"/>
          <c:order val="0"/>
          <c:spPr>
            <a:solidFill>
              <a:schemeClr val="accent1"/>
            </a:solidFill>
            <a:ln>
              <a:noFill/>
            </a:ln>
          </c:spPr>
          <c:invertIfNegative val="0"/>
          <c:dLbls>
            <c:dLbl>
              <c:idx val="0"/>
              <c:layout>
                <c:manualLayout>
                  <c:x val="0"/>
                  <c:y val="-0.33135391923990498"/>
                </c:manualLayout>
              </c:layout>
              <c:numFmt formatCode="#,##0.0;&quot;-&quot;#,##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84-451D-BD90-6962CDEDDF67}"/>
                </c:ext>
              </c:extLst>
            </c:dLbl>
            <c:dLbl>
              <c:idx val="1"/>
              <c:layout>
                <c:manualLayout>
                  <c:x val="0"/>
                  <c:y val="-0.34441805225653205"/>
                </c:manualLayout>
              </c:layout>
              <c:numFmt formatCode="#,##0.0;&quot;-&quot;#,##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84-451D-BD90-6962CDEDDF67}"/>
                </c:ext>
              </c:extLst>
            </c:dLbl>
            <c:dLbl>
              <c:idx val="2"/>
              <c:layout>
                <c:manualLayout>
                  <c:x val="0"/>
                  <c:y val="-0.35629453681710216"/>
                </c:manualLayout>
              </c:layout>
              <c:numFmt formatCode="#,##0.0;&quot;-&quot;#,##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84-451D-BD90-6962CDEDDF67}"/>
                </c:ext>
              </c:extLst>
            </c:dLbl>
            <c:dLbl>
              <c:idx val="3"/>
              <c:layout>
                <c:manualLayout>
                  <c:x val="0"/>
                  <c:y val="-0.37173396674584325"/>
                </c:manualLayout>
              </c:layout>
              <c:numFmt formatCode="#,##0.0;&quot;-&quot;#,##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84-451D-BD90-6962CDEDDF67}"/>
                </c:ext>
              </c:extLst>
            </c:dLbl>
            <c:dLbl>
              <c:idx val="4"/>
              <c:layout>
                <c:manualLayout>
                  <c:x val="0"/>
                  <c:y val="-0.38954869358669836"/>
                </c:manualLayout>
              </c:layout>
              <c:numFmt formatCode="#,##0.0;&quot;-&quot;#,##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84-451D-BD90-6962CDEDDF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110.6</c:v>
                </c:pt>
                <c:pt idx="1">
                  <c:v>115.7</c:v>
                </c:pt>
                <c:pt idx="2">
                  <c:v>120.8</c:v>
                </c:pt>
                <c:pt idx="3">
                  <c:v>127.4</c:v>
                </c:pt>
                <c:pt idx="4">
                  <c:v>134.69999999999999</c:v>
                </c:pt>
              </c:numCache>
            </c:numRef>
          </c:val>
          <c:extLst>
            <c:ext xmlns:c16="http://schemas.microsoft.com/office/drawing/2014/chart" uri="{C3380CC4-5D6E-409C-BE32-E72D297353CC}">
              <c16:uniqueId val="{00000005-E584-451D-BD90-6962CDEDDF67}"/>
            </c:ext>
          </c:extLst>
        </c:ser>
        <c:dLbls>
          <c:showLegendKey val="0"/>
          <c:showVal val="0"/>
          <c:showCatName val="0"/>
          <c:showSerName val="0"/>
          <c:showPercent val="0"/>
          <c:showBubbleSize val="0"/>
        </c:dLbls>
        <c:gapWidth val="80"/>
        <c:overlap val="100"/>
        <c:axId val="240565360"/>
        <c:axId val="1"/>
      </c:barChart>
      <c:lineChart>
        <c:grouping val="standard"/>
        <c:varyColors val="0"/>
        <c:ser>
          <c:idx val="1"/>
          <c:order val="1"/>
          <c:spPr>
            <a:ln w="28575" cmpd="sng" algn="ctr">
              <a:solidFill>
                <a:schemeClr val="accent2"/>
              </a:solidFill>
              <a:prstDash val="solid"/>
            </a:ln>
          </c:spPr>
          <c:marker>
            <c:symbol val="none"/>
          </c:marker>
          <c:dPt>
            <c:idx val="0"/>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6-E584-451D-BD90-6962CDEDDF67}"/>
              </c:ext>
            </c:extLst>
          </c:dPt>
          <c:dPt>
            <c:idx val="1"/>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7-E584-451D-BD90-6962CDEDDF67}"/>
              </c:ext>
            </c:extLst>
          </c:dPt>
          <c:dPt>
            <c:idx val="2"/>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8-E584-451D-BD90-6962CDEDDF67}"/>
              </c:ext>
            </c:extLst>
          </c:dPt>
          <c:dPt>
            <c:idx val="3"/>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9-E584-451D-BD90-6962CDEDDF67}"/>
              </c:ext>
            </c:extLst>
          </c:dPt>
          <c:dPt>
            <c:idx val="4"/>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A-E584-451D-BD90-6962CDEDDF67}"/>
              </c:ext>
            </c:extLst>
          </c:dPt>
          <c:dLbls>
            <c:dLbl>
              <c:idx val="0"/>
              <c:layout>
                <c:manualLayout>
                  <c:x val="0"/>
                  <c:y val="-0.11995249406175772"/>
                </c:manualLayout>
              </c:layout>
              <c:numFmt formatCode="#,##0.0;&quot;-&quot;#,##0.0" sourceLinked="0"/>
              <c:spPr>
                <a:noFill/>
                <a:ln>
                  <a:noFill/>
                </a:ln>
              </c:spPr>
              <c:txPr>
                <a:bodyPr wrap="none"/>
                <a:lstStyle/>
                <a:p>
                  <a:pPr>
                    <a:defRPr sz="800" b="1" kern="1200">
                      <a:solidFill>
                        <a:schemeClr val="bg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584-451D-BD90-6962CDEDDF67}"/>
                </c:ext>
              </c:extLst>
            </c:dLbl>
            <c:dLbl>
              <c:idx val="1"/>
              <c:layout>
                <c:manualLayout>
                  <c:x val="0"/>
                  <c:y val="-0.11995249406175772"/>
                </c:manualLayout>
              </c:layout>
              <c:numFmt formatCode="#,##0.0;&quot;-&quot;#,##0.0" sourceLinked="0"/>
              <c:spPr>
                <a:noFill/>
                <a:ln>
                  <a:noFill/>
                </a:ln>
              </c:spPr>
              <c:txPr>
                <a:bodyPr wrap="none"/>
                <a:lstStyle/>
                <a:p>
                  <a:pPr>
                    <a:defRPr sz="800" b="1" kern="1200">
                      <a:solidFill>
                        <a:schemeClr val="bg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584-451D-BD90-6962CDEDDF67}"/>
                </c:ext>
              </c:extLst>
            </c:dLbl>
            <c:dLbl>
              <c:idx val="2"/>
              <c:layout>
                <c:manualLayout>
                  <c:x val="0"/>
                  <c:y val="-0.11995249406175772"/>
                </c:manualLayout>
              </c:layout>
              <c:numFmt formatCode="#,##0.0;&quot;-&quot;#,##0.0" sourceLinked="0"/>
              <c:spPr>
                <a:noFill/>
                <a:ln>
                  <a:noFill/>
                </a:ln>
              </c:spPr>
              <c:txPr>
                <a:bodyPr wrap="none"/>
                <a:lstStyle/>
                <a:p>
                  <a:pPr>
                    <a:defRPr sz="800" b="1" kern="1200">
                      <a:solidFill>
                        <a:schemeClr val="bg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584-451D-BD90-6962CDEDDF67}"/>
                </c:ext>
              </c:extLst>
            </c:dLbl>
            <c:dLbl>
              <c:idx val="3"/>
              <c:layout>
                <c:manualLayout>
                  <c:x val="0"/>
                  <c:y val="-0.11995249406175772"/>
                </c:manualLayout>
              </c:layout>
              <c:numFmt formatCode="#,##0.0;&quot;-&quot;#,##0.0" sourceLinked="0"/>
              <c:spPr>
                <a:noFill/>
                <a:ln>
                  <a:noFill/>
                </a:ln>
              </c:spPr>
              <c:txPr>
                <a:bodyPr wrap="none"/>
                <a:lstStyle/>
                <a:p>
                  <a:pPr>
                    <a:defRPr sz="800" b="1" kern="1200">
                      <a:solidFill>
                        <a:schemeClr val="bg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584-451D-BD90-6962CDEDDF67}"/>
                </c:ext>
              </c:extLst>
            </c:dLbl>
            <c:dLbl>
              <c:idx val="4"/>
              <c:layout>
                <c:manualLayout>
                  <c:x val="0"/>
                  <c:y val="-0.11995249406175772"/>
                </c:manualLayout>
              </c:layout>
              <c:numFmt formatCode="#,##0.0;&quot;-&quot;#,##0.0" sourceLinked="0"/>
              <c:spPr>
                <a:noFill/>
                <a:ln>
                  <a:noFill/>
                </a:ln>
              </c:spPr>
              <c:txPr>
                <a:bodyPr wrap="none"/>
                <a:lstStyle/>
                <a:p>
                  <a:pPr>
                    <a:defRPr sz="800" b="1" kern="1200">
                      <a:solidFill>
                        <a:schemeClr val="bg1"/>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584-451D-BD90-6962CDEDDF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35.799999999999997</c:v>
                </c:pt>
                <c:pt idx="1">
                  <c:v>35.9</c:v>
                </c:pt>
                <c:pt idx="2">
                  <c:v>36</c:v>
                </c:pt>
                <c:pt idx="3">
                  <c:v>37.9</c:v>
                </c:pt>
                <c:pt idx="4">
                  <c:v>39.9</c:v>
                </c:pt>
              </c:numCache>
            </c:numRef>
          </c:val>
          <c:smooth val="0"/>
          <c:extLst>
            <c:ext xmlns:c16="http://schemas.microsoft.com/office/drawing/2014/chart" uri="{C3380CC4-5D6E-409C-BE32-E72D297353CC}">
              <c16:uniqueId val="{0000000B-E584-451D-BD90-6962CDEDDF67}"/>
            </c:ext>
          </c:extLst>
        </c:ser>
        <c:dLbls>
          <c:showLegendKey val="0"/>
          <c:showVal val="0"/>
          <c:showCatName val="0"/>
          <c:showSerName val="0"/>
          <c:showPercent val="0"/>
          <c:showBubbleSize val="0"/>
        </c:dLbls>
        <c:marker val="1"/>
        <c:smooth val="0"/>
        <c:axId val="240565360"/>
        <c:axId val="1"/>
      </c:lineChart>
      <c:catAx>
        <c:axId val="2405653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800" kern="1200">
                <a:solidFill>
                  <a:srgbClr val="4F2D7F"/>
                </a:solidFill>
                <a:latin typeface="+mn-lt"/>
                <a:ea typeface="+mn-ea"/>
                <a:cs typeface="+mn-cs"/>
              </a:defRPr>
            </a:pPr>
            <a:endParaRPr lang="el-GR"/>
          </a:p>
        </c:txPr>
        <c:crossAx val="240565360"/>
        <c:crosses val="min"/>
        <c:crossBetween val="between"/>
        <c:majorUnit val="5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76237085372486E-2"/>
          <c:y val="6.3882063882063883E-2"/>
          <c:w val="0.94344752582925506"/>
          <c:h val="0.87223587223587229"/>
        </c:manualLayout>
      </c:layout>
      <c:barChart>
        <c:barDir val="col"/>
        <c:grouping val="stacked"/>
        <c:varyColors val="0"/>
        <c:ser>
          <c:idx val="0"/>
          <c:order val="0"/>
          <c:spPr>
            <a:solidFill>
              <a:schemeClr val="accent2"/>
            </a:solidFill>
            <a:ln>
              <a:noFill/>
            </a:ln>
          </c:spPr>
          <c:invertIfNegative val="0"/>
          <c:val>
            <c:numRef>
              <c:f>Sheet1!$A$1:$E$1</c:f>
              <c:numCache>
                <c:formatCode>General</c:formatCode>
                <c:ptCount val="5"/>
                <c:pt idx="0">
                  <c:v>43492933.115547746</c:v>
                </c:pt>
                <c:pt idx="1">
                  <c:v>48448391.819393419</c:v>
                </c:pt>
                <c:pt idx="2">
                  <c:v>51828222.819413587</c:v>
                </c:pt>
                <c:pt idx="3">
                  <c:v>50823654.705946974</c:v>
                </c:pt>
                <c:pt idx="4">
                  <c:v>55278911.237207815</c:v>
                </c:pt>
              </c:numCache>
            </c:numRef>
          </c:val>
          <c:extLst>
            <c:ext xmlns:c16="http://schemas.microsoft.com/office/drawing/2014/chart" uri="{C3380CC4-5D6E-409C-BE32-E72D297353CC}">
              <c16:uniqueId val="{00000000-4E4D-454B-8107-6DEFA1DF1DFA}"/>
            </c:ext>
          </c:extLst>
        </c:ser>
        <c:ser>
          <c:idx val="1"/>
          <c:order val="1"/>
          <c:spPr>
            <a:solidFill>
              <a:schemeClr val="accent1"/>
            </a:solidFill>
            <a:ln>
              <a:noFill/>
            </a:ln>
          </c:spPr>
          <c:invertIfNegative val="0"/>
          <c:val>
            <c:numRef>
              <c:f>Sheet1!$A$2:$E$2</c:f>
              <c:numCache>
                <c:formatCode>General</c:formatCode>
                <c:ptCount val="5"/>
                <c:pt idx="0">
                  <c:v>40905732.914140552</c:v>
                </c:pt>
                <c:pt idx="1">
                  <c:v>45566413.5278861</c:v>
                </c:pt>
                <c:pt idx="2">
                  <c:v>48745193.48771213</c:v>
                </c:pt>
                <c:pt idx="3">
                  <c:v>47800382.641445301</c:v>
                </c:pt>
                <c:pt idx="4">
                  <c:v>51990615.87422277</c:v>
                </c:pt>
              </c:numCache>
            </c:numRef>
          </c:val>
          <c:extLst>
            <c:ext xmlns:c16="http://schemas.microsoft.com/office/drawing/2014/chart" uri="{C3380CC4-5D6E-409C-BE32-E72D297353CC}">
              <c16:uniqueId val="{00000001-4E4D-454B-8107-6DEFA1DF1DFA}"/>
            </c:ext>
          </c:extLst>
        </c:ser>
        <c:ser>
          <c:idx val="2"/>
          <c:order val="2"/>
          <c:spPr>
            <a:solidFill>
              <a:srgbClr val="D9C5FF"/>
            </a:solidFill>
            <a:ln>
              <a:noFill/>
            </a:ln>
          </c:spPr>
          <c:invertIfNegative val="0"/>
          <c:val>
            <c:numRef>
              <c:f>Sheet1!$A$3:$E$3</c:f>
              <c:numCache>
                <c:formatCode>General</c:formatCode>
                <c:ptCount val="5"/>
                <c:pt idx="0">
                  <c:v>39647094.978320867</c:v>
                </c:pt>
                <c:pt idx="1">
                  <c:v>44164370.034720361</c:v>
                </c:pt>
                <c:pt idx="2">
                  <c:v>47245341.380397916</c:v>
                </c:pt>
                <c:pt idx="3">
                  <c:v>46329601.637093142</c:v>
                </c:pt>
                <c:pt idx="4">
                  <c:v>50390904.616554379</c:v>
                </c:pt>
              </c:numCache>
            </c:numRef>
          </c:val>
          <c:extLst>
            <c:ext xmlns:c16="http://schemas.microsoft.com/office/drawing/2014/chart" uri="{C3380CC4-5D6E-409C-BE32-E72D297353CC}">
              <c16:uniqueId val="{00000002-4E4D-454B-8107-6DEFA1DF1DFA}"/>
            </c:ext>
          </c:extLst>
        </c:ser>
        <c:dLbls>
          <c:showLegendKey val="0"/>
          <c:showVal val="0"/>
          <c:showCatName val="0"/>
          <c:showSerName val="0"/>
          <c:showPercent val="0"/>
          <c:showBubbleSize val="0"/>
        </c:dLbls>
        <c:gapWidth val="150"/>
        <c:overlap val="100"/>
        <c:axId val="1123224831"/>
        <c:axId val="1"/>
      </c:barChart>
      <c:catAx>
        <c:axId val="11232248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sym typeface="+mn-lt"/>
              </a:defRPr>
            </a:pPr>
            <a:endParaRPr lang="el-GR"/>
          </a:p>
        </c:txPr>
        <c:crossAx val="1"/>
        <c:crosses val="min"/>
        <c:auto val="0"/>
        <c:lblAlgn val="ctr"/>
        <c:lblOffset val="100"/>
        <c:noMultiLvlLbl val="0"/>
      </c:catAx>
      <c:valAx>
        <c:axId val="1"/>
        <c:scaling>
          <c:orientation val="minMax"/>
          <c:max val="170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sym typeface="+mn-lt"/>
              </a:defRPr>
            </a:pPr>
            <a:endParaRPr lang="el-GR"/>
          </a:p>
        </c:txPr>
        <c:crossAx val="1123224831"/>
        <c:crosses val="min"/>
        <c:crossBetween val="between"/>
        <c:majorUnit val="50000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831785345717233E-2"/>
          <c:y val="6.3882063882063883E-2"/>
          <c:w val="0.94633642930856554"/>
          <c:h val="0.87223587223587229"/>
        </c:manualLayout>
      </c:layout>
      <c:barChart>
        <c:barDir val="col"/>
        <c:grouping val="stacked"/>
        <c:varyColors val="0"/>
        <c:ser>
          <c:idx val="0"/>
          <c:order val="0"/>
          <c:spPr>
            <a:solidFill>
              <a:srgbClr val="00A7B4"/>
            </a:solidFill>
            <a:ln>
              <a:noFill/>
            </a:ln>
          </c:spPr>
          <c:invertIfNegative val="0"/>
          <c:val>
            <c:numRef>
              <c:f>Sheet1!$A$1:$E$1</c:f>
              <c:numCache>
                <c:formatCode>General</c:formatCode>
                <c:ptCount val="5"/>
                <c:pt idx="0">
                  <c:v>176823181.48962501</c:v>
                </c:pt>
                <c:pt idx="1">
                  <c:v>191661337</c:v>
                </c:pt>
                <c:pt idx="2">
                  <c:v>204812468</c:v>
                </c:pt>
                <c:pt idx="3">
                  <c:v>215343842.02291143</c:v>
                </c:pt>
                <c:pt idx="4">
                  <c:v>218962788.8583138</c:v>
                </c:pt>
              </c:numCache>
            </c:numRef>
          </c:val>
          <c:extLst>
            <c:ext xmlns:c16="http://schemas.microsoft.com/office/drawing/2014/chart" uri="{C3380CC4-5D6E-409C-BE32-E72D297353CC}">
              <c16:uniqueId val="{00000000-5BFB-4E34-97C1-A25C414D080D}"/>
            </c:ext>
          </c:extLst>
        </c:ser>
        <c:ser>
          <c:idx val="1"/>
          <c:order val="1"/>
          <c:spPr>
            <a:solidFill>
              <a:srgbClr val="4F2D7F"/>
            </a:solidFill>
            <a:ln>
              <a:noFill/>
            </a:ln>
          </c:spPr>
          <c:invertIfNegative val="0"/>
          <c:val>
            <c:numRef>
              <c:f>Sheet1!$A$2:$E$2</c:f>
              <c:numCache>
                <c:formatCode>General</c:formatCode>
                <c:ptCount val="5"/>
                <c:pt idx="0">
                  <c:v>195382200.55792543</c:v>
                </c:pt>
                <c:pt idx="1">
                  <c:v>214184343.48357964</c:v>
                </c:pt>
                <c:pt idx="2">
                  <c:v>229633355.52384353</c:v>
                </c:pt>
                <c:pt idx="3">
                  <c:v>230950765.12322569</c:v>
                </c:pt>
                <c:pt idx="4">
                  <c:v>219820635.7701214</c:v>
                </c:pt>
              </c:numCache>
            </c:numRef>
          </c:val>
          <c:extLst>
            <c:ext xmlns:c16="http://schemas.microsoft.com/office/drawing/2014/chart" uri="{C3380CC4-5D6E-409C-BE32-E72D297353CC}">
              <c16:uniqueId val="{00000001-5BFB-4E34-97C1-A25C414D080D}"/>
            </c:ext>
          </c:extLst>
        </c:ser>
        <c:ser>
          <c:idx val="2"/>
          <c:order val="2"/>
          <c:spPr>
            <a:solidFill>
              <a:srgbClr val="D9C5FF"/>
            </a:solidFill>
            <a:ln>
              <a:noFill/>
            </a:ln>
          </c:spPr>
          <c:invertIfNegative val="0"/>
          <c:val>
            <c:numRef>
              <c:f>Sheet1!$A$3:$E$3</c:f>
              <c:numCache>
                <c:formatCode>General</c:formatCode>
                <c:ptCount val="5"/>
                <c:pt idx="0">
                  <c:v>34487935.378587067</c:v>
                </c:pt>
                <c:pt idx="1">
                  <c:v>34975394.616420329</c:v>
                </c:pt>
                <c:pt idx="2">
                  <c:v>36622852.87615639</c:v>
                </c:pt>
                <c:pt idx="3">
                  <c:v>48996229.506559134</c:v>
                </c:pt>
                <c:pt idx="4">
                  <c:v>64830989.745686531</c:v>
                </c:pt>
              </c:numCache>
            </c:numRef>
          </c:val>
          <c:extLst>
            <c:ext xmlns:c16="http://schemas.microsoft.com/office/drawing/2014/chart" uri="{C3380CC4-5D6E-409C-BE32-E72D297353CC}">
              <c16:uniqueId val="{00000002-5BFB-4E34-97C1-A25C414D080D}"/>
            </c:ext>
          </c:extLst>
        </c:ser>
        <c:dLbls>
          <c:showLegendKey val="0"/>
          <c:showVal val="0"/>
          <c:showCatName val="0"/>
          <c:showSerName val="0"/>
          <c:showPercent val="0"/>
          <c:showBubbleSize val="0"/>
        </c:dLbls>
        <c:gapWidth val="150"/>
        <c:overlap val="100"/>
        <c:axId val="1005899168"/>
        <c:axId val="1"/>
      </c:barChart>
      <c:catAx>
        <c:axId val="10058991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sym typeface="+mn-lt"/>
              </a:defRPr>
            </a:pPr>
            <a:endParaRPr lang="el-GR"/>
          </a:p>
        </c:txPr>
        <c:crossAx val="1"/>
        <c:crosses val="min"/>
        <c:auto val="0"/>
        <c:lblAlgn val="ctr"/>
        <c:lblOffset val="100"/>
        <c:noMultiLvlLbl val="0"/>
      </c:catAx>
      <c:valAx>
        <c:axId val="1"/>
        <c:scaling>
          <c:orientation val="minMax"/>
          <c:max val="600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sym typeface="+mn-lt"/>
              </a:defRPr>
            </a:pPr>
            <a:endParaRPr lang="el-GR"/>
          </a:p>
        </c:txPr>
        <c:crossAx val="1005899168"/>
        <c:crosses val="min"/>
        <c:crossBetween val="between"/>
        <c:majorUnit val="1000000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455121436114043E-2"/>
          <c:y val="6.3882063882063883E-2"/>
          <c:w val="0.94508975712777188"/>
          <c:h val="0.87223587223587229"/>
        </c:manualLayout>
      </c:layout>
      <c:barChart>
        <c:barDir val="col"/>
        <c:grouping val="stacked"/>
        <c:varyColors val="0"/>
        <c:ser>
          <c:idx val="0"/>
          <c:order val="0"/>
          <c:spPr>
            <a:solidFill>
              <a:srgbClr val="00A7B4"/>
            </a:solidFill>
            <a:ln>
              <a:noFill/>
            </a:ln>
          </c:spPr>
          <c:invertIfNegative val="0"/>
          <c:val>
            <c:numRef>
              <c:f>Sheet1!$A$1:$E$1</c:f>
              <c:numCache>
                <c:formatCode>General</c:formatCode>
                <c:ptCount val="5"/>
                <c:pt idx="0">
                  <c:v>3419.2386192296435</c:v>
                </c:pt>
                <c:pt idx="1">
                  <c:v>3774.2029117794714</c:v>
                </c:pt>
                <c:pt idx="2">
                  <c:v>3895.4048835888698</c:v>
                </c:pt>
                <c:pt idx="3">
                  <c:v>4140.1339092872568</c:v>
                </c:pt>
                <c:pt idx="4">
                  <c:v>5000</c:v>
                </c:pt>
              </c:numCache>
            </c:numRef>
          </c:val>
          <c:extLst>
            <c:ext xmlns:c16="http://schemas.microsoft.com/office/drawing/2014/chart" uri="{C3380CC4-5D6E-409C-BE32-E72D297353CC}">
              <c16:uniqueId val="{00000000-DDC3-4332-85D0-2E04A44571AB}"/>
            </c:ext>
          </c:extLst>
        </c:ser>
        <c:ser>
          <c:idx val="1"/>
          <c:order val="1"/>
          <c:spPr>
            <a:solidFill>
              <a:srgbClr val="4F2D7F"/>
            </a:solidFill>
            <a:ln>
              <a:noFill/>
            </a:ln>
          </c:spPr>
          <c:invertIfNegative val="0"/>
          <c:val>
            <c:numRef>
              <c:f>Sheet1!$A$2:$E$2</c:f>
              <c:numCache>
                <c:formatCode>General</c:formatCode>
                <c:ptCount val="5"/>
                <c:pt idx="0">
                  <c:v>5494.9378920302788</c:v>
                </c:pt>
                <c:pt idx="1">
                  <c:v>6065.3884977529124</c:v>
                </c:pt>
                <c:pt idx="2">
                  <c:v>6260.1679155270067</c:v>
                </c:pt>
                <c:pt idx="3">
                  <c:v>6653.4633085501173</c:v>
                </c:pt>
                <c:pt idx="4">
                  <c:v>8035.3238015138777</c:v>
                </c:pt>
              </c:numCache>
            </c:numRef>
          </c:val>
          <c:extLst>
            <c:ext xmlns:c16="http://schemas.microsoft.com/office/drawing/2014/chart" uri="{C3380CC4-5D6E-409C-BE32-E72D297353CC}">
              <c16:uniqueId val="{00000001-DDC3-4332-85D0-2E04A44571AB}"/>
            </c:ext>
          </c:extLst>
        </c:ser>
        <c:ser>
          <c:idx val="2"/>
          <c:order val="2"/>
          <c:spPr>
            <a:solidFill>
              <a:srgbClr val="D9C5FF"/>
            </a:solidFill>
            <a:ln>
              <a:noFill/>
            </a:ln>
          </c:spPr>
          <c:invertIfNegative val="0"/>
          <c:val>
            <c:numRef>
              <c:f>Sheet1!$A$3:$E$3</c:f>
              <c:numCache>
                <c:formatCode>General</c:formatCode>
                <c:ptCount val="5"/>
                <c:pt idx="0">
                  <c:v>2698.5815982212753</c:v>
                </c:pt>
                <c:pt idx="1">
                  <c:v>2978.7317177576588</c:v>
                </c:pt>
                <c:pt idx="2">
                  <c:v>3074.3885136751851</c:v>
                </c:pt>
                <c:pt idx="3">
                  <c:v>3267.537140853794</c:v>
                </c:pt>
                <c:pt idx="4">
                  <c:v>3946.1732548359978</c:v>
                </c:pt>
              </c:numCache>
            </c:numRef>
          </c:val>
          <c:extLst>
            <c:ext xmlns:c16="http://schemas.microsoft.com/office/drawing/2014/chart" uri="{C3380CC4-5D6E-409C-BE32-E72D297353CC}">
              <c16:uniqueId val="{00000002-DDC3-4332-85D0-2E04A44571AB}"/>
            </c:ext>
          </c:extLst>
        </c:ser>
        <c:dLbls>
          <c:showLegendKey val="0"/>
          <c:showVal val="0"/>
          <c:showCatName val="0"/>
          <c:showSerName val="0"/>
          <c:showPercent val="0"/>
          <c:showBubbleSize val="0"/>
        </c:dLbls>
        <c:gapWidth val="150"/>
        <c:overlap val="100"/>
        <c:axId val="892366784"/>
        <c:axId val="1"/>
      </c:barChart>
      <c:catAx>
        <c:axId val="89236678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sym typeface="+mn-lt"/>
              </a:defRPr>
            </a:pPr>
            <a:endParaRPr lang="el-GR"/>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sym typeface="+mn-lt"/>
              </a:defRPr>
            </a:pPr>
            <a:endParaRPr lang="el-GR"/>
          </a:p>
        </c:txPr>
        <c:crossAx val="892366784"/>
        <c:crosses val="min"/>
        <c:crossBetween val="between"/>
        <c:majorUnit val="5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21212121212121E-2"/>
          <c:y val="7.2189349112426041E-2"/>
          <c:w val="0.93053613053613049"/>
          <c:h val="0.85857988165680477"/>
        </c:manualLayout>
      </c:layout>
      <c:barChart>
        <c:barDir val="col"/>
        <c:grouping val="clustered"/>
        <c:varyColors val="0"/>
        <c:ser>
          <c:idx val="0"/>
          <c:order val="0"/>
          <c:spPr>
            <a:solidFill>
              <a:srgbClr val="00A7B4"/>
            </a:solidFill>
            <a:ln>
              <a:noFill/>
            </a:ln>
          </c:spPr>
          <c:invertIfNegative val="0"/>
          <c:val>
            <c:numRef>
              <c:f>Sheet1!$A$1:$E$1</c:f>
              <c:numCache>
                <c:formatCode>General</c:formatCode>
                <c:ptCount val="5"/>
                <c:pt idx="0">
                  <c:v>1051.7169481599922</c:v>
                </c:pt>
                <c:pt idx="1">
                  <c:v>1330.2884923199936</c:v>
                </c:pt>
                <c:pt idx="2">
                  <c:v>1733.4970543699947</c:v>
                </c:pt>
                <c:pt idx="3">
                  <c:v>1853.9250685599936</c:v>
                </c:pt>
                <c:pt idx="4">
                  <c:v>2560.853206019995</c:v>
                </c:pt>
              </c:numCache>
            </c:numRef>
          </c:val>
          <c:extLst>
            <c:ext xmlns:c16="http://schemas.microsoft.com/office/drawing/2014/chart" uri="{C3380CC4-5D6E-409C-BE32-E72D297353CC}">
              <c16:uniqueId val="{00000000-226A-4283-B109-80980C395737}"/>
            </c:ext>
          </c:extLst>
        </c:ser>
        <c:ser>
          <c:idx val="1"/>
          <c:order val="1"/>
          <c:spPr>
            <a:solidFill>
              <a:schemeClr val="accent1"/>
            </a:solidFill>
            <a:ln>
              <a:noFill/>
            </a:ln>
          </c:spPr>
          <c:invertIfNegative val="0"/>
          <c:dLbls>
            <c:dLbl>
              <c:idx val="0"/>
              <c:layout>
                <c:manualLayout>
                  <c:x val="0"/>
                  <c:y val="-0.1059171597633136"/>
                </c:manualLayout>
              </c:layout>
              <c:numFmt formatCode="#,##0.00;&quot;-&quot;#,##0.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26A-4283-B109-80980C395737}"/>
                </c:ext>
              </c:extLst>
            </c:dLbl>
            <c:dLbl>
              <c:idx val="1"/>
              <c:layout>
                <c:manualLayout>
                  <c:x val="0"/>
                  <c:y val="-0.10532544378698225"/>
                </c:manualLayout>
              </c:layout>
              <c:numFmt formatCode="#,##0.00;&quot;-&quot;#,##0.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26A-4283-B109-80980C395737}"/>
                </c:ext>
              </c:extLst>
            </c:dLbl>
            <c:dLbl>
              <c:idx val="2"/>
              <c:layout>
                <c:manualLayout>
                  <c:x val="0"/>
                  <c:y val="-0.10355029585798817"/>
                </c:manualLayout>
              </c:layout>
              <c:numFmt formatCode="#,##0.00;&quot;-&quot;#,##0.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26A-4283-B109-80980C395737}"/>
                </c:ext>
              </c:extLst>
            </c:dLbl>
            <c:dLbl>
              <c:idx val="3"/>
              <c:layout>
                <c:manualLayout>
                  <c:x val="0"/>
                  <c:y val="-0.10414201183431952"/>
                </c:manualLayout>
              </c:layout>
              <c:numFmt formatCode="#,##0.00;&quot;-&quot;#,##0.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26A-4283-B109-80980C395737}"/>
                </c:ext>
              </c:extLst>
            </c:dLbl>
            <c:dLbl>
              <c:idx val="4"/>
              <c:layout>
                <c:manualLayout>
                  <c:x val="0"/>
                  <c:y val="-0.1076923076923077"/>
                </c:manualLayout>
              </c:layout>
              <c:numFmt formatCode="#,##0.00;&quot;-&quot;#,##0.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26A-4283-B109-80980C3957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573.34199999999998</c:v>
                </c:pt>
                <c:pt idx="1">
                  <c:v>568.83563700000002</c:v>
                </c:pt>
                <c:pt idx="2">
                  <c:v>557.98303699999997</c:v>
                </c:pt>
                <c:pt idx="3">
                  <c:v>559.00622499999997</c:v>
                </c:pt>
                <c:pt idx="4">
                  <c:v>589.814168</c:v>
                </c:pt>
              </c:numCache>
            </c:numRef>
          </c:val>
          <c:extLst>
            <c:ext xmlns:c16="http://schemas.microsoft.com/office/drawing/2014/chart" uri="{C3380CC4-5D6E-409C-BE32-E72D297353CC}">
              <c16:uniqueId val="{00000006-226A-4283-B109-80980C395737}"/>
            </c:ext>
          </c:extLst>
        </c:ser>
        <c:dLbls>
          <c:showLegendKey val="0"/>
          <c:showVal val="0"/>
          <c:showCatName val="0"/>
          <c:showSerName val="0"/>
          <c:showPercent val="0"/>
          <c:showBubbleSize val="0"/>
        </c:dLbls>
        <c:gapWidth val="150"/>
        <c:axId val="1534038335"/>
        <c:axId val="1"/>
      </c:barChart>
      <c:lineChart>
        <c:grouping val="standard"/>
        <c:varyColors val="0"/>
        <c:ser>
          <c:idx val="2"/>
          <c:order val="2"/>
          <c:spPr>
            <a:ln w="19050" cmpd="sng" algn="ctr">
              <a:solidFill>
                <a:srgbClr val="808080"/>
              </a:solidFill>
              <a:prstDash val="solid"/>
            </a:ln>
          </c:spPr>
          <c:marker>
            <c:symbol val="none"/>
          </c:marker>
          <c:dPt>
            <c:idx val="0"/>
            <c:marker>
              <c:symbol val="diamond"/>
              <c:size val="10"/>
              <c:spPr>
                <a:solidFill>
                  <a:srgbClr val="8E65AD"/>
                </a:solidFill>
                <a:ln w="9525" cmpd="sng" algn="ctr">
                  <a:solidFill>
                    <a:srgbClr val="8E65AD"/>
                  </a:solidFill>
                  <a:prstDash val="solid"/>
                </a:ln>
              </c:spPr>
            </c:marker>
            <c:bubble3D val="0"/>
            <c:extLst>
              <c:ext xmlns:c16="http://schemas.microsoft.com/office/drawing/2014/chart" uri="{C3380CC4-5D6E-409C-BE32-E72D297353CC}">
                <c16:uniqueId val="{00000007-226A-4283-B109-80980C395737}"/>
              </c:ext>
            </c:extLst>
          </c:dPt>
          <c:dPt>
            <c:idx val="1"/>
            <c:marker>
              <c:symbol val="diamond"/>
              <c:size val="10"/>
              <c:spPr>
                <a:solidFill>
                  <a:srgbClr val="8E65AD"/>
                </a:solidFill>
                <a:ln w="9525" cmpd="sng" algn="ctr">
                  <a:solidFill>
                    <a:srgbClr val="8E65AD"/>
                  </a:solidFill>
                  <a:prstDash val="solid"/>
                </a:ln>
              </c:spPr>
            </c:marker>
            <c:bubble3D val="0"/>
            <c:extLst>
              <c:ext xmlns:c16="http://schemas.microsoft.com/office/drawing/2014/chart" uri="{C3380CC4-5D6E-409C-BE32-E72D297353CC}">
                <c16:uniqueId val="{00000008-226A-4283-B109-80980C395737}"/>
              </c:ext>
            </c:extLst>
          </c:dPt>
          <c:dPt>
            <c:idx val="2"/>
            <c:marker>
              <c:symbol val="diamond"/>
              <c:size val="10"/>
              <c:spPr>
                <a:solidFill>
                  <a:srgbClr val="8E65AD"/>
                </a:solidFill>
                <a:ln w="9525" cmpd="sng" algn="ctr">
                  <a:solidFill>
                    <a:srgbClr val="8E65AD"/>
                  </a:solidFill>
                  <a:prstDash val="solid"/>
                </a:ln>
              </c:spPr>
            </c:marker>
            <c:bubble3D val="0"/>
            <c:extLst>
              <c:ext xmlns:c16="http://schemas.microsoft.com/office/drawing/2014/chart" uri="{C3380CC4-5D6E-409C-BE32-E72D297353CC}">
                <c16:uniqueId val="{00000009-226A-4283-B109-80980C395737}"/>
              </c:ext>
            </c:extLst>
          </c:dPt>
          <c:dPt>
            <c:idx val="3"/>
            <c:marker>
              <c:symbol val="diamond"/>
              <c:size val="10"/>
              <c:spPr>
                <a:solidFill>
                  <a:srgbClr val="8E65AD"/>
                </a:solidFill>
                <a:ln w="9525" cmpd="sng" algn="ctr">
                  <a:solidFill>
                    <a:srgbClr val="8E65AD"/>
                  </a:solidFill>
                  <a:prstDash val="solid"/>
                </a:ln>
              </c:spPr>
            </c:marker>
            <c:bubble3D val="0"/>
            <c:extLst>
              <c:ext xmlns:c16="http://schemas.microsoft.com/office/drawing/2014/chart" uri="{C3380CC4-5D6E-409C-BE32-E72D297353CC}">
                <c16:uniqueId val="{0000000A-226A-4283-B109-80980C395737}"/>
              </c:ext>
            </c:extLst>
          </c:dPt>
          <c:dPt>
            <c:idx val="4"/>
            <c:marker>
              <c:symbol val="diamond"/>
              <c:size val="10"/>
              <c:spPr>
                <a:solidFill>
                  <a:srgbClr val="8E65AD"/>
                </a:solidFill>
                <a:ln w="9525" cmpd="sng" algn="ctr">
                  <a:solidFill>
                    <a:srgbClr val="8E65AD"/>
                  </a:solidFill>
                  <a:prstDash val="solid"/>
                </a:ln>
              </c:spPr>
            </c:marker>
            <c:bubble3D val="0"/>
            <c:extLst>
              <c:ext xmlns:c16="http://schemas.microsoft.com/office/drawing/2014/chart" uri="{C3380CC4-5D6E-409C-BE32-E72D297353CC}">
                <c16:uniqueId val="{0000000B-226A-4283-B109-80980C395737}"/>
              </c:ext>
            </c:extLst>
          </c:dPt>
          <c:dLbls>
            <c:dLbl>
              <c:idx val="0"/>
              <c:layout>
                <c:manualLayout>
                  <c:x val="0"/>
                  <c:y val="-6.6863905325443784E-2"/>
                </c:manualLayout>
              </c:layout>
              <c:numFmt formatCode="#,##0.00;&quot;-&quot;#,##0.00" sourceLinked="0"/>
              <c:spPr>
                <a:noFill/>
                <a:ln>
                  <a:noFill/>
                </a:ln>
              </c:spPr>
              <c:txPr>
                <a:bodyPr wrap="none"/>
                <a:lstStyle/>
                <a:p>
                  <a:pPr>
                    <a:defRPr sz="8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26A-4283-B109-80980C395737}"/>
                </c:ext>
              </c:extLst>
            </c:dLbl>
            <c:dLbl>
              <c:idx val="1"/>
              <c:layout>
                <c:manualLayout>
                  <c:x val="0"/>
                  <c:y val="-6.6863905325443784E-2"/>
                </c:manualLayout>
              </c:layout>
              <c:numFmt formatCode="#,##0.00;&quot;-&quot;#,##0.00" sourceLinked="0"/>
              <c:spPr>
                <a:noFill/>
                <a:ln>
                  <a:noFill/>
                </a:ln>
              </c:spPr>
              <c:txPr>
                <a:bodyPr wrap="none"/>
                <a:lstStyle/>
                <a:p>
                  <a:pPr>
                    <a:defRPr sz="8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26A-4283-B109-80980C395737}"/>
                </c:ext>
              </c:extLst>
            </c:dLbl>
            <c:dLbl>
              <c:idx val="2"/>
              <c:layout>
                <c:manualLayout>
                  <c:x val="0"/>
                  <c:y val="-6.6863905325443784E-2"/>
                </c:manualLayout>
              </c:layout>
              <c:numFmt formatCode="#,##0.00;&quot;-&quot;#,##0.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26A-4283-B109-80980C395737}"/>
                </c:ext>
              </c:extLst>
            </c:dLbl>
            <c:dLbl>
              <c:idx val="3"/>
              <c:layout>
                <c:manualLayout>
                  <c:x val="0"/>
                  <c:y val="-6.6863905325443784E-2"/>
                </c:manualLayout>
              </c:layout>
              <c:numFmt formatCode="#,##0.00;&quot;-&quot;#,##0.00" sourceLinked="0"/>
              <c:spPr>
                <a:noFill/>
                <a:ln>
                  <a:noFill/>
                </a:ln>
              </c:spPr>
              <c:txPr>
                <a:bodyPr wrap="none"/>
                <a:lstStyle/>
                <a:p>
                  <a:pPr>
                    <a:defRPr sz="800" kern="1200">
                      <a:solidFill>
                        <a:srgbClr val="000000"/>
                      </a:solidFill>
                      <a:latin typeface="+mn-lt"/>
                      <a:ea typeface="+mn-ea"/>
                      <a:cs typeface="+mn-cs"/>
                      <a:sym typeface="+mn-lt"/>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26A-4283-B109-80980C395737}"/>
                </c:ext>
              </c:extLst>
            </c:dLbl>
            <c:dLbl>
              <c:idx val="4"/>
              <c:layout>
                <c:manualLayout>
                  <c:x val="0"/>
                  <c:y val="-6.6863905325443784E-2"/>
                </c:manualLayout>
              </c:layout>
              <c:numFmt formatCode="#,##0.00;&quot;-&quot;#,##0.00" sourceLinked="0"/>
              <c:spPr>
                <a:noFill/>
                <a:ln>
                  <a:noFill/>
                </a:ln>
              </c:spPr>
              <c:txPr>
                <a:bodyPr wrap="none"/>
                <a:lstStyle/>
                <a:p>
                  <a:pPr>
                    <a:defRPr sz="800" kern="1200">
                      <a:solidFill>
                        <a:srgbClr val="000000"/>
                      </a:solidFill>
                      <a:latin typeface="+mn-lt"/>
                      <a:ea typeface="+mn-ea"/>
                      <a:cs typeface="+mn-cs"/>
                    </a:defRPr>
                  </a:pPr>
                  <a:endParaRPr lang="el-G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26A-4283-B109-80980C3957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11.655542409922871</c:v>
                </c:pt>
                <c:pt idx="1">
                  <c:v>12.23760096547889</c:v>
                </c:pt>
                <c:pt idx="2">
                  <c:v>13.198236530978988</c:v>
                </c:pt>
                <c:pt idx="3">
                  <c:v>13.389511211239196</c:v>
                </c:pt>
                <c:pt idx="4">
                  <c:v>13.888693589757921</c:v>
                </c:pt>
              </c:numCache>
            </c:numRef>
          </c:val>
          <c:smooth val="0"/>
          <c:extLst>
            <c:ext xmlns:c16="http://schemas.microsoft.com/office/drawing/2014/chart" uri="{C3380CC4-5D6E-409C-BE32-E72D297353CC}">
              <c16:uniqueId val="{0000000C-226A-4283-B109-80980C395737}"/>
            </c:ext>
          </c:extLst>
        </c:ser>
        <c:dLbls>
          <c:showLegendKey val="0"/>
          <c:showVal val="0"/>
          <c:showCatName val="0"/>
          <c:showSerName val="0"/>
          <c:showPercent val="0"/>
          <c:showBubbleSize val="0"/>
        </c:dLbls>
        <c:marker val="1"/>
        <c:smooth val="0"/>
        <c:axId val="2"/>
        <c:axId val="3"/>
      </c:lineChart>
      <c:catAx>
        <c:axId val="153403833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sz="800" kern="1200">
                <a:latin typeface="+mn-lt"/>
                <a:ea typeface="+mn-ea"/>
                <a:cs typeface="+mn-cs"/>
                <a:sym typeface="+mn-lt"/>
              </a:defRPr>
            </a:pPr>
            <a:endParaRPr lang="el-GR"/>
          </a:p>
        </c:txPr>
        <c:crossAx val="1"/>
        <c:crosses val="min"/>
        <c:auto val="0"/>
        <c:lblAlgn val="ctr"/>
        <c:lblOffset val="100"/>
        <c:noMultiLvlLbl val="0"/>
      </c:catAx>
      <c:valAx>
        <c:axId val="1"/>
        <c:scaling>
          <c:orientation val="minMax"/>
          <c:max val="3369.1049517699939"/>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534038335"/>
        <c:crosses val="min"/>
        <c:crossBetween val="between"/>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800" kern="1200">
                <a:solidFill>
                  <a:srgbClr val="4F2D7F"/>
                </a:solidFill>
                <a:latin typeface="+mn-lt"/>
                <a:ea typeface="+mn-ea"/>
                <a:cs typeface="+mn-cs"/>
                <a:sym typeface="+mn-lt"/>
              </a:defRPr>
            </a:pPr>
            <a:endParaRPr lang="el-GR"/>
          </a:p>
        </c:txPr>
        <c:crossAx val="2"/>
        <c:crosses val="max"/>
        <c:crossBetween val="between"/>
        <c:majorUnit val="1"/>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C61BA5-D5C9-C126-3BC1-DD47F25DE4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3444A0C5-F18A-D91F-1E44-433B344B8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2A2E8-17D0-42D9-AE44-BC946CA109FC}" type="datetimeFigureOut">
              <a:rPr lang="el-GR" smtClean="0"/>
              <a:t>13/5/2025</a:t>
            </a:fld>
            <a:endParaRPr lang="el-GR"/>
          </a:p>
        </p:txBody>
      </p:sp>
      <p:sp>
        <p:nvSpPr>
          <p:cNvPr id="4" name="Footer Placeholder 3">
            <a:extLst>
              <a:ext uri="{FF2B5EF4-FFF2-40B4-BE49-F238E27FC236}">
                <a16:creationId xmlns:a16="http://schemas.microsoft.com/office/drawing/2014/main" id="{37C93E8B-C574-0CE0-808A-D27BB87D6B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0D17D07F-93CD-EF54-5576-6392A7D9E7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749A3C-9CD2-477D-BB2E-AF82A1C06A40}" type="slidenum">
              <a:rPr lang="el-GR" smtClean="0"/>
              <a:t>‹#›</a:t>
            </a:fld>
            <a:endParaRPr lang="el-GR"/>
          </a:p>
        </p:txBody>
      </p:sp>
    </p:spTree>
    <p:extLst>
      <p:ext uri="{BB962C8B-B14F-4D97-AF65-F5344CB8AC3E}">
        <p14:creationId xmlns:p14="http://schemas.microsoft.com/office/powerpoint/2010/main" val="1578616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51A44-961F-42D4-A1C7-731B21A3CFDA}" type="datetimeFigureOut">
              <a:rPr lang="el-GR" smtClean="0"/>
              <a:t>13/5/2025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B3886-0ADE-4F90-897D-7F8BE4A86161}" type="slidenum">
              <a:rPr lang="el-GR" smtClean="0"/>
              <a:t>‹#›</a:t>
            </a:fld>
            <a:endParaRPr lang="el-GR"/>
          </a:p>
        </p:txBody>
      </p:sp>
    </p:spTree>
    <p:extLst>
      <p:ext uri="{BB962C8B-B14F-4D97-AF65-F5344CB8AC3E}">
        <p14:creationId xmlns:p14="http://schemas.microsoft.com/office/powerpoint/2010/main" val="145319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8D49C3-6639-40F8-82A8-AEF98E89CF71}" type="slidenum">
              <a:rPr lang="en-GB"/>
              <a:pPr/>
              <a:t>1</a:t>
            </a:fld>
            <a:endParaRPr lang="en-GB" dirty="0"/>
          </a:p>
        </p:txBody>
      </p:sp>
    </p:spTree>
    <p:extLst>
      <p:ext uri="{BB962C8B-B14F-4D97-AF65-F5344CB8AC3E}">
        <p14:creationId xmlns:p14="http://schemas.microsoft.com/office/powerpoint/2010/main" val="2482122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C799A-BFA4-251E-7784-674FAAC50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F830B-D628-0E10-AC9C-7B230E625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B4BD9-6A09-A1DE-80CF-3C16ADC48468}"/>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2FEFD9C9-2262-38EB-C94A-456BD7E4EE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D49C3-6639-40F8-82A8-AEF98E89CF7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964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8BBB3886-0ADE-4F90-897D-7F8BE4A86161}" type="slidenum">
              <a:rPr lang="el-GR" smtClean="0"/>
              <a:t>2</a:t>
            </a:fld>
            <a:endParaRPr lang="el-GR"/>
          </a:p>
        </p:txBody>
      </p:sp>
    </p:spTree>
    <p:extLst>
      <p:ext uri="{BB962C8B-B14F-4D97-AF65-F5344CB8AC3E}">
        <p14:creationId xmlns:p14="http://schemas.microsoft.com/office/powerpoint/2010/main" val="272346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9B245-48C9-478D-EF1F-BAFA0D4FE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7FB88-4CE6-FDC8-534D-D41921B32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F0A78-3714-D460-7933-BCDEC0961A44}"/>
              </a:ext>
            </a:extLst>
          </p:cNvPr>
          <p:cNvSpPr>
            <a:spLocks noGrp="1"/>
          </p:cNvSpPr>
          <p:nvPr>
            <p:ph type="body" idx="1"/>
          </p:nvPr>
        </p:nvSpPr>
        <p:spPr/>
        <p:txBody>
          <a:bodyPr/>
          <a:lstStyle/>
          <a:p>
            <a:endParaRPr lang="el-GR" dirty="0"/>
          </a:p>
        </p:txBody>
      </p:sp>
      <p:sp>
        <p:nvSpPr>
          <p:cNvPr id="4" name="Footer Placeholder 3">
            <a:extLst>
              <a:ext uri="{FF2B5EF4-FFF2-40B4-BE49-F238E27FC236}">
                <a16:creationId xmlns:a16="http://schemas.microsoft.com/office/drawing/2014/main" id="{D727549E-A9F5-4705-1A48-C115F4BBA2D2}"/>
              </a:ext>
            </a:extLst>
          </p:cNvPr>
          <p:cNvSpPr>
            <a:spLocks noGrp="1"/>
          </p:cNvSpPr>
          <p:nvPr>
            <p:ph type="ftr" sz="quarter" idx="4"/>
          </p:nvPr>
        </p:nvSpPr>
        <p:spPr/>
        <p:txBody>
          <a:bodyPr/>
          <a:lstStyle/>
          <a:p>
            <a:endParaRPr lang="en-GB" dirty="0"/>
          </a:p>
        </p:txBody>
      </p:sp>
      <p:sp>
        <p:nvSpPr>
          <p:cNvPr id="5" name="Slide Number Placeholder 4">
            <a:extLst>
              <a:ext uri="{FF2B5EF4-FFF2-40B4-BE49-F238E27FC236}">
                <a16:creationId xmlns:a16="http://schemas.microsoft.com/office/drawing/2014/main" id="{92669F66-05D2-E5BC-CCE2-1C0D41C8BD6F}"/>
              </a:ext>
            </a:extLst>
          </p:cNvPr>
          <p:cNvSpPr>
            <a:spLocks noGrp="1"/>
          </p:cNvSpPr>
          <p:nvPr>
            <p:ph type="sldNum" sz="quarter" idx="5"/>
          </p:nvPr>
        </p:nvSpPr>
        <p:spPr/>
        <p:txBody>
          <a:bodyPr/>
          <a:lstStyle/>
          <a:p>
            <a:fld id="{D98D49C3-6639-40F8-82A8-AEF98E89CF71}" type="slidenum">
              <a:rPr lang="en-GB" smtClean="0"/>
              <a:pPr/>
              <a:t>3</a:t>
            </a:fld>
            <a:endParaRPr lang="en-GB" dirty="0"/>
          </a:p>
        </p:txBody>
      </p:sp>
    </p:spTree>
    <p:extLst>
      <p:ext uri="{BB962C8B-B14F-4D97-AF65-F5344CB8AC3E}">
        <p14:creationId xmlns:p14="http://schemas.microsoft.com/office/powerpoint/2010/main" val="159439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B67E1-BAF1-1834-E25E-AEE1D6AC5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1AD1C-DAF5-1D56-D470-2B10E5E79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D33D9-471A-9F75-D8A2-174EC3B10214}"/>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4236C358-D43D-FA24-88AA-464787C13259}"/>
              </a:ext>
            </a:extLst>
          </p:cNvPr>
          <p:cNvSpPr>
            <a:spLocks noGrp="1"/>
          </p:cNvSpPr>
          <p:nvPr>
            <p:ph type="sldNum" sz="quarter" idx="5"/>
          </p:nvPr>
        </p:nvSpPr>
        <p:spPr/>
        <p:txBody>
          <a:bodyPr/>
          <a:lstStyle/>
          <a:p>
            <a:fld id="{D98D49C3-6639-40F8-82A8-AEF98E89CF71}" type="slidenum">
              <a:rPr lang="en-GB" smtClean="0"/>
              <a:pPr/>
              <a:t>4</a:t>
            </a:fld>
            <a:endParaRPr lang="en-GB" dirty="0"/>
          </a:p>
        </p:txBody>
      </p:sp>
    </p:spTree>
    <p:extLst>
      <p:ext uri="{BB962C8B-B14F-4D97-AF65-F5344CB8AC3E}">
        <p14:creationId xmlns:p14="http://schemas.microsoft.com/office/powerpoint/2010/main" val="241077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8BBB3886-0ADE-4F90-897D-7F8BE4A86161}" type="slidenum">
              <a:rPr lang="el-GR" smtClean="0"/>
              <a:t>8</a:t>
            </a:fld>
            <a:endParaRPr lang="el-GR"/>
          </a:p>
        </p:txBody>
      </p:sp>
    </p:spTree>
    <p:extLst>
      <p:ext uri="{BB962C8B-B14F-4D97-AF65-F5344CB8AC3E}">
        <p14:creationId xmlns:p14="http://schemas.microsoft.com/office/powerpoint/2010/main" val="290701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8BBB3886-0ADE-4F90-897D-7F8BE4A86161}" type="slidenum">
              <a:rPr lang="el-GR" smtClean="0"/>
              <a:t>9</a:t>
            </a:fld>
            <a:endParaRPr lang="el-GR"/>
          </a:p>
        </p:txBody>
      </p:sp>
    </p:spTree>
    <p:extLst>
      <p:ext uri="{BB962C8B-B14F-4D97-AF65-F5344CB8AC3E}">
        <p14:creationId xmlns:p14="http://schemas.microsoft.com/office/powerpoint/2010/main" val="373079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87CB-BB3B-49E6-F084-3F2640DAF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FBFCF-595B-990B-6FCC-45AC977F7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E8AB0-8AD2-2E94-5ED0-E08269E22B03}"/>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5BDFB914-6A62-8303-0044-E178D2737B22}"/>
              </a:ext>
            </a:extLst>
          </p:cNvPr>
          <p:cNvSpPr>
            <a:spLocks noGrp="1"/>
          </p:cNvSpPr>
          <p:nvPr>
            <p:ph type="sldNum" sz="quarter" idx="5"/>
          </p:nvPr>
        </p:nvSpPr>
        <p:spPr/>
        <p:txBody>
          <a:bodyPr/>
          <a:lstStyle/>
          <a:p>
            <a:fld id="{D98D49C3-6639-40F8-82A8-AEF98E89CF71}" type="slidenum">
              <a:rPr lang="en-GB" smtClean="0"/>
              <a:pPr/>
              <a:t>11</a:t>
            </a:fld>
            <a:endParaRPr lang="en-GB" dirty="0"/>
          </a:p>
        </p:txBody>
      </p:sp>
    </p:spTree>
    <p:extLst>
      <p:ext uri="{BB962C8B-B14F-4D97-AF65-F5344CB8AC3E}">
        <p14:creationId xmlns:p14="http://schemas.microsoft.com/office/powerpoint/2010/main" val="257422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ABC53-0152-BECF-565B-157286D74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3DA3B-FC8C-DB99-D7A9-BC6DEDD51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5FC62-4468-4C9A-29BC-938FC7B9EA15}"/>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68EAD1C1-5005-AEBD-77BA-B9953280317D}"/>
              </a:ext>
            </a:extLst>
          </p:cNvPr>
          <p:cNvSpPr>
            <a:spLocks noGrp="1"/>
          </p:cNvSpPr>
          <p:nvPr>
            <p:ph type="sldNum" sz="quarter" idx="5"/>
          </p:nvPr>
        </p:nvSpPr>
        <p:spPr/>
        <p:txBody>
          <a:bodyPr/>
          <a:lstStyle/>
          <a:p>
            <a:fld id="{8BBB3886-0ADE-4F90-897D-7F8BE4A86161}" type="slidenum">
              <a:rPr lang="el-GR" smtClean="0"/>
              <a:t>12</a:t>
            </a:fld>
            <a:endParaRPr lang="el-GR"/>
          </a:p>
        </p:txBody>
      </p:sp>
    </p:spTree>
    <p:extLst>
      <p:ext uri="{BB962C8B-B14F-4D97-AF65-F5344CB8AC3E}">
        <p14:creationId xmlns:p14="http://schemas.microsoft.com/office/powerpoint/2010/main" val="125894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FC89-F141-7221-757C-21FF0E90D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F706A-83D4-44BC-8572-C9A894A60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E6B76-E15F-9E44-1E79-FB8C1456968C}"/>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ED20AEBA-9E3E-287E-0DDD-1DAE352C4BB5}"/>
              </a:ext>
            </a:extLst>
          </p:cNvPr>
          <p:cNvSpPr>
            <a:spLocks noGrp="1"/>
          </p:cNvSpPr>
          <p:nvPr>
            <p:ph type="sldNum" sz="quarter" idx="5"/>
          </p:nvPr>
        </p:nvSpPr>
        <p:spPr/>
        <p:txBody>
          <a:bodyPr/>
          <a:lstStyle/>
          <a:p>
            <a:fld id="{8BBB3886-0ADE-4F90-897D-7F8BE4A86161}" type="slidenum">
              <a:rPr lang="el-GR" smtClean="0"/>
              <a:t>13</a:t>
            </a:fld>
            <a:endParaRPr lang="el-GR"/>
          </a:p>
        </p:txBody>
      </p:sp>
    </p:spTree>
    <p:extLst>
      <p:ext uri="{BB962C8B-B14F-4D97-AF65-F5344CB8AC3E}">
        <p14:creationId xmlns:p14="http://schemas.microsoft.com/office/powerpoint/2010/main" val="231298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6.xml"/><Relationship Id="rId1" Type="http://schemas.openxmlformats.org/officeDocument/2006/relationships/tags" Target="../tags/tag105.xml"/><Relationship Id="rId5" Type="http://schemas.openxmlformats.org/officeDocument/2006/relationships/image" Target="../media/image14.jpeg"/><Relationship Id="rId4" Type="http://schemas.openxmlformats.org/officeDocument/2006/relationships/image" Target="../media/image13.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6.xml"/><Relationship Id="rId1" Type="http://schemas.openxmlformats.org/officeDocument/2006/relationships/tags" Target="../tags/tag106.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tags" Target="../tags/tag107.xml"/><Relationship Id="rId4" Type="http://schemas.openxmlformats.org/officeDocument/2006/relationships/image" Target="../media/image13.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6.xml"/><Relationship Id="rId1" Type="http://schemas.openxmlformats.org/officeDocument/2006/relationships/tags" Target="../tags/tag108.xml"/></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09.xml"/><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10.xml"/><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11.xml"/><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oleObject" Target="../embeddings/oleObject10.bin"/><Relationship Id="rId11" Type="http://schemas.openxmlformats.org/officeDocument/2006/relationships/image" Target="../media/image20.png"/><Relationship Id="rId5" Type="http://schemas.openxmlformats.org/officeDocument/2006/relationships/image" Target="../media/image24.jpg"/><Relationship Id="rId10" Type="http://schemas.openxmlformats.org/officeDocument/2006/relationships/image" Target="../media/image19.png"/><Relationship Id="rId4" Type="http://schemas.openxmlformats.org/officeDocument/2006/relationships/slideMaster" Target="../slideMasters/slideMaster7.xml"/><Relationship Id="rId9" Type="http://schemas.openxmlformats.org/officeDocument/2006/relationships/image" Target="../media/image18.png"/></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18.xml"/><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19.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20.xml"/><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21.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22.xml"/><Relationship Id="rId4" Type="http://schemas.openxmlformats.org/officeDocument/2006/relationships/image" Target="../media/image1.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23.xml"/><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24.xml"/><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25.xml"/><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26.xml"/><Relationship Id="rId4" Type="http://schemas.openxmlformats.org/officeDocument/2006/relationships/image" Target="../media/image1.emf"/></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27.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7.xml"/><Relationship Id="rId1" Type="http://schemas.openxmlformats.org/officeDocument/2006/relationships/tags" Target="../tags/tag129.xml"/><Relationship Id="rId4" Type="http://schemas.openxmlformats.org/officeDocument/2006/relationships/image" Target="../media/image29.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30.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6.xml"/><Relationship Id="rId7" Type="http://schemas.openxmlformats.org/officeDocument/2006/relationships/image" Target="../media/image8.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12.png"/><Relationship Id="rId5" Type="http://schemas.openxmlformats.org/officeDocument/2006/relationships/oleObject" Target="../embeddings/oleObject4.bin"/><Relationship Id="rId10" Type="http://schemas.openxmlformats.org/officeDocument/2006/relationships/image" Target="../media/image11.png"/><Relationship Id="rId4" Type="http://schemas.openxmlformats.org/officeDocument/2006/relationships/slideMaster" Target="../slideMasters/slideMaster2.xml"/><Relationship Id="rId9"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33.xml"/><Relationship Id="rId5" Type="http://schemas.openxmlformats.org/officeDocument/2006/relationships/image" Target="../media/image14.jpe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34.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5.xml"/><Relationship Id="rId7" Type="http://schemas.openxmlformats.org/officeDocument/2006/relationships/image" Target="../media/image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emf"/><Relationship Id="rId11" Type="http://schemas.openxmlformats.org/officeDocument/2006/relationships/image" Target="../media/image12.png"/><Relationship Id="rId5" Type="http://schemas.openxmlformats.org/officeDocument/2006/relationships/oleObject" Target="../embeddings/oleObject4.bin"/><Relationship Id="rId10" Type="http://schemas.openxmlformats.org/officeDocument/2006/relationships/image" Target="../media/image11.png"/><Relationship Id="rId4" Type="http://schemas.openxmlformats.org/officeDocument/2006/relationships/slideMaster" Target="../slideMasters/slideMaster4.xml"/><Relationship Id="rId9"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48.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49.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0.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1.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2.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4.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6.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7.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8.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59.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60.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61.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62.xml"/><Relationship Id="rId5" Type="http://schemas.openxmlformats.org/officeDocument/2006/relationships/image" Target="../media/image14.jpe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63.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64.xml"/><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4.xml"/><Relationship Id="rId1" Type="http://schemas.openxmlformats.org/officeDocument/2006/relationships/tags" Target="../tags/tag65.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71.xml"/><Relationship Id="rId7" Type="http://schemas.openxmlformats.org/officeDocument/2006/relationships/image" Target="../media/image1.em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oleObject" Target="../embeddings/oleObject10.bin"/><Relationship Id="rId11" Type="http://schemas.openxmlformats.org/officeDocument/2006/relationships/image" Target="../media/image20.png"/><Relationship Id="rId5" Type="http://schemas.openxmlformats.org/officeDocument/2006/relationships/image" Target="../media/image24.jpg"/><Relationship Id="rId10" Type="http://schemas.openxmlformats.org/officeDocument/2006/relationships/image" Target="../media/image19.png"/><Relationship Id="rId4" Type="http://schemas.openxmlformats.org/officeDocument/2006/relationships/slideMaster" Target="../slideMasters/slideMaster5.xml"/><Relationship Id="rId9" Type="http://schemas.openxmlformats.org/officeDocument/2006/relationships/image" Target="../media/image18.png"/></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2.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3.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4.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5.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6.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77.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2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5.xml"/><Relationship Id="rId1" Type="http://schemas.openxmlformats.org/officeDocument/2006/relationships/tags" Target="../tags/tag80.xml"/><Relationship Id="rId4" Type="http://schemas.openxmlformats.org/officeDocument/2006/relationships/image" Target="../media/image29.sv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81.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82.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83.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9.xml"/><Relationship Id="rId7" Type="http://schemas.openxmlformats.org/officeDocument/2006/relationships/image" Target="../media/image8.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emf"/><Relationship Id="rId11" Type="http://schemas.openxmlformats.org/officeDocument/2006/relationships/image" Target="../media/image12.png"/><Relationship Id="rId5" Type="http://schemas.openxmlformats.org/officeDocument/2006/relationships/oleObject" Target="../embeddings/oleObject4.bin"/><Relationship Id="rId10" Type="http://schemas.openxmlformats.org/officeDocument/2006/relationships/image" Target="../media/image11.png"/><Relationship Id="rId4" Type="http://schemas.openxmlformats.org/officeDocument/2006/relationships/slideMaster" Target="../slideMasters/slideMaster6.xml"/><Relationship Id="rId9" Type="http://schemas.openxmlformats.org/officeDocument/2006/relationships/image" Target="../media/image1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6.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2.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3.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4.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5.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6.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7.xml"/><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8.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99.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00.xml"/><Relationship Id="rId4" Type="http://schemas.openxmlformats.org/officeDocument/2006/relationships/image" Target="../media/image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01.xml"/><Relationship Id="rId4" Type="http://schemas.openxmlformats.org/officeDocument/2006/relationships/image" Target="../media/image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02.xml"/><Relationship Id="rId4" Type="http://schemas.openxmlformats.org/officeDocument/2006/relationships/image" Target="../media/image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03.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04.xml"/><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E087-D16B-0F60-DACA-9D7143A03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CBE16BC3-EDF7-6EDA-2497-7BF299008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A8142D47-2D15-FB64-9228-0DC1C958085B}"/>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5" name="Footer Placeholder 4">
            <a:extLst>
              <a:ext uri="{FF2B5EF4-FFF2-40B4-BE49-F238E27FC236}">
                <a16:creationId xmlns:a16="http://schemas.microsoft.com/office/drawing/2014/main" id="{74600395-763C-DFAE-C8F9-DABF36439F2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9832B4B-B63C-AE72-FEFB-44079A9B0334}"/>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357208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08A3-245C-60CF-C9D6-C4F42D56BC17}"/>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876CB515-E192-D7C3-3022-E81C029DD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153613A-CF3A-91E2-2EE6-8678E0C3EFFA}"/>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5" name="Footer Placeholder 4">
            <a:extLst>
              <a:ext uri="{FF2B5EF4-FFF2-40B4-BE49-F238E27FC236}">
                <a16:creationId xmlns:a16="http://schemas.microsoft.com/office/drawing/2014/main" id="{09E80498-7EB4-0826-0219-9CEAD4DCDAB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7BE9523-FE1E-9EAB-F2C8-8C972125E4D3}"/>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41697336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9EC60F-7554-49BE-BADB-760218789292}"/>
              </a:ext>
            </a:extLst>
          </p:cNvPr>
          <p:cNvGraphicFramePr>
            <a:graphicFrameLocks noChangeAspect="1"/>
          </p:cNvGraphicFramePr>
          <p:nvPr userDrawn="1">
            <p:custDataLst>
              <p:tags r:id="rId1"/>
            </p:custDataLst>
            <p:extLst>
              <p:ext uri="{D42A27DB-BD31-4B8C-83A1-F6EECF244321}">
                <p14:modId xmlns:p14="http://schemas.microsoft.com/office/powerpoint/2010/main" val="1208855957"/>
              </p:ext>
            </p:extLst>
          </p:nvPr>
        </p:nvGraphicFramePr>
        <p:xfrm>
          <a:off x="1440" y="1440"/>
          <a:ext cx="1441" cy="1441"/>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5" name="Object 4" hidden="1">
                        <a:extLst>
                          <a:ext uri="{FF2B5EF4-FFF2-40B4-BE49-F238E27FC236}">
                            <a16:creationId xmlns:a16="http://schemas.microsoft.com/office/drawing/2014/main" id="{489EC60F-7554-49BE-BADB-760218789292}"/>
                          </a:ext>
                        </a:extLst>
                      </p:cNvPr>
                      <p:cNvPicPr/>
                      <p:nvPr/>
                    </p:nvPicPr>
                    <p:blipFill>
                      <a:blip r:embed="rId4"/>
                      <a:stretch>
                        <a:fillRect/>
                      </a:stretch>
                    </p:blipFill>
                    <p:spPr>
                      <a:xfrm>
                        <a:off x="1440" y="1440"/>
                        <a:ext cx="1441" cy="1441"/>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E830D1B-1304-414E-88A6-27968618B89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9270"/>
            <a:ext cx="12192000" cy="6848730"/>
          </a:xfrm>
          <a:prstGeom prst="rect">
            <a:avLst/>
          </a:prstGeom>
        </p:spPr>
      </p:pic>
      <p:sp>
        <p:nvSpPr>
          <p:cNvPr id="3" name="Freeform: Shape 2">
            <a:extLst>
              <a:ext uri="{FF2B5EF4-FFF2-40B4-BE49-F238E27FC236}">
                <a16:creationId xmlns:a16="http://schemas.microsoft.com/office/drawing/2014/main" id="{BDDC2083-B35E-4557-836C-7020FBE337EF}"/>
              </a:ext>
            </a:extLst>
          </p:cNvPr>
          <p:cNvSpPr/>
          <p:nvPr userDrawn="1"/>
        </p:nvSpPr>
        <p:spPr>
          <a:xfrm>
            <a:off x="0" y="-3"/>
            <a:ext cx="7372018" cy="6858003"/>
          </a:xfrm>
          <a:custGeom>
            <a:avLst/>
            <a:gdLst>
              <a:gd name="connsiteX0" fmla="*/ 0 w 8126498"/>
              <a:gd name="connsiteY0" fmla="*/ 0 h 7559678"/>
              <a:gd name="connsiteX1" fmla="*/ 1346478 w 8126498"/>
              <a:gd name="connsiteY1" fmla="*/ 0 h 7559678"/>
              <a:gd name="connsiteX2" fmla="*/ 1346478 w 8126498"/>
              <a:gd name="connsiteY2" fmla="*/ 1621 h 7559678"/>
              <a:gd name="connsiteX3" fmla="*/ 4487836 w 8126498"/>
              <a:gd name="connsiteY3" fmla="*/ 1481 h 7559678"/>
              <a:gd name="connsiteX4" fmla="*/ 4564112 w 8126498"/>
              <a:gd name="connsiteY4" fmla="*/ 26297 h 7559678"/>
              <a:gd name="connsiteX5" fmla="*/ 6067291 w 8126498"/>
              <a:gd name="connsiteY5" fmla="*/ 1521421 h 7559678"/>
              <a:gd name="connsiteX6" fmla="*/ 7766848 w 8126498"/>
              <a:gd name="connsiteY6" fmla="*/ 3209883 h 7559678"/>
              <a:gd name="connsiteX7" fmla="*/ 8108614 w 8126498"/>
              <a:gd name="connsiteY7" fmla="*/ 3786258 h 7559678"/>
              <a:gd name="connsiteX8" fmla="*/ 8084312 w 8126498"/>
              <a:gd name="connsiteY8" fmla="*/ 4258321 h 7559678"/>
              <a:gd name="connsiteX9" fmla="*/ 7843967 w 8126498"/>
              <a:gd name="connsiteY9" fmla="*/ 4656217 h 7559678"/>
              <a:gd name="connsiteX10" fmla="*/ 7506275 w 8126498"/>
              <a:gd name="connsiteY10" fmla="*/ 4991021 h 7559678"/>
              <a:gd name="connsiteX11" fmla="*/ 4967123 w 8126498"/>
              <a:gd name="connsiteY11" fmla="*/ 7518318 h 7559678"/>
              <a:gd name="connsiteX12" fmla="*/ 4933410 w 8126498"/>
              <a:gd name="connsiteY12" fmla="*/ 7558556 h 7559678"/>
              <a:gd name="connsiteX13" fmla="*/ 1387644 w 8126498"/>
              <a:gd name="connsiteY13" fmla="*/ 7559678 h 7559678"/>
              <a:gd name="connsiteX14" fmla="*/ 1346596 w 8126498"/>
              <a:gd name="connsiteY14" fmla="*/ 7537025 h 7559678"/>
              <a:gd name="connsiteX15" fmla="*/ 1346478 w 8126498"/>
              <a:gd name="connsiteY15" fmla="*/ 7534986 h 7559678"/>
              <a:gd name="connsiteX16" fmla="*/ 1346478 w 8126498"/>
              <a:gd name="connsiteY16" fmla="*/ 7556934 h 7559678"/>
              <a:gd name="connsiteX17" fmla="*/ 0 w 8126498"/>
              <a:gd name="connsiteY17" fmla="*/ 7556934 h 75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26498" h="7559678">
                <a:moveTo>
                  <a:pt x="0" y="0"/>
                </a:moveTo>
                <a:lnTo>
                  <a:pt x="1346478" y="0"/>
                </a:lnTo>
                <a:lnTo>
                  <a:pt x="1346478" y="1621"/>
                </a:lnTo>
                <a:lnTo>
                  <a:pt x="4487836" y="1481"/>
                </a:lnTo>
                <a:cubicBezTo>
                  <a:pt x="4516211" y="1481"/>
                  <a:pt x="4540513" y="2882"/>
                  <a:pt x="4564112" y="26297"/>
                </a:cubicBezTo>
                <a:cubicBezTo>
                  <a:pt x="5064610" y="525279"/>
                  <a:pt x="5566231" y="1023139"/>
                  <a:pt x="6067291" y="1521421"/>
                </a:cubicBezTo>
                <a:cubicBezTo>
                  <a:pt x="6633670" y="2084475"/>
                  <a:pt x="7198081" y="2649352"/>
                  <a:pt x="7766848" y="3209883"/>
                </a:cubicBezTo>
                <a:cubicBezTo>
                  <a:pt x="7932885" y="3373500"/>
                  <a:pt x="8064786" y="3550996"/>
                  <a:pt x="8108614" y="3786258"/>
                </a:cubicBezTo>
                <a:cubicBezTo>
                  <a:pt x="8138534" y="3946930"/>
                  <a:pt x="8131229" y="4103677"/>
                  <a:pt x="8084312" y="4258321"/>
                </a:cubicBezTo>
                <a:cubicBezTo>
                  <a:pt x="8038238" y="4410581"/>
                  <a:pt x="7958450" y="4544054"/>
                  <a:pt x="7843967" y="4656217"/>
                </a:cubicBezTo>
                <a:cubicBezTo>
                  <a:pt x="7730747" y="4767117"/>
                  <a:pt x="7618651" y="4879280"/>
                  <a:pt x="7506275" y="4991021"/>
                </a:cubicBezTo>
                <a:cubicBezTo>
                  <a:pt x="6659797" y="5833360"/>
                  <a:pt x="5813460" y="6675699"/>
                  <a:pt x="4967123" y="7518318"/>
                </a:cubicBezTo>
                <a:cubicBezTo>
                  <a:pt x="4954761" y="7530516"/>
                  <a:pt x="4939029" y="7540469"/>
                  <a:pt x="4933410" y="7558556"/>
                </a:cubicBezTo>
                <a:cubicBezTo>
                  <a:pt x="3751488" y="7558556"/>
                  <a:pt x="2569566" y="7558276"/>
                  <a:pt x="1387644" y="7559678"/>
                </a:cubicBezTo>
                <a:cubicBezTo>
                  <a:pt x="1359304" y="7559678"/>
                  <a:pt x="1349612" y="7554237"/>
                  <a:pt x="1346596" y="7537025"/>
                </a:cubicBezTo>
                <a:lnTo>
                  <a:pt x="1346478" y="7534986"/>
                </a:lnTo>
                <a:lnTo>
                  <a:pt x="1346478" y="7556934"/>
                </a:lnTo>
                <a:lnTo>
                  <a:pt x="0" y="7556934"/>
                </a:lnTo>
                <a:close/>
              </a:path>
            </a:pathLst>
          </a:custGeom>
          <a:solidFill>
            <a:srgbClr val="4F2C7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816" dirty="0">
              <a:ln>
                <a:noFill/>
              </a:ln>
              <a:solidFill>
                <a:schemeClr val="tx1"/>
              </a:solidFill>
            </a:endParaRPr>
          </a:p>
        </p:txBody>
      </p:sp>
      <p:sp>
        <p:nvSpPr>
          <p:cNvPr id="4" name="Freeform: Shape 3">
            <a:extLst>
              <a:ext uri="{FF2B5EF4-FFF2-40B4-BE49-F238E27FC236}">
                <a16:creationId xmlns:a16="http://schemas.microsoft.com/office/drawing/2014/main" id="{B0F4A1AC-0D0D-4BDD-A3C3-309F2246FF06}"/>
              </a:ext>
            </a:extLst>
          </p:cNvPr>
          <p:cNvSpPr/>
          <p:nvPr userDrawn="1"/>
        </p:nvSpPr>
        <p:spPr>
          <a:xfrm>
            <a:off x="0" y="0"/>
            <a:ext cx="6151850" cy="6848730"/>
          </a:xfrm>
          <a:custGeom>
            <a:avLst/>
            <a:gdLst>
              <a:gd name="connsiteX0" fmla="*/ 1931926 w 6781453"/>
              <a:gd name="connsiteY0" fmla="*/ 0 h 7549457"/>
              <a:gd name="connsiteX1" fmla="*/ 1932521 w 6781453"/>
              <a:gd name="connsiteY1" fmla="*/ 54 h 7549457"/>
              <a:gd name="connsiteX2" fmla="*/ 3142791 w 6781453"/>
              <a:gd name="connsiteY2" fmla="*/ 0 h 7549457"/>
              <a:gd name="connsiteX3" fmla="*/ 3219067 w 6781453"/>
              <a:gd name="connsiteY3" fmla="*/ 24787 h 7549457"/>
              <a:gd name="connsiteX4" fmla="*/ 4722246 w 6781453"/>
              <a:gd name="connsiteY4" fmla="*/ 1518182 h 7549457"/>
              <a:gd name="connsiteX5" fmla="*/ 6421803 w 6781453"/>
              <a:gd name="connsiteY5" fmla="*/ 3204692 h 7549457"/>
              <a:gd name="connsiteX6" fmla="*/ 6763569 w 6781453"/>
              <a:gd name="connsiteY6" fmla="*/ 3780400 h 7549457"/>
              <a:gd name="connsiteX7" fmla="*/ 6739267 w 6781453"/>
              <a:gd name="connsiteY7" fmla="*/ 4251917 h 7549457"/>
              <a:gd name="connsiteX8" fmla="*/ 6498922 w 6781453"/>
              <a:gd name="connsiteY8" fmla="*/ 4649353 h 7549457"/>
              <a:gd name="connsiteX9" fmla="*/ 6161230 w 6781453"/>
              <a:gd name="connsiteY9" fmla="*/ 4983770 h 7549457"/>
              <a:gd name="connsiteX10" fmla="*/ 3622078 w 6781453"/>
              <a:gd name="connsiteY10" fmla="*/ 7508145 h 7549457"/>
              <a:gd name="connsiteX11" fmla="*/ 3588365 w 6781453"/>
              <a:gd name="connsiteY11" fmla="*/ 7548336 h 7549457"/>
              <a:gd name="connsiteX12" fmla="*/ 42599 w 6781453"/>
              <a:gd name="connsiteY12" fmla="*/ 7549457 h 7549457"/>
              <a:gd name="connsiteX13" fmla="*/ 38391 w 6781453"/>
              <a:gd name="connsiteY13" fmla="*/ 7549076 h 7549457"/>
              <a:gd name="connsiteX14" fmla="*/ 0 w 6781453"/>
              <a:gd name="connsiteY14" fmla="*/ 7549088 h 7549457"/>
              <a:gd name="connsiteX15" fmla="*/ 0 w 6781453"/>
              <a:gd name="connsiteY15" fmla="*/ 5130632 h 7549457"/>
              <a:gd name="connsiteX16" fmla="*/ 383246 w 6781453"/>
              <a:gd name="connsiteY16" fmla="*/ 4749175 h 7549457"/>
              <a:gd name="connsiteX17" fmla="*/ 653509 w 6781453"/>
              <a:gd name="connsiteY17" fmla="*/ 4481223 h 7549457"/>
              <a:gd name="connsiteX18" fmla="*/ 845863 w 6781453"/>
              <a:gd name="connsiteY18" fmla="*/ 4162778 h 7549457"/>
              <a:gd name="connsiteX19" fmla="*/ 865312 w 6781453"/>
              <a:gd name="connsiteY19" fmla="*/ 3784975 h 7549457"/>
              <a:gd name="connsiteX20" fmla="*/ 591789 w 6781453"/>
              <a:gd name="connsiteY20" fmla="*/ 3323689 h 7549457"/>
              <a:gd name="connsiteX21" fmla="*/ 0 w 6781453"/>
              <a:gd name="connsiteY21" fmla="*/ 2735763 h 7549457"/>
              <a:gd name="connsiteX22" fmla="*/ 0 w 6781453"/>
              <a:gd name="connsiteY22" fmla="*/ 86 h 75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81453" h="7549457">
                <a:moveTo>
                  <a:pt x="1931926" y="0"/>
                </a:moveTo>
                <a:lnTo>
                  <a:pt x="1932521" y="54"/>
                </a:lnTo>
                <a:lnTo>
                  <a:pt x="3142791" y="0"/>
                </a:lnTo>
                <a:cubicBezTo>
                  <a:pt x="3171166" y="0"/>
                  <a:pt x="3195468" y="1400"/>
                  <a:pt x="3219067" y="24787"/>
                </a:cubicBezTo>
                <a:cubicBezTo>
                  <a:pt x="3719565" y="523192"/>
                  <a:pt x="4221186" y="1020477"/>
                  <a:pt x="4722246" y="1518182"/>
                </a:cubicBezTo>
                <a:cubicBezTo>
                  <a:pt x="5288625" y="2080585"/>
                  <a:pt x="5853036" y="2644809"/>
                  <a:pt x="6421803" y="3204692"/>
                </a:cubicBezTo>
                <a:cubicBezTo>
                  <a:pt x="6587840" y="3368120"/>
                  <a:pt x="6719741" y="3545411"/>
                  <a:pt x="6763569" y="3780400"/>
                </a:cubicBezTo>
                <a:cubicBezTo>
                  <a:pt x="6793489" y="3940886"/>
                  <a:pt x="6786184" y="4097452"/>
                  <a:pt x="6739267" y="4251917"/>
                </a:cubicBezTo>
                <a:cubicBezTo>
                  <a:pt x="6693193" y="4404001"/>
                  <a:pt x="6613405" y="4537320"/>
                  <a:pt x="6498922" y="4649353"/>
                </a:cubicBezTo>
                <a:cubicBezTo>
                  <a:pt x="6385702" y="4760125"/>
                  <a:pt x="6273606" y="4872158"/>
                  <a:pt x="6161230" y="4983770"/>
                </a:cubicBezTo>
                <a:cubicBezTo>
                  <a:pt x="5314752" y="5825135"/>
                  <a:pt x="4468415" y="6666500"/>
                  <a:pt x="3622078" y="7508145"/>
                </a:cubicBezTo>
                <a:cubicBezTo>
                  <a:pt x="3609716" y="7520328"/>
                  <a:pt x="3593984" y="7530270"/>
                  <a:pt x="3588365" y="7548336"/>
                </a:cubicBezTo>
                <a:cubicBezTo>
                  <a:pt x="2406443" y="7548336"/>
                  <a:pt x="1224521" y="7548056"/>
                  <a:pt x="42599" y="7549457"/>
                </a:cubicBezTo>
                <a:lnTo>
                  <a:pt x="38391" y="7549076"/>
                </a:lnTo>
                <a:lnTo>
                  <a:pt x="0" y="7549088"/>
                </a:lnTo>
                <a:lnTo>
                  <a:pt x="0" y="5130632"/>
                </a:lnTo>
                <a:lnTo>
                  <a:pt x="383246" y="4749175"/>
                </a:lnTo>
                <a:cubicBezTo>
                  <a:pt x="473183" y="4659746"/>
                  <a:pt x="562896" y="4569979"/>
                  <a:pt x="653509" y="4481223"/>
                </a:cubicBezTo>
                <a:cubicBezTo>
                  <a:pt x="745132" y="4391457"/>
                  <a:pt x="808988" y="4284635"/>
                  <a:pt x="845863" y="4162778"/>
                </a:cubicBezTo>
                <a:cubicBezTo>
                  <a:pt x="883411" y="4039013"/>
                  <a:pt x="889258" y="3913564"/>
                  <a:pt x="865312" y="3784975"/>
                </a:cubicBezTo>
                <a:cubicBezTo>
                  <a:pt x="830235" y="3596690"/>
                  <a:pt x="724672" y="3454636"/>
                  <a:pt x="591789" y="3323689"/>
                </a:cubicBezTo>
                <a:lnTo>
                  <a:pt x="0" y="2735763"/>
                </a:lnTo>
                <a:lnTo>
                  <a:pt x="0" y="86"/>
                </a:lnTo>
                <a:close/>
              </a:path>
            </a:pathLst>
          </a:custGeom>
          <a:solidFill>
            <a:srgbClr val="4F2C7E">
              <a:alpha val="66000"/>
            </a:srgbClr>
          </a:solidFill>
          <a:ln w="14041" cap="flat">
            <a:noFill/>
            <a:prstDash val="solid"/>
            <a:miter/>
          </a:ln>
        </p:spPr>
        <p:txBody>
          <a:bodyPr rtlCol="0" anchor="ctr"/>
          <a:lstStyle/>
          <a:p>
            <a:endParaRPr lang="el-GR" sz="1270"/>
          </a:p>
        </p:txBody>
      </p:sp>
      <p:sp>
        <p:nvSpPr>
          <p:cNvPr id="8" name="Slide Number Placeholder 5">
            <a:extLst>
              <a:ext uri="{FF2B5EF4-FFF2-40B4-BE49-F238E27FC236}">
                <a16:creationId xmlns:a16="http://schemas.microsoft.com/office/drawing/2014/main" id="{DE813D5F-E58F-474E-8547-FD1A772F8F3A}"/>
              </a:ext>
            </a:extLst>
          </p:cNvPr>
          <p:cNvSpPr txBox="1">
            <a:spLocks/>
          </p:cNvSpPr>
          <p:nvPr userDrawn="1"/>
        </p:nvSpPr>
        <p:spPr>
          <a:xfrm>
            <a:off x="11630400" y="6567528"/>
            <a:ext cx="198221"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fld id="{FEBD7F86-1881-4698-8703-FB80B0800997}" type="slidenum">
              <a:rPr lang="en-GB" sz="907" b="0" smtClean="0">
                <a:solidFill>
                  <a:schemeClr val="bg1"/>
                </a:solidFill>
                <a:latin typeface="+mn-lt"/>
              </a:rPr>
              <a:pPr marL="0" marR="0" lvl="0" indent="0" algn="r" defTabSz="1215958" rtl="0" eaLnBrk="1" fontAlgn="auto" latinLnBrk="0" hangingPunct="1">
                <a:lnSpc>
                  <a:spcPct val="100000"/>
                </a:lnSpc>
                <a:spcBef>
                  <a:spcPts val="0"/>
                </a:spcBef>
                <a:spcAft>
                  <a:spcPts val="0"/>
                </a:spcAft>
                <a:buClrTx/>
                <a:buSzTx/>
                <a:buFontTx/>
                <a:buNone/>
                <a:tabLst/>
                <a:defRPr/>
              </a:pPr>
              <a:t>‹#›</a:t>
            </a:fld>
            <a:endParaRPr lang="en-GB" sz="907" b="0" dirty="0">
              <a:solidFill>
                <a:schemeClr val="bg1"/>
              </a:solidFill>
              <a:latin typeface="+mn-lt"/>
            </a:endParaRPr>
          </a:p>
        </p:txBody>
      </p:sp>
      <p:cxnSp>
        <p:nvCxnSpPr>
          <p:cNvPr id="10" name="Straight Connector 9">
            <a:extLst>
              <a:ext uri="{FF2B5EF4-FFF2-40B4-BE49-F238E27FC236}">
                <a16:creationId xmlns:a16="http://schemas.microsoft.com/office/drawing/2014/main" id="{009248E3-EB77-4AA0-8CE3-A1A8E0E810B2}"/>
              </a:ext>
            </a:extLst>
          </p:cNvPr>
          <p:cNvCxnSpPr>
            <a:cxnSpLocks/>
          </p:cNvCxnSpPr>
          <p:nvPr userDrawn="1"/>
        </p:nvCxnSpPr>
        <p:spPr>
          <a:xfrm>
            <a:off x="8565126" y="6508682"/>
            <a:ext cx="325857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B4226D3-2020-4420-BA16-28F0B6F88455}"/>
              </a:ext>
            </a:extLst>
          </p:cNvPr>
          <p:cNvSpPr txBox="1">
            <a:spLocks/>
          </p:cNvSpPr>
          <p:nvPr userDrawn="1"/>
        </p:nvSpPr>
        <p:spPr>
          <a:xfrm>
            <a:off x="8009911" y="6567528"/>
            <a:ext cx="3565277"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r>
              <a:rPr lang="en-US" sz="907" b="0" kern="1200" dirty="0">
                <a:solidFill>
                  <a:schemeClr val="bg1"/>
                </a:solidFill>
                <a:latin typeface="+mn-lt"/>
                <a:ea typeface="+mn-ea"/>
                <a:cs typeface="Arial" pitchFamily="34" charset="0"/>
              </a:rPr>
              <a:t>© 2025</a:t>
            </a:r>
            <a:r>
              <a:rPr lang="el-GR" sz="907" b="0" kern="1200" dirty="0">
                <a:solidFill>
                  <a:schemeClr val="bg1"/>
                </a:solidFill>
                <a:latin typeface="+mn-lt"/>
                <a:ea typeface="+mn-ea"/>
                <a:cs typeface="Arial" pitchFamily="34" charset="0"/>
              </a:rPr>
              <a:t> </a:t>
            </a:r>
            <a:r>
              <a:rPr lang="en-US" sz="907" b="0" kern="1200" dirty="0">
                <a:solidFill>
                  <a:schemeClr val="bg1"/>
                </a:solidFill>
                <a:latin typeface="+mn-lt"/>
                <a:ea typeface="+mn-ea"/>
                <a:cs typeface="Arial" pitchFamily="34" charset="0"/>
              </a:rPr>
              <a:t>Grant Thornton Greece. All rights reserved.</a:t>
            </a:r>
          </a:p>
        </p:txBody>
      </p:sp>
    </p:spTree>
    <p:extLst>
      <p:ext uri="{BB962C8B-B14F-4D97-AF65-F5344CB8AC3E}">
        <p14:creationId xmlns:p14="http://schemas.microsoft.com/office/powerpoint/2010/main" val="11932428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rategic positioning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A0C9A97-F2BB-4935-8D8B-6379BAD9C90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7" name="think-cell data - do not delete" hidden="1">
                        <a:extLst>
                          <a:ext uri="{FF2B5EF4-FFF2-40B4-BE49-F238E27FC236}">
                            <a16:creationId xmlns:a16="http://schemas.microsoft.com/office/drawing/2014/main" id="{DA0C9A97-F2BB-4935-8D8B-6379BAD9C9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7A526EEE-F2A8-4C1A-ADD3-66C8ED45F204}"/>
              </a:ext>
            </a:extLst>
          </p:cNvPr>
          <p:cNvSpPr/>
          <p:nvPr userDrawn="1"/>
        </p:nvSpPr>
        <p:spPr>
          <a:xfrm>
            <a:off x="285142" y="346397"/>
            <a:ext cx="11621715" cy="6159447"/>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816" dirty="0">
              <a:ln>
                <a:noFill/>
              </a:ln>
              <a:solidFill>
                <a:schemeClr val="tx1"/>
              </a:solidFill>
            </a:endParaRPr>
          </a:p>
        </p:txBody>
      </p:sp>
      <p:sp>
        <p:nvSpPr>
          <p:cNvPr id="14" name="Text Placeholder 13">
            <a:extLst>
              <a:ext uri="{FF2B5EF4-FFF2-40B4-BE49-F238E27FC236}">
                <a16:creationId xmlns:a16="http://schemas.microsoft.com/office/drawing/2014/main" id="{5FD28BFF-ED7A-4F56-BE9A-CC75313E1F40}"/>
              </a:ext>
            </a:extLst>
          </p:cNvPr>
          <p:cNvSpPr>
            <a:spLocks noGrp="1"/>
          </p:cNvSpPr>
          <p:nvPr>
            <p:ph type="body" sz="quarter" idx="11" hasCustomPrompt="1"/>
          </p:nvPr>
        </p:nvSpPr>
        <p:spPr>
          <a:xfrm>
            <a:off x="3573297" y="1595096"/>
            <a:ext cx="3920496" cy="363581"/>
          </a:xfrm>
          <a:prstGeom prst="rect">
            <a:avLst/>
          </a:prstGeom>
        </p:spPr>
        <p:txBody>
          <a:bodyPr anchor="ctr" anchorCtr="0"/>
          <a:lstStyle>
            <a:lvl1pPr algn="ctr">
              <a:defRPr b="1"/>
            </a:lvl1pPr>
          </a:lstStyle>
          <a:p>
            <a:pPr lvl="0"/>
            <a:r>
              <a:rPr lang="en-US" dirty="0"/>
              <a:t>Main Title</a:t>
            </a:r>
            <a:endParaRPr lang="el-GR" dirty="0"/>
          </a:p>
        </p:txBody>
      </p:sp>
      <p:sp>
        <p:nvSpPr>
          <p:cNvPr id="15" name="Text Placeholder 13">
            <a:extLst>
              <a:ext uri="{FF2B5EF4-FFF2-40B4-BE49-F238E27FC236}">
                <a16:creationId xmlns:a16="http://schemas.microsoft.com/office/drawing/2014/main" id="{F9929A2D-381E-4D29-BC19-9F4DD7686A75}"/>
              </a:ext>
            </a:extLst>
          </p:cNvPr>
          <p:cNvSpPr>
            <a:spLocks noGrp="1"/>
          </p:cNvSpPr>
          <p:nvPr>
            <p:ph type="body" sz="quarter" idx="12" hasCustomPrompt="1"/>
          </p:nvPr>
        </p:nvSpPr>
        <p:spPr>
          <a:xfrm>
            <a:off x="7675966" y="1595096"/>
            <a:ext cx="3862142" cy="363581"/>
          </a:xfrm>
          <a:prstGeom prst="rect">
            <a:avLst/>
          </a:prstGeom>
        </p:spPr>
        <p:txBody>
          <a:bodyPr anchor="ctr" anchorCtr="0"/>
          <a:lstStyle>
            <a:lvl1pPr algn="ctr">
              <a:defRPr b="1"/>
            </a:lvl1pPr>
          </a:lstStyle>
          <a:p>
            <a:pPr lvl="0"/>
            <a:r>
              <a:rPr lang="en-US" dirty="0"/>
              <a:t>Main Title</a:t>
            </a:r>
            <a:endParaRPr lang="el-GR" dirty="0"/>
          </a:p>
        </p:txBody>
      </p:sp>
      <p:sp>
        <p:nvSpPr>
          <p:cNvPr id="8" name="Slide Number Placeholder 5">
            <a:extLst>
              <a:ext uri="{FF2B5EF4-FFF2-40B4-BE49-F238E27FC236}">
                <a16:creationId xmlns:a16="http://schemas.microsoft.com/office/drawing/2014/main" id="{DF7E8BAC-C98E-436D-B110-A9C310B32D76}"/>
              </a:ext>
            </a:extLst>
          </p:cNvPr>
          <p:cNvSpPr txBox="1">
            <a:spLocks/>
          </p:cNvSpPr>
          <p:nvPr userDrawn="1"/>
        </p:nvSpPr>
        <p:spPr>
          <a:xfrm>
            <a:off x="11630400" y="6567528"/>
            <a:ext cx="198221"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fld id="{FEBD7F86-1881-4698-8703-FB80B0800997}" type="slidenum">
              <a:rPr lang="en-GB" sz="907" b="0" smtClean="0">
                <a:solidFill>
                  <a:schemeClr val="tx1"/>
                </a:solidFill>
                <a:latin typeface="+mn-lt"/>
              </a:rPr>
              <a:pPr marL="0" marR="0" lvl="0" indent="0" algn="r" defTabSz="1215958" rtl="0" eaLnBrk="1" fontAlgn="auto" latinLnBrk="0" hangingPunct="1">
                <a:lnSpc>
                  <a:spcPct val="100000"/>
                </a:lnSpc>
                <a:spcBef>
                  <a:spcPts val="0"/>
                </a:spcBef>
                <a:spcAft>
                  <a:spcPts val="0"/>
                </a:spcAft>
                <a:buClrTx/>
                <a:buSzTx/>
                <a:buFontTx/>
                <a:buNone/>
                <a:tabLst/>
                <a:defRPr/>
              </a:pPr>
              <a:t>‹#›</a:t>
            </a:fld>
            <a:endParaRPr lang="en-GB" sz="907" b="0" dirty="0">
              <a:solidFill>
                <a:schemeClr val="tx1"/>
              </a:solidFill>
              <a:latin typeface="+mn-lt"/>
            </a:endParaRPr>
          </a:p>
        </p:txBody>
      </p:sp>
      <p:sp>
        <p:nvSpPr>
          <p:cNvPr id="9" name="Slide Number Placeholder 5">
            <a:extLst>
              <a:ext uri="{FF2B5EF4-FFF2-40B4-BE49-F238E27FC236}">
                <a16:creationId xmlns:a16="http://schemas.microsoft.com/office/drawing/2014/main" id="{7EA307C3-85FC-4359-855B-6D7246BA9E2B}"/>
              </a:ext>
            </a:extLst>
          </p:cNvPr>
          <p:cNvSpPr txBox="1">
            <a:spLocks/>
          </p:cNvSpPr>
          <p:nvPr userDrawn="1"/>
        </p:nvSpPr>
        <p:spPr>
          <a:xfrm>
            <a:off x="9639543" y="6567528"/>
            <a:ext cx="1935645"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r>
              <a:rPr lang="en-US" sz="907" b="0" i="0" kern="1200" dirty="0">
                <a:solidFill>
                  <a:schemeClr val="tx1"/>
                </a:solidFill>
                <a:effectLst/>
                <a:latin typeface="Arial" pitchFamily="34" charset="0"/>
                <a:ea typeface="+mn-ea"/>
                <a:cs typeface="Arial" pitchFamily="34" charset="0"/>
              </a:rPr>
              <a:t>Go Beyond. Move forward together.</a:t>
            </a:r>
            <a:endParaRPr lang="en-GB" sz="907" b="0" kern="1200" dirty="0">
              <a:solidFill>
                <a:schemeClr val="tx1"/>
              </a:solidFill>
              <a:latin typeface="Arial" pitchFamily="34" charset="0"/>
              <a:ea typeface="+mn-ea"/>
              <a:cs typeface="Arial" pitchFamily="34" charset="0"/>
            </a:endParaRPr>
          </a:p>
        </p:txBody>
      </p:sp>
      <p:sp>
        <p:nvSpPr>
          <p:cNvPr id="10" name="Title 1">
            <a:extLst>
              <a:ext uri="{FF2B5EF4-FFF2-40B4-BE49-F238E27FC236}">
                <a16:creationId xmlns:a16="http://schemas.microsoft.com/office/drawing/2014/main" id="{93EEBF7A-B3F0-4F0E-9C9B-94DB428BD562}"/>
              </a:ext>
            </a:extLst>
          </p:cNvPr>
          <p:cNvSpPr>
            <a:spLocks noGrp="1"/>
          </p:cNvSpPr>
          <p:nvPr>
            <p:ph type="title" hasCustomPrompt="1"/>
          </p:nvPr>
        </p:nvSpPr>
        <p:spPr>
          <a:xfrm>
            <a:off x="3573298" y="520647"/>
            <a:ext cx="8001890" cy="832203"/>
          </a:xfrm>
        </p:spPr>
        <p:txBody>
          <a:bodyPr vert="horz"/>
          <a:lstStyle>
            <a:lvl1pPr>
              <a:defRPr>
                <a:solidFill>
                  <a:srgbClr val="4F2D7F"/>
                </a:solidFill>
                <a:latin typeface="+mn-lt"/>
              </a:defRPr>
            </a:lvl1pPr>
          </a:lstStyle>
          <a:p>
            <a:r>
              <a:rPr lang="el-GR" dirty="0"/>
              <a:t>Στυλ κύριου τίτλου</a:t>
            </a:r>
            <a:endParaRPr lang="en-US" dirty="0"/>
          </a:p>
        </p:txBody>
      </p:sp>
      <p:sp>
        <p:nvSpPr>
          <p:cNvPr id="6" name="Text Placeholder 5">
            <a:extLst>
              <a:ext uri="{FF2B5EF4-FFF2-40B4-BE49-F238E27FC236}">
                <a16:creationId xmlns:a16="http://schemas.microsoft.com/office/drawing/2014/main" id="{EB4DF435-4B72-4422-A63B-DC2CC7FA8425}"/>
              </a:ext>
            </a:extLst>
          </p:cNvPr>
          <p:cNvSpPr>
            <a:spLocks noGrp="1"/>
          </p:cNvSpPr>
          <p:nvPr>
            <p:ph type="body" sz="quarter" idx="18"/>
          </p:nvPr>
        </p:nvSpPr>
        <p:spPr>
          <a:xfrm>
            <a:off x="7675965" y="2136168"/>
            <a:ext cx="3862141" cy="3473913"/>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dirty="0">
                <a:ln>
                  <a:noFill/>
                </a:ln>
                <a:solidFill>
                  <a:srgbClr val="4F2D7F"/>
                </a:solidFill>
                <a:effectLst/>
                <a:uLnTx/>
                <a:uFillTx/>
                <a:latin typeface="+mn-lt"/>
                <a:ea typeface="+mn-ea"/>
                <a:cs typeface="+mn-cs"/>
              </a:rPr>
              <a:t>Eighth level</a:t>
            </a:r>
          </a:p>
          <a:p>
            <a:pPr lvl="4"/>
            <a:endParaRPr lang="el-GR" dirty="0"/>
          </a:p>
        </p:txBody>
      </p:sp>
      <p:sp>
        <p:nvSpPr>
          <p:cNvPr id="16" name="Text Placeholder 15">
            <a:extLst>
              <a:ext uri="{FF2B5EF4-FFF2-40B4-BE49-F238E27FC236}">
                <a16:creationId xmlns:a16="http://schemas.microsoft.com/office/drawing/2014/main" id="{27BAD976-E505-4420-B8B4-B7EA99B50B5E}"/>
              </a:ext>
            </a:extLst>
          </p:cNvPr>
          <p:cNvSpPr>
            <a:spLocks noGrp="1"/>
          </p:cNvSpPr>
          <p:nvPr>
            <p:ph type="body" sz="quarter" idx="19"/>
          </p:nvPr>
        </p:nvSpPr>
        <p:spPr>
          <a:xfrm>
            <a:off x="3572922" y="2136801"/>
            <a:ext cx="3921428" cy="3473645"/>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dirty="0">
                <a:ln>
                  <a:noFill/>
                </a:ln>
                <a:solidFill>
                  <a:srgbClr val="4F2D7F"/>
                </a:solidFill>
                <a:effectLst/>
                <a:uLnTx/>
                <a:uFillTx/>
                <a:latin typeface="+mn-lt"/>
                <a:ea typeface="+mn-ea"/>
                <a:cs typeface="+mn-cs"/>
              </a:rPr>
              <a:t>Eighth level</a:t>
            </a:r>
          </a:p>
          <a:p>
            <a:pPr lvl="4"/>
            <a:endParaRPr lang="el-GR" dirty="0"/>
          </a:p>
        </p:txBody>
      </p:sp>
      <p:pic>
        <p:nvPicPr>
          <p:cNvPr id="17" name="Picture 16">
            <a:extLst>
              <a:ext uri="{FF2B5EF4-FFF2-40B4-BE49-F238E27FC236}">
                <a16:creationId xmlns:a16="http://schemas.microsoft.com/office/drawing/2014/main" id="{C0CB039C-7C8E-48B1-AA17-E4BCA85D60F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15674" y="-2539"/>
            <a:ext cx="2172384" cy="6854189"/>
          </a:xfrm>
          <a:prstGeom prst="rect">
            <a:avLst/>
          </a:prstGeom>
        </p:spPr>
      </p:pic>
      <p:sp>
        <p:nvSpPr>
          <p:cNvPr id="13" name="Rectangle 12">
            <a:extLst>
              <a:ext uri="{FF2B5EF4-FFF2-40B4-BE49-F238E27FC236}">
                <a16:creationId xmlns:a16="http://schemas.microsoft.com/office/drawing/2014/main" id="{CCEC46C0-2ECB-4D65-A39D-3F34EC75BD8B}"/>
              </a:ext>
            </a:extLst>
          </p:cNvPr>
          <p:cNvSpPr/>
          <p:nvPr userDrawn="1"/>
        </p:nvSpPr>
        <p:spPr>
          <a:xfrm>
            <a:off x="709491" y="3811"/>
            <a:ext cx="2178566" cy="6854189"/>
          </a:xfrm>
          <a:prstGeom prst="rect">
            <a:avLst/>
          </a:prstGeom>
          <a:solidFill>
            <a:srgbClr val="44276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900" dirty="0">
              <a:ln>
                <a:noFill/>
              </a:ln>
              <a:solidFill>
                <a:schemeClr val="tx1"/>
              </a:solidFill>
            </a:endParaRPr>
          </a:p>
        </p:txBody>
      </p:sp>
      <p:sp>
        <p:nvSpPr>
          <p:cNvPr id="4" name="Text Placeholder 3">
            <a:extLst>
              <a:ext uri="{FF2B5EF4-FFF2-40B4-BE49-F238E27FC236}">
                <a16:creationId xmlns:a16="http://schemas.microsoft.com/office/drawing/2014/main" id="{3AF6F712-5CF1-F3E5-0CA8-72E02DF5E4FD}"/>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n-US" sz="1200" b="1" dirty="0">
                <a:solidFill>
                  <a:schemeClr val="bg1"/>
                </a:solidFill>
              </a:rPr>
              <a:t>Strategic position analysis</a:t>
            </a:r>
            <a:endParaRPr lang="el-GR" sz="1200" b="1" dirty="0">
              <a:solidFill>
                <a:schemeClr val="bg1"/>
              </a:solidFill>
            </a:endParaRPr>
          </a:p>
        </p:txBody>
      </p:sp>
    </p:spTree>
    <p:extLst>
      <p:ext uri="{BB962C8B-B14F-4D97-AF65-F5344CB8AC3E}">
        <p14:creationId xmlns:p14="http://schemas.microsoft.com/office/powerpoint/2010/main" val="4185240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Alt3_Text_2Column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BA58A3-4237-49FE-AADE-2BCFC164E482}"/>
              </a:ext>
            </a:extLst>
          </p:cNvPr>
          <p:cNvGraphicFramePr>
            <a:graphicFrameLocks noChangeAspect="1"/>
          </p:cNvGraphicFramePr>
          <p:nvPr userDrawn="1">
            <p:custDataLst>
              <p:tags r:id="rId1"/>
            </p:custDataLst>
            <p:extLst>
              <p:ext uri="{D42A27DB-BD31-4B8C-83A1-F6EECF244321}">
                <p14:modId xmlns:p14="http://schemas.microsoft.com/office/powerpoint/2010/main" val="876685335"/>
              </p:ext>
            </p:extLst>
          </p:nvPr>
        </p:nvGraphicFramePr>
        <p:xfrm>
          <a:off x="1440" y="1440"/>
          <a:ext cx="1441" cy="1441"/>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Object 1" hidden="1">
                        <a:extLst>
                          <a:ext uri="{FF2B5EF4-FFF2-40B4-BE49-F238E27FC236}">
                            <a16:creationId xmlns:a16="http://schemas.microsoft.com/office/drawing/2014/main" id="{4FBA58A3-4237-49FE-AADE-2BCFC164E482}"/>
                          </a:ext>
                        </a:extLst>
                      </p:cNvPr>
                      <p:cNvPicPr/>
                      <p:nvPr/>
                    </p:nvPicPr>
                    <p:blipFill>
                      <a:blip r:embed="rId4"/>
                      <a:stretch>
                        <a:fillRect/>
                      </a:stretch>
                    </p:blipFill>
                    <p:spPr>
                      <a:xfrm>
                        <a:off x="1440" y="1440"/>
                        <a:ext cx="1441" cy="1441"/>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DCCBC97-D0CE-4482-B5A3-3A902BE4F865}"/>
              </a:ext>
            </a:extLst>
          </p:cNvPr>
          <p:cNvSpPr/>
          <p:nvPr userDrawn="1"/>
        </p:nvSpPr>
        <p:spPr>
          <a:xfrm>
            <a:off x="1" y="0"/>
            <a:ext cx="12191999" cy="1428389"/>
          </a:xfrm>
          <a:prstGeom prst="rect">
            <a:avLst/>
          </a:prstGeom>
          <a:gradFill flip="none" rotWithShape="1">
            <a:gsLst>
              <a:gs pos="100000">
                <a:srgbClr val="4F2C7E">
                  <a:alpha val="43000"/>
                </a:srgbClr>
              </a:gs>
              <a:gs pos="65000">
                <a:srgbClr val="4F2C7E">
                  <a:alpha val="85000"/>
                </a:srgbClr>
              </a:gs>
              <a:gs pos="0">
                <a:srgbClr val="4F2C7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70"/>
          </a:p>
        </p:txBody>
      </p:sp>
    </p:spTree>
    <p:extLst>
      <p:ext uri="{BB962C8B-B14F-4D97-AF65-F5344CB8AC3E}">
        <p14:creationId xmlns:p14="http://schemas.microsoft.com/office/powerpoint/2010/main" val="5142121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6 number boxes">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29E6DF82-1404-BA54-3579-70C70FA3CACE}"/>
              </a:ext>
            </a:extLst>
          </p:cNvPr>
          <p:cNvSpPr>
            <a:spLocks noGrp="1"/>
          </p:cNvSpPr>
          <p:nvPr>
            <p:ph type="title"/>
          </p:nvPr>
        </p:nvSpPr>
        <p:spPr>
          <a:xfrm>
            <a:off x="508003" y="508000"/>
            <a:ext cx="11175997" cy="941388"/>
          </a:xfrm>
        </p:spPr>
        <p:txBody>
          <a:bodyPr/>
          <a:lstStyle/>
          <a:p>
            <a:r>
              <a:rPr lang="en-GB"/>
              <a:t>Click to edit Master title style</a:t>
            </a:r>
          </a:p>
        </p:txBody>
      </p:sp>
      <p:sp>
        <p:nvSpPr>
          <p:cNvPr id="9" name="Year">
            <a:extLst>
              <a:ext uri="{FF2B5EF4-FFF2-40B4-BE49-F238E27FC236}">
                <a16:creationId xmlns:a16="http://schemas.microsoft.com/office/drawing/2014/main" id="{61EE4E0F-5CC7-FA7F-67D5-DE439788F7D5}"/>
              </a:ext>
            </a:extLst>
          </p:cNvPr>
          <p:cNvSpPr txBox="1"/>
          <p:nvPr userDrawn="1"/>
        </p:nvSpPr>
        <p:spPr>
          <a:xfrm>
            <a:off x="11044588" y="6435957"/>
            <a:ext cx="268423" cy="95605"/>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algn="r">
              <a:buFont typeface="Arial" panose="020B0604020202020204" pitchFamily="34" charset="0"/>
              <a:buChar char="©"/>
            </a:pPr>
            <a:r>
              <a:rPr lang="en-GB" sz="700" dirty="0">
                <a:solidFill>
                  <a:prstClr val="black"/>
                </a:solidFill>
                <a:latin typeface="Arial" panose="020B0604020202020204"/>
                <a:cs typeface="Arial" panose="020B0604020202020204" pitchFamily="34" charset="0"/>
              </a:rPr>
              <a:t>202</a:t>
            </a:r>
            <a:r>
              <a:rPr lang="el-GR" sz="700" dirty="0">
                <a:solidFill>
                  <a:prstClr val="black"/>
                </a:solidFill>
                <a:latin typeface="Arial" panose="020B0604020202020204"/>
                <a:cs typeface="Arial" panose="020B0604020202020204" pitchFamily="34" charset="0"/>
              </a:rPr>
              <a:t>5</a:t>
            </a:r>
            <a:endParaRPr lang="en-GB" sz="700" dirty="0">
              <a:solidFill>
                <a:prstClr val="black"/>
              </a:solidFill>
              <a:latin typeface="Arial" panose="020B0604020202020204"/>
              <a:cs typeface="Arial" panose="020B0604020202020204" pitchFamily="34" charset="0"/>
            </a:endParaRPr>
          </a:p>
        </p:txBody>
      </p:sp>
      <p:sp>
        <p:nvSpPr>
          <p:cNvPr id="10" name="TextBox 9">
            <a:extLst>
              <a:ext uri="{FF2B5EF4-FFF2-40B4-BE49-F238E27FC236}">
                <a16:creationId xmlns:a16="http://schemas.microsoft.com/office/drawing/2014/main" id="{E2053971-CE5F-5584-A8C6-0795B253DFDD}"/>
              </a:ext>
            </a:extLst>
          </p:cNvPr>
          <p:cNvSpPr txBox="1"/>
          <p:nvPr userDrawn="1">
            <p:custDataLst>
              <p:tags r:id="rId1"/>
            </p:custDataLst>
          </p:nvPr>
        </p:nvSpPr>
        <p:spPr>
          <a:xfrm>
            <a:off x="7963408" y="6442512"/>
            <a:ext cx="3017064" cy="86070"/>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a:buFont typeface="Arial" panose="020B0604020202020204" pitchFamily="34" charset="0"/>
              <a:buNone/>
            </a:pPr>
            <a:r>
              <a:rPr lang="en-GB" sz="700" dirty="0">
                <a:solidFill>
                  <a:prstClr val="black"/>
                </a:solidFill>
                <a:latin typeface="Arial" panose="020B0604020202020204"/>
                <a:cs typeface="Arial" panose="020B0604020202020204" pitchFamily="34" charset="0"/>
              </a:rPr>
              <a:t>Grant Thornton </a:t>
            </a:r>
            <a:r>
              <a:rPr lang="en-US" sz="700" dirty="0">
                <a:solidFill>
                  <a:prstClr val="black"/>
                </a:solidFill>
                <a:latin typeface="Arial" panose="020B0604020202020204"/>
                <a:cs typeface="Arial" panose="020B0604020202020204" pitchFamily="34" charset="0"/>
              </a:rPr>
              <a:t>Greece</a:t>
            </a:r>
            <a:endParaRPr lang="en-GB" sz="700" dirty="0">
              <a:solidFill>
                <a:prstClr val="black"/>
              </a:solidFill>
              <a:latin typeface="Arial" panose="020B0604020202020204"/>
              <a:cs typeface="Arial" panose="020B0604020202020204" pitchFamily="34" charset="0"/>
            </a:endParaRPr>
          </a:p>
        </p:txBody>
      </p:sp>
      <p:sp>
        <p:nvSpPr>
          <p:cNvPr id="11" name="Slide Number">
            <a:extLst>
              <a:ext uri="{FF2B5EF4-FFF2-40B4-BE49-F238E27FC236}">
                <a16:creationId xmlns:a16="http://schemas.microsoft.com/office/drawing/2014/main" id="{8833768A-FD3D-9AD5-1041-BB56548B6551}"/>
              </a:ext>
            </a:extLst>
          </p:cNvPr>
          <p:cNvSpPr txBox="1">
            <a:spLocks/>
          </p:cNvSpPr>
          <p:nvPr userDrawn="1"/>
        </p:nvSpPr>
        <p:spPr>
          <a:xfrm>
            <a:off x="11398911" y="6400533"/>
            <a:ext cx="271463" cy="143720"/>
          </a:xfrm>
          <a:prstGeom prst="rect">
            <a:avLst/>
          </a:prstGeom>
        </p:spPr>
        <p:txBody>
          <a:bodyPr vert="horz" wrap="none" lIns="0" tIns="0" rIns="0" bIns="0" rtlCol="0" anchor="b" anchorCtr="0">
            <a:noAutofit/>
          </a:bodyPr>
          <a:lstStyle>
            <a:defPPr>
              <a:defRPr lang="en-GB"/>
            </a:defPPr>
            <a:lvl1pPr marL="0" indent="0" algn="r" defTabSz="736656" rtl="0" eaLnBrk="1" latinLnBrk="0" hangingPunct="1">
              <a:lnSpc>
                <a:spcPct val="100000"/>
              </a:lnSpc>
              <a:spcBef>
                <a:spcPts val="0"/>
              </a:spcBef>
              <a:spcAft>
                <a:spcPts val="600"/>
              </a:spcAft>
              <a:buFont typeface="Arial" panose="020B0604020202020204" pitchFamily="34" charset="0"/>
              <a:buNone/>
              <a:defRPr lang="en-GB" sz="800" b="0" kern="1200">
                <a:solidFill>
                  <a:sysClr val="windowText" lastClr="000000"/>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400" b="0" kern="1200" dirty="0">
                <a:solidFill>
                  <a:schemeClr val="tx1"/>
                </a:solidFill>
                <a:latin typeface="+mn-lt"/>
                <a:ea typeface="+mn-ea"/>
                <a:cs typeface="+mn-cs"/>
              </a:defRPr>
            </a:lvl9pPr>
          </a:lstStyle>
          <a:p>
            <a:fld id="{1AB31D9B-80B6-41F8-B283-556E26E6158E}" type="slidenum">
              <a:rPr lang="el-GR" smtClean="0">
                <a:latin typeface="Arial" panose="020B0604020202020204"/>
              </a:rPr>
              <a:pPr/>
              <a:t>‹#›</a:t>
            </a:fld>
            <a:endParaRPr lang="el-GR" dirty="0">
              <a:latin typeface="Arial" panose="020B0604020202020204"/>
            </a:endParaRPr>
          </a:p>
        </p:txBody>
      </p:sp>
      <p:sp>
        <p:nvSpPr>
          <p:cNvPr id="15" name="TextBox 14">
            <a:extLst>
              <a:ext uri="{FF2B5EF4-FFF2-40B4-BE49-F238E27FC236}">
                <a16:creationId xmlns:a16="http://schemas.microsoft.com/office/drawing/2014/main" id="{883DABAA-E92B-E9B8-52B8-A219E4A7B946}"/>
              </a:ext>
            </a:extLst>
          </p:cNvPr>
          <p:cNvSpPr txBox="1"/>
          <p:nvPr userDrawn="1"/>
        </p:nvSpPr>
        <p:spPr>
          <a:xfrm>
            <a:off x="11385285" y="6411255"/>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tx1"/>
                </a:solidFill>
              </a:rPr>
              <a:t>|</a:t>
            </a:r>
          </a:p>
        </p:txBody>
      </p:sp>
    </p:spTree>
    <p:extLst>
      <p:ext uri="{BB962C8B-B14F-4D97-AF65-F5344CB8AC3E}">
        <p14:creationId xmlns:p14="http://schemas.microsoft.com/office/powerpoint/2010/main" val="3471096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Αναγνώριση προκλήσεων">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F6F35A84-8AF5-960F-3A4E-3D2457DE596E}"/>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Ελλείψεις φαρμακευτικών προϊόντων</a:t>
            </a:r>
          </a:p>
        </p:txBody>
      </p:sp>
    </p:spTree>
    <p:extLst>
      <p:ext uri="{BB962C8B-B14F-4D97-AF65-F5344CB8AC3E}">
        <p14:creationId xmlns:p14="http://schemas.microsoft.com/office/powerpoint/2010/main" val="33561327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Διάκριση ευκαιριών">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D4640254-C18E-1C3A-60C7-991391B2FD07}"/>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Διάκριση ευκαιριών</a:t>
            </a:r>
          </a:p>
        </p:txBody>
      </p:sp>
    </p:spTree>
    <p:extLst>
      <p:ext uri="{BB962C8B-B14F-4D97-AF65-F5344CB8AC3E}">
        <p14:creationId xmlns:p14="http://schemas.microsoft.com/office/powerpoint/2010/main" val="16103281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Περιγραφή επένδυση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04AB7616-459A-F789-4029-FDB084165648}"/>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Περιγραφή επένδυσης</a:t>
            </a:r>
          </a:p>
        </p:txBody>
      </p:sp>
    </p:spTree>
    <p:extLst>
      <p:ext uri="{BB962C8B-B14F-4D97-AF65-F5344CB8AC3E}">
        <p14:creationId xmlns:p14="http://schemas.microsoft.com/office/powerpoint/2010/main" val="28338162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ver Mobius Photo">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AFB6232-CEB9-BFA1-0E59-B72D0329940E}"/>
              </a:ext>
            </a:extLst>
          </p:cNvPr>
          <p:cNvGraphicFramePr>
            <a:graphicFrameLocks noChangeAspect="1"/>
          </p:cNvGraphicFramePr>
          <p:nvPr userDrawn="1">
            <p:custDataLst>
              <p:tags r:id="rId1"/>
            </p:custDataLst>
            <p:extLst>
              <p:ext uri="{D42A27DB-BD31-4B8C-83A1-F6EECF244321}">
                <p14:modId xmlns:p14="http://schemas.microsoft.com/office/powerpoint/2010/main" val="4206470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12" name="think-cell data - do not delete" hidden="1">
                        <a:extLst>
                          <a:ext uri="{FF2B5EF4-FFF2-40B4-BE49-F238E27FC236}">
                            <a16:creationId xmlns:a16="http://schemas.microsoft.com/office/drawing/2014/main" id="{FAFB6232-CEB9-BFA1-0E59-B72D0329940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15AA535-B0B2-0ADB-214B-7D1ED9D82FF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7990"/>
          <a:stretch/>
        </p:blipFill>
        <p:spPr>
          <a:xfrm>
            <a:off x="1758518" y="0"/>
            <a:ext cx="10433482" cy="6858000"/>
          </a:xfrm>
          <a:prstGeom prst="rect">
            <a:avLst/>
          </a:prstGeom>
        </p:spPr>
      </p:pic>
      <p:pic>
        <p:nvPicPr>
          <p:cNvPr id="18" name="Mobius">
            <a:extLst>
              <a:ext uri="{FF2B5EF4-FFF2-40B4-BE49-F238E27FC236}">
                <a16:creationId xmlns:a16="http://schemas.microsoft.com/office/drawing/2014/main" id="{18FF0B0C-BCF9-C46C-4F64-612867942D5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11896"/>
          <a:stretch/>
        </p:blipFill>
        <p:spPr>
          <a:xfrm>
            <a:off x="0" y="0"/>
            <a:ext cx="7771757" cy="6857992"/>
          </a:xfrm>
          <a:prstGeom prst="rect">
            <a:avLst/>
          </a:prstGeom>
        </p:spPr>
      </p:pic>
      <p:sp>
        <p:nvSpPr>
          <p:cNvPr id="3" name="Title"/>
          <p:cNvSpPr>
            <a:spLocks noGrp="1"/>
          </p:cNvSpPr>
          <p:nvPr>
            <p:ph type="title" hasCustomPrompt="1"/>
            <p:custDataLst>
              <p:tags r:id="rId2"/>
            </p:custDataLst>
          </p:nvPr>
        </p:nvSpPr>
        <p:spPr>
          <a:xfrm>
            <a:off x="508003" y="2333625"/>
            <a:ext cx="5708648" cy="1025922"/>
          </a:xfrm>
          <a:prstGeom prst="rect">
            <a:avLst/>
          </a:prstGeom>
        </p:spPr>
        <p:txBody>
          <a:bodyPr vert="horz"/>
          <a:lstStyle>
            <a:lvl1pPr>
              <a:lnSpc>
                <a:spcPct val="85000"/>
              </a:lnSpc>
              <a:defRPr sz="3600">
                <a:solidFill>
                  <a:schemeClr val="tx1"/>
                </a:solidFill>
              </a:defRPr>
            </a:lvl1pPr>
          </a:lstStyle>
          <a:p>
            <a:r>
              <a:rPr lang="en-GB" dirty="0"/>
              <a:t>Main cover title</a:t>
            </a:r>
            <a:br>
              <a:rPr lang="en-GB" dirty="0"/>
            </a:br>
            <a:r>
              <a:rPr lang="en-GB" dirty="0"/>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708648" cy="471487"/>
          </a:xfrm>
          <a:prstGeom prst="rect">
            <a:avLst/>
          </a:prstGeom>
        </p:spPr>
        <p:txBody>
          <a:bodyPr/>
          <a:lstStyle>
            <a:lvl1pPr marL="0" indent="0">
              <a:spcAft>
                <a:spcPts val="0"/>
              </a:spcAft>
              <a:buNone/>
              <a:defRPr sz="2000" b="1">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chemeClr val="tx1"/>
                </a:solidFill>
              </a:defRPr>
            </a:lvl1pPr>
          </a:lstStyle>
          <a:p>
            <a:endParaRPr lang="en-GB" dirty="0"/>
          </a:p>
        </p:txBody>
      </p:sp>
      <p:sp>
        <p:nvSpPr>
          <p:cNvPr id="8" name="Slide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a:prstGeom prst="rect">
            <a:avLst/>
          </a:prstGeom>
        </p:spPr>
        <p:txBody>
          <a:bodyPr/>
          <a:lstStyle>
            <a:lvl1pPr algn="l">
              <a:defRPr sz="100">
                <a:solidFill>
                  <a:schemeClr val="tx1"/>
                </a:solidFill>
              </a:defRPr>
            </a:lvl1pPr>
          </a:lstStyle>
          <a:p>
            <a:fld id="{1AB31D9B-80B6-41F8-B283-556E26E6158E}" type="slidenum">
              <a:rPr lang="en-GB"/>
              <a:pPr/>
              <a:t>‹#›</a:t>
            </a:fld>
            <a:endParaRPr lang="en-GB" dirty="0"/>
          </a:p>
        </p:txBody>
      </p:sp>
      <p:sp>
        <p:nvSpPr>
          <p:cNvPr id="5" name="Text Placeholder 8">
            <a:extLst>
              <a:ext uri="{FF2B5EF4-FFF2-40B4-BE49-F238E27FC236}">
                <a16:creationId xmlns:a16="http://schemas.microsoft.com/office/drawing/2014/main" id="{F5CC922D-8453-2B88-1B73-40CCBF19F3B3}"/>
              </a:ext>
            </a:extLst>
          </p:cNvPr>
          <p:cNvSpPr>
            <a:spLocks noGrp="1"/>
          </p:cNvSpPr>
          <p:nvPr>
            <p:ph type="body" sz="quarter" idx="16" hasCustomPrompt="1"/>
          </p:nvPr>
        </p:nvSpPr>
        <p:spPr>
          <a:xfrm>
            <a:off x="508000" y="4767263"/>
            <a:ext cx="5708648" cy="471487"/>
          </a:xfrm>
          <a:prstGeom prst="rect">
            <a:avLst/>
          </a:prstGeom>
        </p:spPr>
        <p:txBody>
          <a:bodyPr/>
          <a:lstStyle>
            <a:lvl1pPr marL="0" indent="0">
              <a:spcAft>
                <a:spcPts val="0"/>
              </a:spcAft>
              <a:buNone/>
              <a:defRPr sz="1600" b="0">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Date</a:t>
            </a:r>
          </a:p>
        </p:txBody>
      </p:sp>
      <p:pic>
        <p:nvPicPr>
          <p:cNvPr id="4" name="MIO_LOGOPLACEHOLDER#white_16x9_top" descr="Logo&#10;&#10;Description automatically generated" hidden="1">
            <a:extLst>
              <a:ext uri="{FF2B5EF4-FFF2-40B4-BE49-F238E27FC236}">
                <a16:creationId xmlns:a16="http://schemas.microsoft.com/office/drawing/2014/main" id="{CE22436E-DFA1-5B8A-51A7-A37F783CA4BF}"/>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500162" y="-508000"/>
            <a:ext cx="2907078" cy="961436"/>
          </a:xfrm>
          <a:prstGeom prst="rect">
            <a:avLst/>
          </a:prstGeom>
        </p:spPr>
      </p:pic>
      <p:pic>
        <p:nvPicPr>
          <p:cNvPr id="7" name="GT#white_16x9_top">
            <a:extLst>
              <a:ext uri="{FF2B5EF4-FFF2-40B4-BE49-F238E27FC236}">
                <a16:creationId xmlns:a16="http://schemas.microsoft.com/office/drawing/2014/main" id="{5324C52D-B5DC-6071-1E07-4271A5EC3812}"/>
              </a:ext>
            </a:extLst>
          </p:cNvPr>
          <p:cNvPicPr>
            <a:picLocks noChangeAspect="1"/>
          </p:cNvPicPr>
          <p:nvPr userDrawn="1">
            <p:custDataLst>
              <p:tags r:id="rId3"/>
            </p:custDataLst>
          </p:nvPr>
        </p:nvPicPr>
        <p:blipFill>
          <a:blip r:embed="rId11"/>
          <a:srcRect/>
          <a:stretch/>
        </p:blipFill>
        <p:spPr>
          <a:xfrm>
            <a:off x="266121" y="134382"/>
            <a:ext cx="3673624" cy="1173519"/>
          </a:xfrm>
          <a:prstGeom prst="rect">
            <a:avLst/>
          </a:prstGeom>
        </p:spPr>
      </p:pic>
    </p:spTree>
    <p:extLst>
      <p:ext uri="{BB962C8B-B14F-4D97-AF65-F5344CB8AC3E}">
        <p14:creationId xmlns:p14="http://schemas.microsoft.com/office/powerpoint/2010/main" val="3705050353"/>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4345228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Βασικά στοιχεία έργου">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Βασικά στοιχεία έργου</a:t>
            </a:r>
          </a:p>
        </p:txBody>
      </p:sp>
    </p:spTree>
    <p:extLst>
      <p:ext uri="{BB962C8B-B14F-4D97-AF65-F5344CB8AC3E}">
        <p14:creationId xmlns:p14="http://schemas.microsoft.com/office/powerpoint/2010/main" val="389123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E55869-BB81-583D-DB6C-25947976BD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665DD38-9A05-1524-5F74-8DFC2F439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E6E1243-4B19-1E3B-C3BB-66AFC09362F5}"/>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5" name="Footer Placeholder 4">
            <a:extLst>
              <a:ext uri="{FF2B5EF4-FFF2-40B4-BE49-F238E27FC236}">
                <a16:creationId xmlns:a16="http://schemas.microsoft.com/office/drawing/2014/main" id="{C4306077-E46E-428D-0713-6C624C84A7B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52B94BD-67FB-31E3-9B80-3646D62B513F}"/>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6084154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Επιτελική σύνοψη">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ED790C7-81C7-D89F-2E43-18D7542769B9}"/>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Επιτελική σύνοψη</a:t>
            </a:r>
          </a:p>
        </p:txBody>
      </p:sp>
    </p:spTree>
    <p:extLst>
      <p:ext uri="{BB962C8B-B14F-4D97-AF65-F5344CB8AC3E}">
        <p14:creationId xmlns:p14="http://schemas.microsoft.com/office/powerpoint/2010/main" val="16624832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Αναγνώριση προκλήσεων">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F6F35A84-8AF5-960F-3A4E-3D2457DE596E}"/>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Αναγνώριση προκλήσεων</a:t>
            </a:r>
          </a:p>
        </p:txBody>
      </p:sp>
    </p:spTree>
    <p:extLst>
      <p:ext uri="{BB962C8B-B14F-4D97-AF65-F5344CB8AC3E}">
        <p14:creationId xmlns:p14="http://schemas.microsoft.com/office/powerpoint/2010/main" val="28597606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Διάκριση ευκαιριών">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D4640254-C18E-1C3A-60C7-991391B2FD07}"/>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Διάκριση ευκαιριών</a:t>
            </a:r>
          </a:p>
        </p:txBody>
      </p:sp>
    </p:spTree>
    <p:extLst>
      <p:ext uri="{BB962C8B-B14F-4D97-AF65-F5344CB8AC3E}">
        <p14:creationId xmlns:p14="http://schemas.microsoft.com/office/powerpoint/2010/main" val="8731440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Χαρτογράφηση αγ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BCE43897-1824-96EB-3FB9-E28C7A6DC183}"/>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Χαρτογράφηση αγοράς</a:t>
            </a:r>
          </a:p>
        </p:txBody>
      </p:sp>
    </p:spTree>
    <p:extLst>
      <p:ext uri="{BB962C8B-B14F-4D97-AF65-F5344CB8AC3E}">
        <p14:creationId xmlns:p14="http://schemas.microsoft.com/office/powerpoint/2010/main" val="2453203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Περιγραφή επένδυση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04AB7616-459A-F789-4029-FDB084165648}"/>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Κατανάλωση φαρμάκου</a:t>
            </a:r>
          </a:p>
        </p:txBody>
      </p:sp>
    </p:spTree>
    <p:extLst>
      <p:ext uri="{BB962C8B-B14F-4D97-AF65-F5344CB8AC3E}">
        <p14:creationId xmlns:p14="http://schemas.microsoft.com/office/powerpoint/2010/main" val="40156791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Χρηματοοικονομικά μεγέθη ">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00541CFA-ADAE-256F-D47E-46EB7DC27572}"/>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Χρηματοοικονομικά μεγέθη </a:t>
            </a:r>
          </a:p>
        </p:txBody>
      </p:sp>
    </p:spTree>
    <p:extLst>
      <p:ext uri="{BB962C8B-B14F-4D97-AF65-F5344CB8AC3E}">
        <p14:creationId xmlns:p14="http://schemas.microsoft.com/office/powerpoint/2010/main" val="27791681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Παράρτημα">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A8124245-5CCD-D481-4882-335BFD2B6076}"/>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Παράρτημα</a:t>
            </a:r>
          </a:p>
        </p:txBody>
      </p:sp>
    </p:spTree>
    <p:extLst>
      <p:ext uri="{BB962C8B-B14F-4D97-AF65-F5344CB8AC3E}">
        <p14:creationId xmlns:p14="http://schemas.microsoft.com/office/powerpoint/2010/main" val="1893191794"/>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ivider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458913" y="2924175"/>
            <a:ext cx="5466821" cy="1128514"/>
          </a:xfrm>
          <a:prstGeom prst="rect">
            <a:avLst/>
          </a:prstGeom>
        </p:spPr>
        <p:txBody>
          <a:bodyPr>
            <a:noAutofit/>
          </a:bodyPr>
          <a:lstStyle>
            <a:lvl1pPr>
              <a:lnSpc>
                <a:spcPct val="85000"/>
              </a:lnSpc>
              <a:spcBef>
                <a:spcPts val="0"/>
              </a:spcBef>
              <a:spcAft>
                <a:spcPts val="0"/>
              </a:spcAft>
              <a:defRPr sz="4000" b="1">
                <a:solidFill>
                  <a:schemeClr val="tx1"/>
                </a:solidFill>
              </a:defRPr>
            </a:lvl1pPr>
          </a:lstStyle>
          <a:p>
            <a:r>
              <a:rPr lang="en-GB" dirty="0"/>
              <a:t>Divider title</a:t>
            </a:r>
          </a:p>
        </p:txBody>
      </p:sp>
      <p:sp>
        <p:nvSpPr>
          <p:cNvPr id="12" name="Text Placeholder 11">
            <a:extLst>
              <a:ext uri="{FF2B5EF4-FFF2-40B4-BE49-F238E27FC236}">
                <a16:creationId xmlns:a16="http://schemas.microsoft.com/office/drawing/2014/main" id="{411B257A-4515-48EC-A892-E1742532F206}"/>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ct val="85000"/>
              </a:lnSpc>
              <a:spcBef>
                <a:spcPts val="0"/>
              </a:spcBef>
              <a:spcAft>
                <a:spcPts val="0"/>
              </a:spcAft>
              <a:buNone/>
              <a:defRPr sz="4000" b="1">
                <a:solidFill>
                  <a:schemeClr val="tx1"/>
                </a:solidFill>
                <a:latin typeface="+mn-lt"/>
              </a:defRPr>
            </a:lvl1pPr>
            <a:lvl5pPr>
              <a:defRPr/>
            </a:lvl5pPr>
          </a:lstStyle>
          <a:p>
            <a:pPr lvl="0"/>
            <a:r>
              <a:rPr lang="en-GB" dirty="0"/>
              <a:t>00</a:t>
            </a:r>
          </a:p>
        </p:txBody>
      </p:sp>
    </p:spTree>
    <p:extLst>
      <p:ext uri="{BB962C8B-B14F-4D97-AF65-F5344CB8AC3E}">
        <p14:creationId xmlns:p14="http://schemas.microsoft.com/office/powerpoint/2010/main" val="2453145124"/>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ack cover white design">
    <p:spTree>
      <p:nvGrpSpPr>
        <p:cNvPr id="1" name=""/>
        <p:cNvGrpSpPr/>
        <p:nvPr/>
      </p:nvGrpSpPr>
      <p:grpSpPr>
        <a:xfrm>
          <a:off x="0" y="0"/>
          <a:ext cx="0" cy="0"/>
          <a:chOff x="0" y="0"/>
          <a:chExt cx="0" cy="0"/>
        </a:xfrm>
      </p:grpSpPr>
      <p:pic>
        <p:nvPicPr>
          <p:cNvPr id="63" name="MobiusKeyline">
            <a:extLst>
              <a:ext uri="{FF2B5EF4-FFF2-40B4-BE49-F238E27FC236}">
                <a16:creationId xmlns:a16="http://schemas.microsoft.com/office/drawing/2014/main" id="{7D67EAAD-C437-545A-C0B9-A138A44A82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93205" y="0"/>
            <a:ext cx="6698796" cy="6858000"/>
          </a:xfrm>
          <a:prstGeom prst="rect">
            <a:avLst/>
          </a:prstGeom>
        </p:spPr>
      </p:pic>
      <p:sp>
        <p:nvSpPr>
          <p:cNvPr id="3" name="Footer">
            <a:extLst>
              <a:ext uri="{FF2B5EF4-FFF2-40B4-BE49-F238E27FC236}">
                <a16:creationId xmlns:a16="http://schemas.microsoft.com/office/drawing/2014/main" id="{5B33727D-F335-3449-D2A9-23CB3BE7B159}"/>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rgbClr val="F0F0F0"/>
                </a:solidFill>
              </a:defRPr>
            </a:lvl1pPr>
          </a:lstStyle>
          <a:p>
            <a:endParaRPr lang="en-GB" dirty="0"/>
          </a:p>
        </p:txBody>
      </p:sp>
      <p:sp>
        <p:nvSpPr>
          <p:cNvPr id="6" name="SlideNumber">
            <a:extLst>
              <a:ext uri="{FF2B5EF4-FFF2-40B4-BE49-F238E27FC236}">
                <a16:creationId xmlns:a16="http://schemas.microsoft.com/office/drawing/2014/main" id="{509FF571-7E16-C841-5998-71BEB21EC6CC}"/>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8" name="MIO_LOGOPLACEHOLDER#standard_16x9_disclaimer" hidden="1">
            <a:extLst>
              <a:ext uri="{FF2B5EF4-FFF2-40B4-BE49-F238E27FC236}">
                <a16:creationId xmlns:a16="http://schemas.microsoft.com/office/drawing/2014/main" id="{5B9F2F54-3BE2-D0D4-C6A6-B1BC8694EC67}"/>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508000" y="-508000"/>
            <a:ext cx="1879600" cy="621625"/>
          </a:xfrm>
          <a:prstGeom prst="rect">
            <a:avLst/>
          </a:prstGeom>
        </p:spPr>
      </p:pic>
      <p:sp>
        <p:nvSpPr>
          <p:cNvPr id="4" name="Disclaimer">
            <a:extLst>
              <a:ext uri="{FF2B5EF4-FFF2-40B4-BE49-F238E27FC236}">
                <a16:creationId xmlns:a16="http://schemas.microsoft.com/office/drawing/2014/main" id="{3A93C6C6-EDA0-960F-1126-D23438AFC9E3}"/>
              </a:ext>
            </a:extLst>
          </p:cNvPr>
          <p:cNvSpPr txBox="1"/>
          <p:nvPr userDrawn="1">
            <p:custDataLst>
              <p:tags r:id="rId1"/>
            </p:custDataLst>
          </p:nvPr>
        </p:nvSpPr>
        <p:spPr>
          <a:xfrm>
            <a:off x="508000" y="5518311"/>
            <a:ext cx="7612063" cy="831690"/>
          </a:xfrm>
          <a:prstGeom prst="rect">
            <a:avLst/>
          </a:prstGeom>
        </p:spPr>
        <p:txBody>
          <a:bodyPr vert="horz" wrap="square" lIns="0" tIns="0" rIns="0" bIns="0" rtlCol="0" anchor="b" anchorCtr="0">
            <a:noAutofit/>
          </a:bodyPr>
          <a:lstStyle>
            <a:lvl1pPr defTabSz="736656">
              <a:defRPr sz="800">
                <a:solidFill>
                  <a:schemeClr val="bg1"/>
                </a:solidFill>
              </a:defRPr>
            </a:lvl1pPr>
            <a:lvl2pPr marL="0" indent="0" defTabSz="736656">
              <a:buNone/>
              <a:tabLst/>
              <a:defRPr sz="1400" b="1">
                <a:solidFill>
                  <a:schemeClr val="accent1"/>
                </a:solidFill>
              </a:defRPr>
            </a:lvl2pPr>
            <a:lvl3pPr marL="0" indent="0" defTabSz="901700">
              <a:buNone/>
              <a:defRPr sz="1400" b="1"/>
            </a:lvl3pPr>
            <a:lvl4pPr marL="0" indent="0" defTabSz="736656">
              <a:buNone/>
              <a:defRPr lang="en-GB" sz="1400" b="0" dirty="0"/>
            </a:lvl4pPr>
            <a:lvl5pPr marL="182563" indent="-182563" defTabSz="736656">
              <a:buFont typeface="Arial" panose="020B0604020202020204" pitchFamily="34" charset="0"/>
              <a:buChar char="•"/>
              <a:defRPr sz="1400"/>
            </a:lvl5pPr>
            <a:lvl6pPr marL="358775" indent="-176213" defTabSz="736656">
              <a:buFont typeface="Arial" panose="020B0604020202020204" pitchFamily="34" charset="0"/>
              <a:buChar char="–"/>
              <a:tabLst/>
              <a:defRPr sz="1200"/>
            </a:lvl6pPr>
            <a:lvl7pPr marL="541338" indent="-182563" defTabSz="736656">
              <a:buChar char="–"/>
              <a:defRPr sz="1200" b="0">
                <a:solidFill>
                  <a:schemeClr val="tx1"/>
                </a:solidFill>
              </a:defRPr>
            </a:lvl7pPr>
            <a:lvl8pPr marL="266700" indent="-266700" defTabSz="736656">
              <a:spcAft>
                <a:spcPts val="600"/>
              </a:spcAft>
              <a:buFont typeface="+mj-lt"/>
              <a:buAutoNum type="arabicPeriod"/>
              <a:defRPr sz="1400" b="0">
                <a:solidFill>
                  <a:schemeClr val="tx1"/>
                </a:solidFill>
              </a:defRPr>
            </a:lvl8pPr>
            <a:lvl9pPr marL="541338" indent="-266700" defTabSz="736656">
              <a:buFont typeface="+mj-lt"/>
              <a:buAutoNum type="alphaLcPeriod"/>
              <a:defRPr sz="1400" b="0"/>
            </a:lvl9pPr>
          </a:lstStyle>
          <a:p>
            <a:r>
              <a:rPr lang="en-GB" dirty="0">
                <a:solidFill>
                  <a:schemeClr val="tx1"/>
                </a:solidFill>
              </a:rPr>
              <a:t>© 202</a:t>
            </a:r>
            <a:r>
              <a:rPr lang="el-GR" dirty="0">
                <a:solidFill>
                  <a:schemeClr val="tx1"/>
                </a:solidFill>
              </a:rPr>
              <a:t>5</a:t>
            </a:r>
            <a:r>
              <a:rPr lang="en-GB" dirty="0">
                <a:solidFill>
                  <a:schemeClr val="tx1"/>
                </a:solidFill>
              </a:rPr>
              <a:t> </a:t>
            </a:r>
            <a:r>
              <a:rPr lang="en-US" dirty="0">
                <a:solidFill>
                  <a:schemeClr val="tx1"/>
                </a:solidFill>
              </a:rPr>
              <a:t>Grant Thornton Greece</a:t>
            </a:r>
            <a:r>
              <a:rPr lang="en-GB" dirty="0">
                <a:solidFill>
                  <a:schemeClr val="tx1"/>
                </a:solidFill>
              </a:rPr>
              <a:t>. All rights reserved.</a:t>
            </a:r>
          </a:p>
          <a:p>
            <a:r>
              <a:rPr lang="en-GB" dirty="0">
                <a:solidFill>
                  <a:schemeClr val="tx1"/>
                </a:solidFill>
              </a:rPr>
              <a:t>‘Grant Thornton’ refers to the brand under which the Grant Thornton member firms provide assurance, tax and advisory services to their clients and/or refers to one or more member firms, as the context requires. Grant Thornton International Ltd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pic>
        <p:nvPicPr>
          <p:cNvPr id="5" name="GT#standard_16x9_disclaimer">
            <a:extLst>
              <a:ext uri="{FF2B5EF4-FFF2-40B4-BE49-F238E27FC236}">
                <a16:creationId xmlns:a16="http://schemas.microsoft.com/office/drawing/2014/main" id="{CABB3E38-BF71-7A86-8493-D2FA1702B832}"/>
              </a:ext>
            </a:extLst>
          </p:cNvPr>
          <p:cNvPicPr>
            <a:picLocks noChangeAspect="1"/>
          </p:cNvPicPr>
          <p:nvPr userDrawn="1">
            <p:custDataLst>
              <p:tags r:id="rId2"/>
            </p:custDataLst>
          </p:nvPr>
        </p:nvPicPr>
        <p:blipFill>
          <a:blip r:embed="rId7"/>
          <a:srcRect/>
          <a:stretch/>
        </p:blipFill>
        <p:spPr>
          <a:xfrm>
            <a:off x="366184" y="4824451"/>
            <a:ext cx="2350139" cy="750739"/>
          </a:xfrm>
          <a:prstGeom prst="rect">
            <a:avLst/>
          </a:prstGeom>
        </p:spPr>
      </p:pic>
    </p:spTree>
    <p:extLst>
      <p:ext uri="{BB962C8B-B14F-4D97-AF65-F5344CB8AC3E}">
        <p14:creationId xmlns:p14="http://schemas.microsoft.com/office/powerpoint/2010/main" val="30223360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Gradient Core Purple-Teal">
    <p:bg>
      <p:bgPr>
        <a:gradFill>
          <a:gsLst>
            <a:gs pos="0">
              <a:srgbClr val="4F2D7F"/>
            </a:gs>
            <a:gs pos="29000">
              <a:srgbClr val="4D2F80"/>
            </a:gs>
            <a:gs pos="46000">
              <a:srgbClr val="473783"/>
            </a:gs>
            <a:gs pos="61000">
              <a:srgbClr val="3E468A"/>
            </a:gs>
            <a:gs pos="73000">
              <a:srgbClr val="305A92"/>
            </a:gs>
            <a:gs pos="85000">
              <a:srgbClr val="1F749E"/>
            </a:gs>
            <a:gs pos="96000">
              <a:srgbClr val="0A94AC"/>
            </a:gs>
            <a:gs pos="100000">
              <a:srgbClr val="00A4B3"/>
            </a:gs>
          </a:gsLst>
          <a:lin ang="18900000" scaled="1"/>
        </a:gradFill>
        <a:effectLst/>
      </p:bgPr>
    </p:bg>
    <p:spTree>
      <p:nvGrpSpPr>
        <p:cNvPr id="1" name=""/>
        <p:cNvGrpSpPr/>
        <p:nvPr/>
      </p:nvGrpSpPr>
      <p:grpSpPr>
        <a:xfrm>
          <a:off x="0" y="0"/>
          <a:ext cx="0" cy="0"/>
          <a:chOff x="0" y="0"/>
          <a:chExt cx="0" cy="0"/>
        </a:xfrm>
      </p:grpSpPr>
      <p:sp>
        <p:nvSpPr>
          <p:cNvPr id="3" name="Title"/>
          <p:cNvSpPr>
            <a:spLocks noGrp="1"/>
          </p:cNvSpPr>
          <p:nvPr>
            <p:ph type="title"/>
          </p:nvPr>
        </p:nvSpPr>
        <p:spPr>
          <a:xfrm>
            <a:off x="508003" y="508000"/>
            <a:ext cx="11175997" cy="941388"/>
          </a:xfrm>
          <a:prstGeom prst="rect">
            <a:avLst/>
          </a:prstGeom>
        </p:spPr>
        <p:txBody>
          <a:bodyPr/>
          <a:lstStyle>
            <a:lvl1pPr>
              <a:defRPr>
                <a:solidFill>
                  <a:schemeClr val="tx1"/>
                </a:solidFill>
              </a:defRPr>
            </a:lvl1pPr>
          </a:lstStyle>
          <a:p>
            <a:r>
              <a:rPr lang="en-GB" dirty="0"/>
              <a:t>Click to edit Master title style</a:t>
            </a:r>
          </a:p>
        </p:txBody>
      </p:sp>
      <p:sp>
        <p:nvSpPr>
          <p:cNvPr id="2" name="Text">
            <a:extLst>
              <a:ext uri="{FF2B5EF4-FFF2-40B4-BE49-F238E27FC236}">
                <a16:creationId xmlns:a16="http://schemas.microsoft.com/office/drawing/2014/main" id="{0B65EF54-263C-6ACD-F0C8-EB7FBD5D9183}"/>
              </a:ext>
            </a:extLst>
          </p:cNvPr>
          <p:cNvSpPr>
            <a:spLocks noGrp="1"/>
          </p:cNvSpPr>
          <p:nvPr>
            <p:ph type="body" sz="quarter" idx="13" hasCustomPrompt="1"/>
          </p:nvPr>
        </p:nvSpPr>
        <p:spPr>
          <a:xfrm>
            <a:off x="508001" y="1724025"/>
            <a:ext cx="5465763" cy="4260850"/>
          </a:xfrm>
          <a:prstGeom prst="rect">
            <a:avLst/>
          </a:prstGeom>
        </p:spPr>
        <p:txBody>
          <a:bodyPr wrap="square">
            <a:noAutofit/>
          </a:bodyPr>
          <a:lstStyle>
            <a:lvl1pPr>
              <a:defRPr lang="en-GB" dirty="0">
                <a:solidFill>
                  <a:schemeClr val="tx1"/>
                </a:solidFill>
              </a:defRPr>
            </a:lvl1pPr>
            <a:lvl2pPr>
              <a:defRPr lang="en-GB" dirty="0">
                <a:solidFill>
                  <a:schemeClr val="tx1"/>
                </a:solidFill>
              </a:defRPr>
            </a:lvl2pPr>
            <a:lvl3pPr>
              <a:defRPr lang="en-GB" dirty="0">
                <a:solidFill>
                  <a:schemeClr val="tx1"/>
                </a:solidFill>
              </a:defRPr>
            </a:lvl3pPr>
            <a:lvl4pPr>
              <a:defRPr lang="en-GB" dirty="0">
                <a:solidFill>
                  <a:schemeClr val="tx1"/>
                </a:solidFill>
              </a:defRPr>
            </a:lvl4pPr>
            <a:lvl5pPr>
              <a:defRPr lang="en-GB" dirty="0">
                <a:solidFill>
                  <a:schemeClr val="tx1"/>
                </a:solidFill>
              </a:defRPr>
            </a:lvl5pPr>
            <a:lvl6pPr>
              <a:defRPr lang="en-GB" dirty="0">
                <a:solidFill>
                  <a:schemeClr val="tx1"/>
                </a:solidFill>
              </a:defRPr>
            </a:lvl6pPr>
            <a:lvl7pPr>
              <a:defRPr lang="en-GB" dirty="0">
                <a:solidFill>
                  <a:schemeClr val="tx1"/>
                </a:solidFill>
              </a:defRPr>
            </a:lvl7pPr>
            <a:lvl8pPr>
              <a:defRPr lang="en-GB" dirty="0">
                <a:solidFill>
                  <a:schemeClr val="tx1"/>
                </a:solidFill>
              </a:defRPr>
            </a:lvl8pPr>
            <a:lvl9pPr>
              <a:defRPr lang="en-GB" dirty="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4" name="Text">
            <a:extLst>
              <a:ext uri="{FF2B5EF4-FFF2-40B4-BE49-F238E27FC236}">
                <a16:creationId xmlns:a16="http://schemas.microsoft.com/office/drawing/2014/main" id="{F9595303-0F7C-3E74-9B6C-A401A34624C0}"/>
              </a:ext>
            </a:extLst>
          </p:cNvPr>
          <p:cNvSpPr>
            <a:spLocks noGrp="1"/>
          </p:cNvSpPr>
          <p:nvPr>
            <p:ph type="body" sz="quarter" idx="14" hasCustomPrompt="1"/>
          </p:nvPr>
        </p:nvSpPr>
        <p:spPr>
          <a:xfrm>
            <a:off x="6218238" y="1724025"/>
            <a:ext cx="5451475" cy="4260850"/>
          </a:xfrm>
          <a:prstGeom prst="rect">
            <a:avLst/>
          </a:prstGeom>
        </p:spPr>
        <p:txBody>
          <a:bodyPr wrap="square">
            <a:noAutofit/>
          </a:bodyPr>
          <a:lstStyle>
            <a:lvl1pPr>
              <a:defRPr lang="en-GB" dirty="0">
                <a:solidFill>
                  <a:schemeClr val="tx1"/>
                </a:solidFill>
              </a:defRPr>
            </a:lvl1pPr>
            <a:lvl2pPr>
              <a:defRPr lang="en-GB" dirty="0">
                <a:solidFill>
                  <a:schemeClr val="tx1"/>
                </a:solidFill>
              </a:defRPr>
            </a:lvl2pPr>
            <a:lvl3pPr>
              <a:defRPr lang="en-GB" dirty="0">
                <a:solidFill>
                  <a:schemeClr val="tx1"/>
                </a:solidFill>
              </a:defRPr>
            </a:lvl3pPr>
            <a:lvl4pPr>
              <a:defRPr lang="en-GB" dirty="0">
                <a:solidFill>
                  <a:schemeClr val="tx1"/>
                </a:solidFill>
              </a:defRPr>
            </a:lvl4pPr>
            <a:lvl5pPr>
              <a:defRPr lang="en-GB" dirty="0">
                <a:solidFill>
                  <a:schemeClr val="tx1"/>
                </a:solidFill>
              </a:defRPr>
            </a:lvl5pPr>
            <a:lvl6pPr>
              <a:defRPr lang="en-GB" dirty="0">
                <a:solidFill>
                  <a:schemeClr val="tx1"/>
                </a:solidFill>
              </a:defRPr>
            </a:lvl6pPr>
            <a:lvl7pPr>
              <a:defRPr lang="en-GB" dirty="0">
                <a:solidFill>
                  <a:schemeClr val="tx1"/>
                </a:solidFill>
              </a:defRPr>
            </a:lvl7pPr>
            <a:lvl8pPr>
              <a:defRPr lang="en-GB" dirty="0">
                <a:solidFill>
                  <a:schemeClr val="tx1"/>
                </a:solidFill>
              </a:defRPr>
            </a:lvl8pPr>
            <a:lvl9pPr>
              <a:defRPr lang="en-GB" dirty="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pic>
        <p:nvPicPr>
          <p:cNvPr id="5" name="Logo_White">
            <a:extLst>
              <a:ext uri="{FF2B5EF4-FFF2-40B4-BE49-F238E27FC236}">
                <a16:creationId xmlns:a16="http://schemas.microsoft.com/office/drawing/2014/main" id="{ED834B92-7BED-240D-E1D1-79BFF61DA8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330675"/>
            <a:ext cx="1440000" cy="269589"/>
          </a:xfrm>
          <a:prstGeom prst="rect">
            <a:avLst/>
          </a:prstGeom>
        </p:spPr>
      </p:pic>
      <p:sp>
        <p:nvSpPr>
          <p:cNvPr id="6" name="TextBox 5">
            <a:extLst>
              <a:ext uri="{FF2B5EF4-FFF2-40B4-BE49-F238E27FC236}">
                <a16:creationId xmlns:a16="http://schemas.microsoft.com/office/drawing/2014/main" id="{D2FA5B86-DBB7-2728-F5D8-A94446D6186C}"/>
              </a:ext>
            </a:extLst>
          </p:cNvPr>
          <p:cNvSpPr txBox="1"/>
          <p:nvPr userDrawn="1"/>
        </p:nvSpPr>
        <p:spPr>
          <a:xfrm>
            <a:off x="11385285" y="6413278"/>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tx1"/>
                </a:solidFill>
              </a:rPr>
              <a:t>|</a:t>
            </a:r>
          </a:p>
        </p:txBody>
      </p:sp>
      <p:sp>
        <p:nvSpPr>
          <p:cNvPr id="7" name="Year">
            <a:extLst>
              <a:ext uri="{FF2B5EF4-FFF2-40B4-BE49-F238E27FC236}">
                <a16:creationId xmlns:a16="http://schemas.microsoft.com/office/drawing/2014/main" id="{80ED5CFB-8CD9-FB27-A052-49C84B650689}"/>
              </a:ext>
            </a:extLst>
          </p:cNvPr>
          <p:cNvSpPr txBox="1"/>
          <p:nvPr userDrawn="1"/>
        </p:nvSpPr>
        <p:spPr>
          <a:xfrm>
            <a:off x="11044588" y="6437980"/>
            <a:ext cx="268423" cy="95605"/>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sz="700" dirty="0">
                <a:solidFill>
                  <a:schemeClr val="tx1"/>
                </a:solidFill>
                <a:latin typeface="+mn-lt"/>
                <a:cs typeface="Arial" panose="020B0604020202020204" pitchFamily="34" charset="0"/>
              </a:rPr>
              <a:t>202</a:t>
            </a:r>
            <a:r>
              <a:rPr lang="el-GR" sz="700" dirty="0">
                <a:solidFill>
                  <a:schemeClr val="tx1"/>
                </a:solidFill>
                <a:latin typeface="+mn-lt"/>
                <a:cs typeface="Arial" panose="020B0604020202020204" pitchFamily="34" charset="0"/>
              </a:rPr>
              <a:t>5</a:t>
            </a:r>
          </a:p>
        </p:txBody>
      </p:sp>
      <p:sp>
        <p:nvSpPr>
          <p:cNvPr id="8" name="TextBox 7">
            <a:extLst>
              <a:ext uri="{FF2B5EF4-FFF2-40B4-BE49-F238E27FC236}">
                <a16:creationId xmlns:a16="http://schemas.microsoft.com/office/drawing/2014/main" id="{AD2B51DD-E05A-4129-97F2-5CB5512ED7CA}"/>
              </a:ext>
            </a:extLst>
          </p:cNvPr>
          <p:cNvSpPr txBox="1"/>
          <p:nvPr userDrawn="1">
            <p:custDataLst>
              <p:tags r:id="rId1"/>
            </p:custDataLst>
          </p:nvPr>
        </p:nvSpPr>
        <p:spPr>
          <a:xfrm>
            <a:off x="7963408" y="6444535"/>
            <a:ext cx="3017064" cy="86070"/>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sz="700" dirty="0">
                <a:solidFill>
                  <a:schemeClr val="tx1"/>
                </a:solidFill>
                <a:latin typeface="+mn-lt"/>
                <a:cs typeface="Arial" panose="020B0604020202020204" pitchFamily="34" charset="0"/>
              </a:rPr>
              <a:t>Grant Thornton </a:t>
            </a:r>
            <a:r>
              <a:rPr lang="en-US" sz="700" dirty="0">
                <a:solidFill>
                  <a:schemeClr val="tx1"/>
                </a:solidFill>
                <a:latin typeface="+mn-lt"/>
                <a:cs typeface="Arial" panose="020B0604020202020204" pitchFamily="34" charset="0"/>
              </a:rPr>
              <a:t>Greece</a:t>
            </a:r>
            <a:endParaRPr lang="en-GB" sz="700" dirty="0">
              <a:solidFill>
                <a:schemeClr val="tx1"/>
              </a:solidFill>
              <a:latin typeface="+mn-lt"/>
              <a:cs typeface="Arial" panose="020B0604020202020204" pitchFamily="34" charset="0"/>
            </a:endParaRPr>
          </a:p>
        </p:txBody>
      </p:sp>
      <p:sp>
        <p:nvSpPr>
          <p:cNvPr id="9" name="Slide Number">
            <a:extLst>
              <a:ext uri="{FF2B5EF4-FFF2-40B4-BE49-F238E27FC236}">
                <a16:creationId xmlns:a16="http://schemas.microsoft.com/office/drawing/2014/main" id="{3FE14AF8-C6DB-91EA-5D3C-634440BADCB6}"/>
              </a:ext>
            </a:extLst>
          </p:cNvPr>
          <p:cNvSpPr txBox="1">
            <a:spLocks/>
          </p:cNvSpPr>
          <p:nvPr userDrawn="1"/>
        </p:nvSpPr>
        <p:spPr>
          <a:xfrm>
            <a:off x="11398911" y="6402556"/>
            <a:ext cx="271463" cy="143720"/>
          </a:xfrm>
          <a:prstGeom prst="rect">
            <a:avLst/>
          </a:prstGeom>
        </p:spPr>
        <p:txBody>
          <a:bodyPr vert="horz" wrap="none" lIns="0" tIns="0" rIns="0" bIns="0" rtlCol="0" anchor="b" anchorCtr="0">
            <a:noAutofit/>
          </a:bodyPr>
          <a:lstStyle>
            <a:defPPr>
              <a:defRPr lang="en-GB"/>
            </a:defPPr>
            <a:lvl1pPr marL="0" indent="0" algn="r" defTabSz="736656" rtl="0" eaLnBrk="1" latinLnBrk="0" hangingPunct="1">
              <a:lnSpc>
                <a:spcPct val="100000"/>
              </a:lnSpc>
              <a:spcBef>
                <a:spcPts val="0"/>
              </a:spcBef>
              <a:spcAft>
                <a:spcPts val="600"/>
              </a:spcAft>
              <a:buFont typeface="Arial" panose="020B0604020202020204" pitchFamily="34" charset="0"/>
              <a:buNone/>
              <a:defRPr lang="en-GB" sz="800" b="0" kern="1200">
                <a:solidFill>
                  <a:sysClr val="windowText" lastClr="000000"/>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400" b="0" kern="1200" dirty="0">
                <a:solidFill>
                  <a:schemeClr val="tx1"/>
                </a:solidFill>
                <a:latin typeface="+mn-lt"/>
                <a:ea typeface="+mn-ea"/>
                <a:cs typeface="+mn-cs"/>
              </a:defRPr>
            </a:lvl9pPr>
          </a:lstStyle>
          <a:p>
            <a:fld id="{1AB31D9B-80B6-41F8-B283-556E26E6158E}" type="slidenum">
              <a:rPr lang="el-GR" smtClean="0">
                <a:solidFill>
                  <a:schemeClr val="tx1"/>
                </a:solidFill>
              </a:rPr>
              <a:pPr/>
              <a:t>‹#›</a:t>
            </a:fld>
            <a:endParaRPr lang="el-GR" dirty="0">
              <a:solidFill>
                <a:schemeClr val="tx1"/>
              </a:solidFill>
            </a:endParaRPr>
          </a:p>
        </p:txBody>
      </p:sp>
    </p:spTree>
    <p:extLst>
      <p:ext uri="{BB962C8B-B14F-4D97-AF65-F5344CB8AC3E}">
        <p14:creationId xmlns:p14="http://schemas.microsoft.com/office/powerpoint/2010/main" val="160187966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458913" y="2924175"/>
            <a:ext cx="5466821" cy="1128514"/>
          </a:xfrm>
        </p:spPr>
        <p:txBody>
          <a:bodyPr>
            <a:noAutofit/>
          </a:bodyPr>
          <a:lstStyle>
            <a:lvl1pPr>
              <a:lnSpc>
                <a:spcPct val="85000"/>
              </a:lnSpc>
              <a:spcBef>
                <a:spcPts val="0"/>
              </a:spcBef>
              <a:spcAft>
                <a:spcPts val="0"/>
              </a:spcAft>
              <a:defRPr sz="4000" b="1">
                <a:solidFill>
                  <a:schemeClr val="tx1"/>
                </a:solidFill>
              </a:defRPr>
            </a:lvl1pPr>
          </a:lstStyle>
          <a:p>
            <a:r>
              <a:rPr lang="en-GB" dirty="0"/>
              <a:t>Divider title</a:t>
            </a:r>
          </a:p>
        </p:txBody>
      </p:sp>
      <p:sp>
        <p:nvSpPr>
          <p:cNvPr id="12" name="Text Placeholder 11">
            <a:extLst>
              <a:ext uri="{FF2B5EF4-FFF2-40B4-BE49-F238E27FC236}">
                <a16:creationId xmlns:a16="http://schemas.microsoft.com/office/drawing/2014/main" id="{411B257A-4515-48EC-A892-E1742532F206}"/>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ct val="85000"/>
              </a:lnSpc>
              <a:spcBef>
                <a:spcPts val="0"/>
              </a:spcBef>
              <a:spcAft>
                <a:spcPts val="0"/>
              </a:spcAft>
              <a:buNone/>
              <a:defRPr sz="4000" b="1">
                <a:solidFill>
                  <a:schemeClr val="tx1"/>
                </a:solidFill>
                <a:latin typeface="+mn-lt"/>
              </a:defRPr>
            </a:lvl1pPr>
            <a:lvl5pPr>
              <a:defRPr/>
            </a:lvl5pPr>
          </a:lstStyle>
          <a:p>
            <a:pPr lvl="0"/>
            <a:r>
              <a:rPr lang="en-GB" dirty="0"/>
              <a:t>00</a:t>
            </a:r>
          </a:p>
        </p:txBody>
      </p:sp>
    </p:spTree>
    <p:extLst>
      <p:ext uri="{BB962C8B-B14F-4D97-AF65-F5344CB8AC3E}">
        <p14:creationId xmlns:p14="http://schemas.microsoft.com/office/powerpoint/2010/main" val="3367719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wo collums white">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GB" dirty="0"/>
              <a:t>Click to edit Master title style</a:t>
            </a:r>
          </a:p>
        </p:txBody>
      </p:sp>
      <p:sp>
        <p:nvSpPr>
          <p:cNvPr id="7" name="Text">
            <a:extLst>
              <a:ext uri="{FF2B5EF4-FFF2-40B4-BE49-F238E27FC236}">
                <a16:creationId xmlns:a16="http://schemas.microsoft.com/office/drawing/2014/main" id="{F8FD3B03-5E96-AF55-1722-7452FC8E0D07}"/>
              </a:ext>
            </a:extLst>
          </p:cNvPr>
          <p:cNvSpPr>
            <a:spLocks noGrp="1"/>
          </p:cNvSpPr>
          <p:nvPr>
            <p:ph idx="1"/>
          </p:nvPr>
        </p:nvSpPr>
        <p:spPr>
          <a:xfrm>
            <a:off x="508000" y="1724025"/>
            <a:ext cx="5152571"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13" name="Text">
            <a:extLst>
              <a:ext uri="{FF2B5EF4-FFF2-40B4-BE49-F238E27FC236}">
                <a16:creationId xmlns:a16="http://schemas.microsoft.com/office/drawing/2014/main" id="{91C839F4-16E7-7499-92FF-31C4B3B2B226}"/>
              </a:ext>
            </a:extLst>
          </p:cNvPr>
          <p:cNvSpPr>
            <a:spLocks noGrp="1"/>
          </p:cNvSpPr>
          <p:nvPr>
            <p:ph idx="13"/>
          </p:nvPr>
        </p:nvSpPr>
        <p:spPr>
          <a:xfrm>
            <a:off x="6531428" y="1724025"/>
            <a:ext cx="5152572"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Tree>
    <p:extLst>
      <p:ext uri="{BB962C8B-B14F-4D97-AF65-F5344CB8AC3E}">
        <p14:creationId xmlns:p14="http://schemas.microsoft.com/office/powerpoint/2010/main" val="38365794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wo collums whit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239348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mitations and Restrictions">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F6F35A84-8AF5-960F-3A4E-3D2457DE596E}"/>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rgbClr val="00A4B3"/>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latin typeface="+mj-lt"/>
                <a:ea typeface="+mn-ea"/>
                <a:cs typeface="+mn-cs"/>
              </a:rPr>
              <a:t>Νομοθετικό και ρυθμιστικό πλαίσιο</a:t>
            </a:r>
            <a:endParaRPr lang="el-GR" sz="1200" b="1" dirty="0">
              <a:solidFill>
                <a:schemeClr val="bg1"/>
              </a:solidFill>
            </a:endParaRPr>
          </a:p>
        </p:txBody>
      </p:sp>
    </p:spTree>
    <p:extLst>
      <p:ext uri="{BB962C8B-B14F-4D97-AF65-F5344CB8AC3E}">
        <p14:creationId xmlns:p14="http://schemas.microsoft.com/office/powerpoint/2010/main" val="207664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imitations and Restrictions">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F6F35A84-8AF5-960F-3A4E-3D2457DE596E}"/>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rgbClr val="00A4B3"/>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latin typeface="Arial" panose="020B0604020202020204" pitchFamily="34" charset="0"/>
                <a:ea typeface="+mn-ea"/>
                <a:cs typeface="Arial" panose="020B0604020202020204" pitchFamily="34" charset="0"/>
              </a:rPr>
              <a:t>Λειτουργία και μεγέθη</a:t>
            </a:r>
            <a:endParaRPr lang="el-GR"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866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Βασικές Παράμετροι">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F6F35A84-8AF5-960F-3A4E-3D2457DE596E}"/>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rgbClr val="00A4B3"/>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latin typeface="+mj-lt"/>
                <a:ea typeface="+mn-ea"/>
                <a:cs typeface="+mn-cs"/>
              </a:rPr>
              <a:t>Βασικές παράμετροι</a:t>
            </a:r>
            <a:endParaRPr lang="el-GR" sz="1200" b="1" dirty="0">
              <a:solidFill>
                <a:schemeClr val="bg1"/>
              </a:solidFill>
            </a:endParaRPr>
          </a:p>
        </p:txBody>
      </p:sp>
    </p:spTree>
    <p:extLst>
      <p:ext uri="{BB962C8B-B14F-4D97-AF65-F5344CB8AC3E}">
        <p14:creationId xmlns:p14="http://schemas.microsoft.com/office/powerpoint/2010/main" val="2397487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F6F35A84-8AF5-960F-3A4E-3D2457DE596E}"/>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rgbClr val="00A4B3"/>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latin typeface="+mj-lt"/>
                <a:ea typeface="+mn-ea"/>
                <a:cs typeface="+mn-cs"/>
              </a:rPr>
              <a:t>1</a:t>
            </a:r>
            <a:endParaRPr lang="el-GR" sz="1200" b="1" dirty="0">
              <a:solidFill>
                <a:schemeClr val="bg1"/>
              </a:solidFill>
            </a:endParaRPr>
          </a:p>
        </p:txBody>
      </p:sp>
    </p:spTree>
    <p:extLst>
      <p:ext uri="{BB962C8B-B14F-4D97-AF65-F5344CB8AC3E}">
        <p14:creationId xmlns:p14="http://schemas.microsoft.com/office/powerpoint/2010/main" val="1808154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Χαρτογράφηση Αγ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F6F35A84-8AF5-960F-3A4E-3D2457DE596E}"/>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rgbClr val="00A4B3"/>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latin typeface="+mj-lt"/>
                <a:ea typeface="+mn-ea"/>
                <a:cs typeface="+mn-cs"/>
              </a:rPr>
              <a:t>Χαρτογράφηση αγοράς</a:t>
            </a:r>
            <a:endParaRPr lang="el-GR" sz="1200" b="1" dirty="0">
              <a:solidFill>
                <a:schemeClr val="bg1"/>
              </a:solidFill>
            </a:endParaRPr>
          </a:p>
        </p:txBody>
      </p:sp>
    </p:spTree>
    <p:extLst>
      <p:ext uri="{BB962C8B-B14F-4D97-AF65-F5344CB8AC3E}">
        <p14:creationId xmlns:p14="http://schemas.microsoft.com/office/powerpoint/2010/main" val="4211762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Βασικά Μεγέθη">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F6F35A84-8AF5-960F-3A4E-3D2457DE596E}"/>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rgbClr val="00A4B3"/>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latin typeface="Arial" panose="020B0604020202020204" pitchFamily="34" charset="0"/>
                <a:ea typeface="+mn-ea"/>
                <a:cs typeface="Arial" panose="020B0604020202020204" pitchFamily="34" charset="0"/>
              </a:rPr>
              <a:t>Παράμετροι και μεγέθη</a:t>
            </a:r>
            <a:endParaRPr lang="el-GR"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193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ack cover white design">
    <p:bg>
      <p:bgPr>
        <a:solidFill>
          <a:schemeClr val="bg1"/>
        </a:solidFill>
        <a:effectLst/>
      </p:bgPr>
    </p:bg>
    <p:spTree>
      <p:nvGrpSpPr>
        <p:cNvPr id="1" name=""/>
        <p:cNvGrpSpPr/>
        <p:nvPr/>
      </p:nvGrpSpPr>
      <p:grpSpPr>
        <a:xfrm>
          <a:off x="0" y="0"/>
          <a:ext cx="0" cy="0"/>
          <a:chOff x="0" y="0"/>
          <a:chExt cx="0" cy="0"/>
        </a:xfrm>
      </p:grpSpPr>
      <p:pic>
        <p:nvPicPr>
          <p:cNvPr id="63" name="MobiusKeyline">
            <a:extLst>
              <a:ext uri="{FF2B5EF4-FFF2-40B4-BE49-F238E27FC236}">
                <a16:creationId xmlns:a16="http://schemas.microsoft.com/office/drawing/2014/main" id="{7D67EAAD-C437-545A-C0B9-A138A44A82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93205" y="0"/>
            <a:ext cx="6698796" cy="6858000"/>
          </a:xfrm>
          <a:prstGeom prst="rect">
            <a:avLst/>
          </a:prstGeom>
        </p:spPr>
      </p:pic>
      <p:sp>
        <p:nvSpPr>
          <p:cNvPr id="3" name="Footer">
            <a:extLst>
              <a:ext uri="{FF2B5EF4-FFF2-40B4-BE49-F238E27FC236}">
                <a16:creationId xmlns:a16="http://schemas.microsoft.com/office/drawing/2014/main" id="{5B33727D-F335-3449-D2A9-23CB3BE7B159}"/>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rgbClr val="F0F0F0"/>
                </a:solidFill>
              </a:defRPr>
            </a:lvl1pPr>
          </a:lstStyle>
          <a:p>
            <a:endParaRPr lang="en-GB" dirty="0"/>
          </a:p>
        </p:txBody>
      </p:sp>
      <p:sp>
        <p:nvSpPr>
          <p:cNvPr id="6" name="SlideNumber">
            <a:extLst>
              <a:ext uri="{FF2B5EF4-FFF2-40B4-BE49-F238E27FC236}">
                <a16:creationId xmlns:a16="http://schemas.microsoft.com/office/drawing/2014/main" id="{509FF571-7E16-C841-5998-71BEB21EC6CC}"/>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8" name="MIO_LOGOPLACEHOLDER#standard_16x9_disclaimer" hidden="1">
            <a:extLst>
              <a:ext uri="{FF2B5EF4-FFF2-40B4-BE49-F238E27FC236}">
                <a16:creationId xmlns:a16="http://schemas.microsoft.com/office/drawing/2014/main" id="{5B9F2F54-3BE2-D0D4-C6A6-B1BC8694EC6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08000" y="-508000"/>
            <a:ext cx="1879600" cy="621625"/>
          </a:xfrm>
          <a:prstGeom prst="rect">
            <a:avLst/>
          </a:prstGeom>
        </p:spPr>
      </p:pic>
      <p:sp>
        <p:nvSpPr>
          <p:cNvPr id="4" name="Disclaimer">
            <a:extLst>
              <a:ext uri="{FF2B5EF4-FFF2-40B4-BE49-F238E27FC236}">
                <a16:creationId xmlns:a16="http://schemas.microsoft.com/office/drawing/2014/main" id="{3A93C6C6-EDA0-960F-1126-D23438AFC9E3}"/>
              </a:ext>
            </a:extLst>
          </p:cNvPr>
          <p:cNvSpPr txBox="1"/>
          <p:nvPr userDrawn="1">
            <p:custDataLst>
              <p:tags r:id="rId1"/>
            </p:custDataLst>
          </p:nvPr>
        </p:nvSpPr>
        <p:spPr>
          <a:xfrm>
            <a:off x="508000" y="5518311"/>
            <a:ext cx="7612063" cy="831690"/>
          </a:xfrm>
          <a:prstGeom prst="rect">
            <a:avLst/>
          </a:prstGeom>
        </p:spPr>
        <p:txBody>
          <a:bodyPr vert="horz" wrap="square" lIns="0" tIns="0" rIns="0" bIns="0" rtlCol="0" anchor="b" anchorCtr="0">
            <a:noAutofit/>
          </a:bodyPr>
          <a:lstStyle>
            <a:lvl1pPr defTabSz="736656">
              <a:defRPr sz="800">
                <a:solidFill>
                  <a:schemeClr val="bg1"/>
                </a:solidFill>
              </a:defRPr>
            </a:lvl1pPr>
            <a:lvl2pPr marL="0" indent="0" defTabSz="736656">
              <a:buNone/>
              <a:tabLst/>
              <a:defRPr sz="1400" b="1">
                <a:solidFill>
                  <a:schemeClr val="accent1"/>
                </a:solidFill>
              </a:defRPr>
            </a:lvl2pPr>
            <a:lvl3pPr marL="0" indent="0" defTabSz="901700">
              <a:buNone/>
              <a:defRPr sz="1400" b="1"/>
            </a:lvl3pPr>
            <a:lvl4pPr marL="0" indent="0" defTabSz="736656">
              <a:buNone/>
              <a:defRPr lang="en-GB" sz="1400" b="0" dirty="0"/>
            </a:lvl4pPr>
            <a:lvl5pPr marL="182563" indent="-182563" defTabSz="736656">
              <a:buFont typeface="Arial" panose="020B0604020202020204" pitchFamily="34" charset="0"/>
              <a:buChar char="•"/>
              <a:defRPr sz="1400"/>
            </a:lvl5pPr>
            <a:lvl6pPr marL="358775" indent="-176213" defTabSz="736656">
              <a:buFont typeface="Arial" panose="020B0604020202020204" pitchFamily="34" charset="0"/>
              <a:buChar char="–"/>
              <a:tabLst/>
              <a:defRPr sz="1200"/>
            </a:lvl6pPr>
            <a:lvl7pPr marL="541338" indent="-182563" defTabSz="736656">
              <a:buChar char="–"/>
              <a:defRPr sz="1200" b="0">
                <a:solidFill>
                  <a:schemeClr val="tx1"/>
                </a:solidFill>
              </a:defRPr>
            </a:lvl7pPr>
            <a:lvl8pPr marL="266700" indent="-266700" defTabSz="736656">
              <a:spcAft>
                <a:spcPts val="600"/>
              </a:spcAft>
              <a:buFont typeface="+mj-lt"/>
              <a:buAutoNum type="arabicPeriod"/>
              <a:defRPr sz="1400" b="0">
                <a:solidFill>
                  <a:schemeClr val="tx1"/>
                </a:solidFill>
              </a:defRPr>
            </a:lvl8pPr>
            <a:lvl9pPr marL="541338" indent="-266700" defTabSz="736656">
              <a:buFont typeface="+mj-lt"/>
              <a:buAutoNum type="alphaLcPeriod"/>
              <a:defRPr sz="1400" b="0"/>
            </a:lvl9pPr>
          </a:lstStyle>
          <a:p>
            <a:r>
              <a:rPr lang="en-GB" dirty="0">
                <a:solidFill>
                  <a:schemeClr val="tx1"/>
                </a:solidFill>
              </a:rPr>
              <a:t>© 2025 </a:t>
            </a:r>
            <a:r>
              <a:rPr lang="en-US" dirty="0">
                <a:solidFill>
                  <a:schemeClr val="tx1"/>
                </a:solidFill>
              </a:rPr>
              <a:t>Grant Thornton Greece</a:t>
            </a:r>
            <a:r>
              <a:rPr lang="en-GB" dirty="0">
                <a:solidFill>
                  <a:schemeClr val="tx1"/>
                </a:solidFill>
              </a:rPr>
              <a:t>. All rights reserved.</a:t>
            </a:r>
          </a:p>
          <a:p>
            <a:r>
              <a:rPr lang="en-GB" dirty="0">
                <a:solidFill>
                  <a:schemeClr val="tx1"/>
                </a:solidFill>
              </a:rPr>
              <a:t>‘Grant Thornton’ refers to the brand under which the Grant Thornton member firms provide assurance, tax and advisory services to their clients and/or refers to one or more member firms, as the context requires. Grant Thornton International Ltd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pic>
        <p:nvPicPr>
          <p:cNvPr id="5" name="GT#standard_16x9_disclaimer">
            <a:extLst>
              <a:ext uri="{FF2B5EF4-FFF2-40B4-BE49-F238E27FC236}">
                <a16:creationId xmlns:a16="http://schemas.microsoft.com/office/drawing/2014/main" id="{CABB3E38-BF71-7A86-8493-D2FA1702B832}"/>
              </a:ext>
            </a:extLst>
          </p:cNvPr>
          <p:cNvPicPr>
            <a:picLocks noChangeAspect="1"/>
          </p:cNvPicPr>
          <p:nvPr userDrawn="1">
            <p:custDataLst>
              <p:tags r:id="rId2"/>
            </p:custDataLst>
          </p:nvPr>
        </p:nvPicPr>
        <p:blipFill>
          <a:blip r:embed="rId7" cstate="email">
            <a:extLst>
              <a:ext uri="{28A0092B-C50C-407E-A947-70E740481C1C}">
                <a14:useLocalDpi xmlns:a14="http://schemas.microsoft.com/office/drawing/2010/main"/>
              </a:ext>
            </a:extLst>
          </a:blip>
          <a:srcRect/>
          <a:stretch/>
        </p:blipFill>
        <p:spPr>
          <a:xfrm>
            <a:off x="366184" y="4824451"/>
            <a:ext cx="2350139" cy="750739"/>
          </a:xfrm>
          <a:prstGeom prst="rect">
            <a:avLst/>
          </a:prstGeom>
        </p:spPr>
      </p:pic>
    </p:spTree>
    <p:extLst>
      <p:ext uri="{BB962C8B-B14F-4D97-AF65-F5344CB8AC3E}">
        <p14:creationId xmlns:p14="http://schemas.microsoft.com/office/powerpoint/2010/main" val="1962504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F9A6-F4E8-9054-D20C-C1B0D583EE3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C4A38CD5-8E00-BAE8-8B28-64951B7BB1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65B5A09-EC81-AEAB-3E0D-34114224E7BD}"/>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5" name="Footer Placeholder 4">
            <a:extLst>
              <a:ext uri="{FF2B5EF4-FFF2-40B4-BE49-F238E27FC236}">
                <a16:creationId xmlns:a16="http://schemas.microsoft.com/office/drawing/2014/main" id="{CE19769E-1E06-674E-6AD0-EE444831FB6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725A66A-ED07-5808-B56C-EC215ABAA96C}"/>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259052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Mobius Photo">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AFB6232-CEB9-BFA1-0E59-B72D0329940E}"/>
              </a:ext>
            </a:extLst>
          </p:cNvPr>
          <p:cNvGraphicFramePr>
            <a:graphicFrameLocks noChangeAspect="1"/>
          </p:cNvGraphicFramePr>
          <p:nvPr userDrawn="1">
            <p:custDataLst>
              <p:tags r:id="rId1"/>
            </p:custDataLst>
            <p:extLst>
              <p:ext uri="{D42A27DB-BD31-4B8C-83A1-F6EECF244321}">
                <p14:modId xmlns:p14="http://schemas.microsoft.com/office/powerpoint/2010/main" val="2202552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12" name="think-cell data - do not delete" hidden="1">
                        <a:extLst>
                          <a:ext uri="{FF2B5EF4-FFF2-40B4-BE49-F238E27FC236}">
                            <a16:creationId xmlns:a16="http://schemas.microsoft.com/office/drawing/2014/main" id="{FAFB6232-CEB9-BFA1-0E59-B72D0329940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8" name="Mobius">
            <a:extLst>
              <a:ext uri="{FF2B5EF4-FFF2-40B4-BE49-F238E27FC236}">
                <a16:creationId xmlns:a16="http://schemas.microsoft.com/office/drawing/2014/main" id="{18FF0B0C-BCF9-C46C-4F64-612867942D5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0"/>
            <a:ext cx="7771757" cy="6857992"/>
          </a:xfrm>
          <a:prstGeom prst="rect">
            <a:avLst/>
          </a:prstGeom>
        </p:spPr>
      </p:pic>
      <p:sp>
        <p:nvSpPr>
          <p:cNvPr id="3" name="Title"/>
          <p:cNvSpPr>
            <a:spLocks noGrp="1"/>
          </p:cNvSpPr>
          <p:nvPr>
            <p:ph type="title" hasCustomPrompt="1"/>
            <p:custDataLst>
              <p:tags r:id="rId2"/>
            </p:custDataLst>
          </p:nvPr>
        </p:nvSpPr>
        <p:spPr>
          <a:xfrm>
            <a:off x="508003" y="2333625"/>
            <a:ext cx="5708648" cy="1025922"/>
          </a:xfrm>
        </p:spPr>
        <p:txBody>
          <a:bodyPr vert="horz"/>
          <a:lstStyle>
            <a:lvl1pPr>
              <a:lnSpc>
                <a:spcPct val="85000"/>
              </a:lnSpc>
              <a:defRPr sz="3600">
                <a:solidFill>
                  <a:schemeClr val="tx1"/>
                </a:solidFill>
              </a:defRPr>
            </a:lvl1pPr>
          </a:lstStyle>
          <a:p>
            <a:r>
              <a:rPr lang="en-GB" dirty="0"/>
              <a:t>Main cover title</a:t>
            </a:r>
            <a:br>
              <a:rPr lang="en-GB" dirty="0"/>
            </a:br>
            <a:r>
              <a:rPr lang="en-GB" dirty="0"/>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708648" cy="471487"/>
          </a:xfrm>
          <a:prstGeom prst="rect">
            <a:avLst/>
          </a:prstGeom>
        </p:spPr>
        <p:txBody>
          <a:bodyPr/>
          <a:lstStyle>
            <a:lvl1pPr marL="0" indent="0">
              <a:spcAft>
                <a:spcPts val="0"/>
              </a:spcAft>
              <a:buNone/>
              <a:defRPr sz="2000" b="1">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chemeClr val="tx1"/>
                </a:solidFill>
              </a:defRPr>
            </a:lvl1pPr>
          </a:lstStyle>
          <a:p>
            <a:endParaRPr lang="en-GB" dirty="0"/>
          </a:p>
        </p:txBody>
      </p:sp>
      <p:sp>
        <p:nvSpPr>
          <p:cNvPr id="8" name="Slide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a:prstGeom prst="rect">
            <a:avLst/>
          </a:prstGeom>
        </p:spPr>
        <p:txBody>
          <a:bodyPr/>
          <a:lstStyle>
            <a:lvl1pPr algn="l">
              <a:defRPr sz="100">
                <a:solidFill>
                  <a:schemeClr val="tx1"/>
                </a:solidFill>
              </a:defRPr>
            </a:lvl1pPr>
          </a:lstStyle>
          <a:p>
            <a:fld id="{1AB31D9B-80B6-41F8-B283-556E26E6158E}" type="slidenum">
              <a:rPr lang="en-GB"/>
              <a:pPr/>
              <a:t>‹#›</a:t>
            </a:fld>
            <a:endParaRPr lang="en-GB" dirty="0"/>
          </a:p>
        </p:txBody>
      </p:sp>
      <p:sp>
        <p:nvSpPr>
          <p:cNvPr id="5" name="Text Placeholder 8">
            <a:extLst>
              <a:ext uri="{FF2B5EF4-FFF2-40B4-BE49-F238E27FC236}">
                <a16:creationId xmlns:a16="http://schemas.microsoft.com/office/drawing/2014/main" id="{F5CC922D-8453-2B88-1B73-40CCBF19F3B3}"/>
              </a:ext>
            </a:extLst>
          </p:cNvPr>
          <p:cNvSpPr>
            <a:spLocks noGrp="1"/>
          </p:cNvSpPr>
          <p:nvPr>
            <p:ph type="body" sz="quarter" idx="16" hasCustomPrompt="1"/>
          </p:nvPr>
        </p:nvSpPr>
        <p:spPr>
          <a:xfrm>
            <a:off x="508000" y="4767263"/>
            <a:ext cx="5708648" cy="471487"/>
          </a:xfrm>
          <a:prstGeom prst="rect">
            <a:avLst/>
          </a:prstGeom>
        </p:spPr>
        <p:txBody>
          <a:bodyPr/>
          <a:lstStyle>
            <a:lvl1pPr marL="0" indent="0">
              <a:spcAft>
                <a:spcPts val="0"/>
              </a:spcAft>
              <a:buNone/>
              <a:defRPr sz="1600" b="0">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Date</a:t>
            </a:r>
          </a:p>
        </p:txBody>
      </p:sp>
      <p:pic>
        <p:nvPicPr>
          <p:cNvPr id="4" name="MIO_LOGOPLACEHOLDER#white_16x9_top" descr="Logo&#10;&#10;Description automatically generated" hidden="1">
            <a:extLst>
              <a:ext uri="{FF2B5EF4-FFF2-40B4-BE49-F238E27FC236}">
                <a16:creationId xmlns:a16="http://schemas.microsoft.com/office/drawing/2014/main" id="{CE22436E-DFA1-5B8A-51A7-A37F783CA4B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00162" y="-508000"/>
            <a:ext cx="2907078" cy="961436"/>
          </a:xfrm>
          <a:prstGeom prst="rect">
            <a:avLst/>
          </a:prstGeom>
        </p:spPr>
      </p:pic>
      <p:pic>
        <p:nvPicPr>
          <p:cNvPr id="7" name="GT#white_16x9_top">
            <a:extLst>
              <a:ext uri="{FF2B5EF4-FFF2-40B4-BE49-F238E27FC236}">
                <a16:creationId xmlns:a16="http://schemas.microsoft.com/office/drawing/2014/main" id="{5324C52D-B5DC-6071-1E07-4271A5EC3812}"/>
              </a:ext>
            </a:extLst>
          </p:cNvPr>
          <p:cNvPicPr>
            <a:picLocks noChangeAspect="1"/>
          </p:cNvPicPr>
          <p:nvPr userDrawn="1">
            <p:custDataLst>
              <p:tags r:id="rId3"/>
            </p:custDataLst>
          </p:nvPr>
        </p:nvPicPr>
        <p:blipFill>
          <a:blip r:embed="rId9" cstate="email">
            <a:extLst>
              <a:ext uri="{28A0092B-C50C-407E-A947-70E740481C1C}">
                <a14:useLocalDpi xmlns:a14="http://schemas.microsoft.com/office/drawing/2010/main"/>
              </a:ext>
            </a:extLst>
          </a:blip>
          <a:srcRect/>
          <a:stretch/>
        </p:blipFill>
        <p:spPr>
          <a:xfrm>
            <a:off x="266121" y="134382"/>
            <a:ext cx="3673624" cy="1173519"/>
          </a:xfrm>
          <a:prstGeom prst="rect">
            <a:avLst/>
          </a:prstGeom>
        </p:spPr>
      </p:pic>
      <p:pic>
        <p:nvPicPr>
          <p:cNvPr id="15" name="Picture 14" descr="Two men in orange vests walking on a roof&#10;&#10;Description automatically generated">
            <a:extLst>
              <a:ext uri="{FF2B5EF4-FFF2-40B4-BE49-F238E27FC236}">
                <a16:creationId xmlns:a16="http://schemas.microsoft.com/office/drawing/2014/main" id="{04A7EBCA-58DA-44AA-A58E-5088D8C751DF}"/>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8"/>
            <a:ext cx="12191999" cy="6857992"/>
          </a:xfrm>
          <a:prstGeom prst="rect">
            <a:avLst/>
          </a:prstGeom>
        </p:spPr>
      </p:pic>
      <p:pic>
        <p:nvPicPr>
          <p:cNvPr id="16" name="Mobius">
            <a:extLst>
              <a:ext uri="{FF2B5EF4-FFF2-40B4-BE49-F238E27FC236}">
                <a16:creationId xmlns:a16="http://schemas.microsoft.com/office/drawing/2014/main" id="{FAD626DB-7D24-45FA-A0AF-FF3648BB1BEB}"/>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0" y="8"/>
            <a:ext cx="8277225" cy="6857992"/>
          </a:xfrm>
          <a:prstGeom prst="rect">
            <a:avLst/>
          </a:prstGeom>
        </p:spPr>
      </p:pic>
    </p:spTree>
    <p:extLst>
      <p:ext uri="{BB962C8B-B14F-4D97-AF65-F5344CB8AC3E}">
        <p14:creationId xmlns:p14="http://schemas.microsoft.com/office/powerpoint/2010/main" val="1353497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Teal">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458913" y="2924175"/>
            <a:ext cx="5466821" cy="1128514"/>
          </a:xfrm>
        </p:spPr>
        <p:txBody>
          <a:bodyPr>
            <a:noAutofit/>
          </a:bodyPr>
          <a:lstStyle>
            <a:lvl1pPr>
              <a:lnSpc>
                <a:spcPct val="85000"/>
              </a:lnSpc>
              <a:spcBef>
                <a:spcPts val="0"/>
              </a:spcBef>
              <a:spcAft>
                <a:spcPts val="0"/>
              </a:spcAft>
              <a:defRPr sz="4000" b="1">
                <a:solidFill>
                  <a:schemeClr val="tx1"/>
                </a:solidFill>
              </a:defRPr>
            </a:lvl1pPr>
          </a:lstStyle>
          <a:p>
            <a:r>
              <a:rPr lang="en-GB" dirty="0"/>
              <a:t>Divider title</a:t>
            </a:r>
          </a:p>
        </p:txBody>
      </p:sp>
      <p:sp>
        <p:nvSpPr>
          <p:cNvPr id="12" name="Text Placeholder 11">
            <a:extLst>
              <a:ext uri="{FF2B5EF4-FFF2-40B4-BE49-F238E27FC236}">
                <a16:creationId xmlns:a16="http://schemas.microsoft.com/office/drawing/2014/main" id="{411B257A-4515-48EC-A892-E1742532F206}"/>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ct val="85000"/>
              </a:lnSpc>
              <a:spcBef>
                <a:spcPts val="0"/>
              </a:spcBef>
              <a:spcAft>
                <a:spcPts val="0"/>
              </a:spcAft>
              <a:buNone/>
              <a:defRPr sz="4000" b="1">
                <a:solidFill>
                  <a:schemeClr val="tx1"/>
                </a:solidFill>
                <a:latin typeface="+mn-lt"/>
              </a:defRPr>
            </a:lvl1pPr>
            <a:lvl5pPr>
              <a:defRPr/>
            </a:lvl5pPr>
          </a:lstStyle>
          <a:p>
            <a:pPr lvl="0"/>
            <a:r>
              <a:rPr lang="en-GB" dirty="0"/>
              <a:t>00</a:t>
            </a:r>
          </a:p>
        </p:txBody>
      </p:sp>
    </p:spTree>
    <p:extLst>
      <p:ext uri="{BB962C8B-B14F-4D97-AF65-F5344CB8AC3E}">
        <p14:creationId xmlns:p14="http://schemas.microsoft.com/office/powerpoint/2010/main" val="2769272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white design">
    <p:spTree>
      <p:nvGrpSpPr>
        <p:cNvPr id="1" name=""/>
        <p:cNvGrpSpPr/>
        <p:nvPr/>
      </p:nvGrpSpPr>
      <p:grpSpPr>
        <a:xfrm>
          <a:off x="0" y="0"/>
          <a:ext cx="0" cy="0"/>
          <a:chOff x="0" y="0"/>
          <a:chExt cx="0" cy="0"/>
        </a:xfrm>
      </p:grpSpPr>
      <p:pic>
        <p:nvPicPr>
          <p:cNvPr id="63" name="MobiusKeyline">
            <a:extLst>
              <a:ext uri="{FF2B5EF4-FFF2-40B4-BE49-F238E27FC236}">
                <a16:creationId xmlns:a16="http://schemas.microsoft.com/office/drawing/2014/main" id="{7D67EAAD-C437-545A-C0B9-A138A44A82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93205" y="0"/>
            <a:ext cx="6698796" cy="6858000"/>
          </a:xfrm>
          <a:prstGeom prst="rect">
            <a:avLst/>
          </a:prstGeom>
        </p:spPr>
      </p:pic>
      <p:sp>
        <p:nvSpPr>
          <p:cNvPr id="3" name="Footer">
            <a:extLst>
              <a:ext uri="{FF2B5EF4-FFF2-40B4-BE49-F238E27FC236}">
                <a16:creationId xmlns:a16="http://schemas.microsoft.com/office/drawing/2014/main" id="{5B33727D-F335-3449-D2A9-23CB3BE7B159}"/>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rgbClr val="F0F0F0"/>
                </a:solidFill>
              </a:defRPr>
            </a:lvl1pPr>
          </a:lstStyle>
          <a:p>
            <a:endParaRPr lang="en-GB" dirty="0"/>
          </a:p>
        </p:txBody>
      </p:sp>
      <p:sp>
        <p:nvSpPr>
          <p:cNvPr id="6" name="SlideNumber">
            <a:extLst>
              <a:ext uri="{FF2B5EF4-FFF2-40B4-BE49-F238E27FC236}">
                <a16:creationId xmlns:a16="http://schemas.microsoft.com/office/drawing/2014/main" id="{509FF571-7E16-C841-5998-71BEB21EC6CC}"/>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8" name="MIO_LOGOPLACEHOLDER#standard_16x9_disclaimer" hidden="1">
            <a:extLst>
              <a:ext uri="{FF2B5EF4-FFF2-40B4-BE49-F238E27FC236}">
                <a16:creationId xmlns:a16="http://schemas.microsoft.com/office/drawing/2014/main" id="{5B9F2F54-3BE2-D0D4-C6A6-B1BC8694EC6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08000" y="-508000"/>
            <a:ext cx="1879600" cy="621625"/>
          </a:xfrm>
          <a:prstGeom prst="rect">
            <a:avLst/>
          </a:prstGeom>
        </p:spPr>
      </p:pic>
      <p:sp>
        <p:nvSpPr>
          <p:cNvPr id="4" name="Disclaimer">
            <a:extLst>
              <a:ext uri="{FF2B5EF4-FFF2-40B4-BE49-F238E27FC236}">
                <a16:creationId xmlns:a16="http://schemas.microsoft.com/office/drawing/2014/main" id="{3A93C6C6-EDA0-960F-1126-D23438AFC9E3}"/>
              </a:ext>
            </a:extLst>
          </p:cNvPr>
          <p:cNvSpPr txBox="1"/>
          <p:nvPr userDrawn="1">
            <p:custDataLst>
              <p:tags r:id="rId1"/>
            </p:custDataLst>
          </p:nvPr>
        </p:nvSpPr>
        <p:spPr>
          <a:xfrm>
            <a:off x="508000" y="5518311"/>
            <a:ext cx="7612063" cy="831690"/>
          </a:xfrm>
          <a:prstGeom prst="rect">
            <a:avLst/>
          </a:prstGeom>
        </p:spPr>
        <p:txBody>
          <a:bodyPr vert="horz" wrap="square" lIns="0" tIns="0" rIns="0" bIns="0" rtlCol="0" anchor="b" anchorCtr="0">
            <a:noAutofit/>
          </a:bodyPr>
          <a:lstStyle>
            <a:lvl1pPr defTabSz="736656">
              <a:defRPr sz="800">
                <a:solidFill>
                  <a:schemeClr val="bg1"/>
                </a:solidFill>
              </a:defRPr>
            </a:lvl1pPr>
            <a:lvl2pPr marL="0" indent="0" defTabSz="736656">
              <a:buNone/>
              <a:tabLst/>
              <a:defRPr sz="1400" b="1">
                <a:solidFill>
                  <a:schemeClr val="accent1"/>
                </a:solidFill>
              </a:defRPr>
            </a:lvl2pPr>
            <a:lvl3pPr marL="0" indent="0" defTabSz="901700">
              <a:buNone/>
              <a:defRPr sz="1400" b="1"/>
            </a:lvl3pPr>
            <a:lvl4pPr marL="0" indent="0" defTabSz="736656">
              <a:buNone/>
              <a:defRPr lang="en-GB" sz="1400" b="0" dirty="0"/>
            </a:lvl4pPr>
            <a:lvl5pPr marL="182563" indent="-182563" defTabSz="736656">
              <a:buFont typeface="Arial" panose="020B0604020202020204" pitchFamily="34" charset="0"/>
              <a:buChar char="•"/>
              <a:defRPr sz="1400"/>
            </a:lvl5pPr>
            <a:lvl6pPr marL="358775" indent="-176213" defTabSz="736656">
              <a:buFont typeface="Arial" panose="020B0604020202020204" pitchFamily="34" charset="0"/>
              <a:buChar char="–"/>
              <a:tabLst/>
              <a:defRPr sz="1200"/>
            </a:lvl6pPr>
            <a:lvl7pPr marL="541338" indent="-182563" defTabSz="736656">
              <a:buChar char="–"/>
              <a:defRPr sz="1200" b="0">
                <a:solidFill>
                  <a:schemeClr val="tx1"/>
                </a:solidFill>
              </a:defRPr>
            </a:lvl7pPr>
            <a:lvl8pPr marL="266700" indent="-266700" defTabSz="736656">
              <a:spcAft>
                <a:spcPts val="600"/>
              </a:spcAft>
              <a:buFont typeface="+mj-lt"/>
              <a:buAutoNum type="arabicPeriod"/>
              <a:defRPr sz="1400" b="0">
                <a:solidFill>
                  <a:schemeClr val="tx1"/>
                </a:solidFill>
              </a:defRPr>
            </a:lvl8pPr>
            <a:lvl9pPr marL="541338" indent="-266700" defTabSz="736656">
              <a:buFont typeface="+mj-lt"/>
              <a:buAutoNum type="alphaLcPeriod"/>
              <a:defRPr sz="1400" b="0"/>
            </a:lvl9pPr>
          </a:lstStyle>
          <a:p>
            <a:r>
              <a:rPr lang="en-GB" dirty="0">
                <a:solidFill>
                  <a:schemeClr val="tx1"/>
                </a:solidFill>
              </a:rPr>
              <a:t>© 2025 </a:t>
            </a:r>
            <a:r>
              <a:rPr lang="en-US" dirty="0">
                <a:solidFill>
                  <a:schemeClr val="tx1"/>
                </a:solidFill>
              </a:rPr>
              <a:t>Grant Thornton Greece</a:t>
            </a:r>
            <a:r>
              <a:rPr lang="en-GB" dirty="0">
                <a:solidFill>
                  <a:schemeClr val="tx1"/>
                </a:solidFill>
              </a:rPr>
              <a:t>. All rights reserved.</a:t>
            </a:r>
          </a:p>
          <a:p>
            <a:r>
              <a:rPr lang="en-GB" dirty="0">
                <a:solidFill>
                  <a:schemeClr val="tx1"/>
                </a:solidFill>
              </a:rPr>
              <a:t>‘Grant Thornton’ refers to the brand under which the Grant Thornton member firms provide assurance, tax and advisory services to their clients and/or refers to one or more member firms, as the context requires. Grant Thornton International Ltd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pic>
        <p:nvPicPr>
          <p:cNvPr id="5" name="GT#standard_16x9_disclaimer">
            <a:extLst>
              <a:ext uri="{FF2B5EF4-FFF2-40B4-BE49-F238E27FC236}">
                <a16:creationId xmlns:a16="http://schemas.microsoft.com/office/drawing/2014/main" id="{CABB3E38-BF71-7A86-8493-D2FA1702B832}"/>
              </a:ext>
            </a:extLst>
          </p:cNvPr>
          <p:cNvPicPr>
            <a:picLocks noChangeAspect="1"/>
          </p:cNvPicPr>
          <p:nvPr userDrawn="1">
            <p:custDataLst>
              <p:tags r:id="rId2"/>
            </p:custDataLst>
          </p:nvPr>
        </p:nvPicPr>
        <p:blipFill>
          <a:blip r:embed="rId7" cstate="email">
            <a:extLst>
              <a:ext uri="{28A0092B-C50C-407E-A947-70E740481C1C}">
                <a14:useLocalDpi xmlns:a14="http://schemas.microsoft.com/office/drawing/2010/main"/>
              </a:ext>
            </a:extLst>
          </a:blip>
          <a:srcRect/>
          <a:stretch/>
        </p:blipFill>
        <p:spPr>
          <a:xfrm>
            <a:off x="366184" y="4824451"/>
            <a:ext cx="2350139" cy="750739"/>
          </a:xfrm>
          <a:prstGeom prst="rect">
            <a:avLst/>
          </a:prstGeom>
        </p:spPr>
      </p:pic>
    </p:spTree>
    <p:extLst>
      <p:ext uri="{BB962C8B-B14F-4D97-AF65-F5344CB8AC3E}">
        <p14:creationId xmlns:p14="http://schemas.microsoft.com/office/powerpoint/2010/main" val="182470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Βασικά στοιχεία έργου">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Παράμετροι και μεγέθη</a:t>
            </a:r>
          </a:p>
        </p:txBody>
      </p:sp>
    </p:spTree>
    <p:extLst>
      <p:ext uri="{BB962C8B-B14F-4D97-AF65-F5344CB8AC3E}">
        <p14:creationId xmlns:p14="http://schemas.microsoft.com/office/powerpoint/2010/main" val="881856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Βασικά Μεγέθη">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Βασικά μεγέθη</a:t>
            </a:r>
          </a:p>
        </p:txBody>
      </p:sp>
    </p:spTree>
    <p:extLst>
      <p:ext uri="{BB962C8B-B14F-4D97-AF65-F5344CB8AC3E}">
        <p14:creationId xmlns:p14="http://schemas.microsoft.com/office/powerpoint/2010/main" val="2906132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Χαρτογράφηση Αγ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Χαρτογράφηση αγοράς</a:t>
            </a:r>
          </a:p>
        </p:txBody>
      </p:sp>
    </p:spTree>
    <p:extLst>
      <p:ext uri="{BB962C8B-B14F-4D97-AF65-F5344CB8AC3E}">
        <p14:creationId xmlns:p14="http://schemas.microsoft.com/office/powerpoint/2010/main" val="1721251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Επιτελική σύνοψη">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n-US" sz="1200" b="1" dirty="0">
                <a:solidFill>
                  <a:schemeClr val="bg1"/>
                </a:solidFill>
              </a:rPr>
              <a:t>In progress</a:t>
            </a:r>
            <a:endParaRPr lang="el-GR" sz="1200" b="1" dirty="0">
              <a:solidFill>
                <a:schemeClr val="bg1"/>
              </a:solidFill>
            </a:endParaRPr>
          </a:p>
        </p:txBody>
      </p:sp>
    </p:spTree>
    <p:extLst>
      <p:ext uri="{BB962C8B-B14F-4D97-AF65-F5344CB8AC3E}">
        <p14:creationId xmlns:p14="http://schemas.microsoft.com/office/powerpoint/2010/main" val="3872818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Ανάλυση Κλάδου">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κλάδου</a:t>
            </a:r>
          </a:p>
        </p:txBody>
      </p:sp>
    </p:spTree>
    <p:extLst>
      <p:ext uri="{BB962C8B-B14F-4D97-AF65-F5344CB8AC3E}">
        <p14:creationId xmlns:p14="http://schemas.microsoft.com/office/powerpoint/2010/main" val="3576911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40">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Νομοθετικό και ρυθμιστικό πλαίσιο</a:t>
            </a:r>
          </a:p>
        </p:txBody>
      </p:sp>
    </p:spTree>
    <p:extLst>
      <p:ext uri="{BB962C8B-B14F-4D97-AF65-F5344CB8AC3E}">
        <p14:creationId xmlns:p14="http://schemas.microsoft.com/office/powerpoint/2010/main" val="356565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Ανάλυση προσφ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προσφοράς</a:t>
            </a:r>
          </a:p>
        </p:txBody>
      </p:sp>
    </p:spTree>
    <p:extLst>
      <p:ext uri="{BB962C8B-B14F-4D97-AF65-F5344CB8AC3E}">
        <p14:creationId xmlns:p14="http://schemas.microsoft.com/office/powerpoint/2010/main" val="149360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F10E6-7E49-376E-048E-03CB15EC61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790DD7FF-CF59-AE36-E3A0-ADE746A919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D68F11-A5A1-28A9-FEF7-5D9D04689279}"/>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5" name="Footer Placeholder 4">
            <a:extLst>
              <a:ext uri="{FF2B5EF4-FFF2-40B4-BE49-F238E27FC236}">
                <a16:creationId xmlns:a16="http://schemas.microsoft.com/office/drawing/2014/main" id="{D636B1B8-A348-B648-FAF6-9E58039972E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B230EC0-9798-410E-535D-F770BC1B25FC}"/>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914349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Μεγέθη προσφ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Παράμετροι και μεγέθη</a:t>
            </a:r>
          </a:p>
        </p:txBody>
      </p:sp>
    </p:spTree>
    <p:extLst>
      <p:ext uri="{BB962C8B-B14F-4D97-AF65-F5344CB8AC3E}">
        <p14:creationId xmlns:p14="http://schemas.microsoft.com/office/powerpoint/2010/main" val="417573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Ανάλυση ζήτηση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Παράμετροι και μεγέθη</a:t>
            </a:r>
          </a:p>
        </p:txBody>
      </p:sp>
    </p:spTree>
    <p:extLst>
      <p:ext uri="{BB962C8B-B14F-4D97-AF65-F5344CB8AC3E}">
        <p14:creationId xmlns:p14="http://schemas.microsoft.com/office/powerpoint/2010/main" val="3472006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Παράλληλες εξαγωγέ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Παράλληλες εξαγωγές</a:t>
            </a:r>
          </a:p>
        </p:txBody>
      </p:sp>
    </p:spTree>
    <p:extLst>
      <p:ext uri="{BB962C8B-B14F-4D97-AF65-F5344CB8AC3E}">
        <p14:creationId xmlns:p14="http://schemas.microsoft.com/office/powerpoint/2010/main" val="1404953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Παράρτημα">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Παράρτημα</a:t>
            </a:r>
          </a:p>
        </p:txBody>
      </p:sp>
    </p:spTree>
    <p:extLst>
      <p:ext uri="{BB962C8B-B14F-4D97-AF65-F5344CB8AC3E}">
        <p14:creationId xmlns:p14="http://schemas.microsoft.com/office/powerpoint/2010/main" val="527796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Μεγέθη ζήτηση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ζήτησης</a:t>
            </a:r>
          </a:p>
        </p:txBody>
      </p:sp>
    </p:spTree>
    <p:extLst>
      <p:ext uri="{BB962C8B-B14F-4D97-AF65-F5344CB8AC3E}">
        <p14:creationId xmlns:p14="http://schemas.microsoft.com/office/powerpoint/2010/main" val="2277698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Ανάλυση αγ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αγοράς</a:t>
            </a:r>
          </a:p>
        </p:txBody>
      </p:sp>
    </p:spTree>
    <p:extLst>
      <p:ext uri="{BB962C8B-B14F-4D97-AF65-F5344CB8AC3E}">
        <p14:creationId xmlns:p14="http://schemas.microsoft.com/office/powerpoint/2010/main" val="1992311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νο">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81704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07DF-E8D7-A7BC-76E8-28835C661E2F}"/>
              </a:ext>
            </a:extLst>
          </p:cNvPr>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756321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llums white">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GB" dirty="0"/>
              <a:t>Click to edit Master title style</a:t>
            </a:r>
          </a:p>
        </p:txBody>
      </p:sp>
      <p:sp>
        <p:nvSpPr>
          <p:cNvPr id="7" name="Text">
            <a:extLst>
              <a:ext uri="{FF2B5EF4-FFF2-40B4-BE49-F238E27FC236}">
                <a16:creationId xmlns:a16="http://schemas.microsoft.com/office/drawing/2014/main" id="{F8FD3B03-5E96-AF55-1722-7452FC8E0D07}"/>
              </a:ext>
            </a:extLst>
          </p:cNvPr>
          <p:cNvSpPr>
            <a:spLocks noGrp="1"/>
          </p:cNvSpPr>
          <p:nvPr>
            <p:ph idx="1"/>
          </p:nvPr>
        </p:nvSpPr>
        <p:spPr>
          <a:xfrm>
            <a:off x="508000" y="1724025"/>
            <a:ext cx="5152571"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13" name="Text">
            <a:extLst>
              <a:ext uri="{FF2B5EF4-FFF2-40B4-BE49-F238E27FC236}">
                <a16:creationId xmlns:a16="http://schemas.microsoft.com/office/drawing/2014/main" id="{91C839F4-16E7-7499-92FF-31C4B3B2B226}"/>
              </a:ext>
            </a:extLst>
          </p:cNvPr>
          <p:cNvSpPr>
            <a:spLocks noGrp="1"/>
          </p:cNvSpPr>
          <p:nvPr>
            <p:ph idx="13"/>
          </p:nvPr>
        </p:nvSpPr>
        <p:spPr>
          <a:xfrm>
            <a:off x="6531428" y="1724025"/>
            <a:ext cx="5152572"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Tree>
    <p:extLst>
      <p:ext uri="{BB962C8B-B14F-4D97-AF65-F5344CB8AC3E}">
        <p14:creationId xmlns:p14="http://schemas.microsoft.com/office/powerpoint/2010/main" val="2322980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9EC60F-7554-49BE-BADB-760218789292}"/>
              </a:ext>
            </a:extLst>
          </p:cNvPr>
          <p:cNvGraphicFramePr>
            <a:graphicFrameLocks noChangeAspect="1"/>
          </p:cNvGraphicFramePr>
          <p:nvPr userDrawn="1">
            <p:custDataLst>
              <p:tags r:id="rId1"/>
            </p:custDataLst>
            <p:extLst>
              <p:ext uri="{D42A27DB-BD31-4B8C-83A1-F6EECF244321}">
                <p14:modId xmlns:p14="http://schemas.microsoft.com/office/powerpoint/2010/main" val="1208855957"/>
              </p:ext>
            </p:extLst>
          </p:nvPr>
        </p:nvGraphicFramePr>
        <p:xfrm>
          <a:off x="1440" y="1440"/>
          <a:ext cx="1441" cy="1441"/>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5" name="Object 4" hidden="1">
                        <a:extLst>
                          <a:ext uri="{FF2B5EF4-FFF2-40B4-BE49-F238E27FC236}">
                            <a16:creationId xmlns:a16="http://schemas.microsoft.com/office/drawing/2014/main" id="{489EC60F-7554-49BE-BADB-760218789292}"/>
                          </a:ext>
                        </a:extLst>
                      </p:cNvPr>
                      <p:cNvPicPr/>
                      <p:nvPr/>
                    </p:nvPicPr>
                    <p:blipFill>
                      <a:blip r:embed="rId4"/>
                      <a:stretch>
                        <a:fillRect/>
                      </a:stretch>
                    </p:blipFill>
                    <p:spPr>
                      <a:xfrm>
                        <a:off x="1440" y="1440"/>
                        <a:ext cx="1441" cy="1441"/>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E830D1B-1304-414E-88A6-27968618B89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9270"/>
            <a:ext cx="12192000" cy="6848730"/>
          </a:xfrm>
          <a:prstGeom prst="rect">
            <a:avLst/>
          </a:prstGeom>
        </p:spPr>
      </p:pic>
      <p:sp>
        <p:nvSpPr>
          <p:cNvPr id="3" name="Freeform: Shape 2">
            <a:extLst>
              <a:ext uri="{FF2B5EF4-FFF2-40B4-BE49-F238E27FC236}">
                <a16:creationId xmlns:a16="http://schemas.microsoft.com/office/drawing/2014/main" id="{BDDC2083-B35E-4557-836C-7020FBE337EF}"/>
              </a:ext>
            </a:extLst>
          </p:cNvPr>
          <p:cNvSpPr/>
          <p:nvPr userDrawn="1"/>
        </p:nvSpPr>
        <p:spPr>
          <a:xfrm>
            <a:off x="0" y="-3"/>
            <a:ext cx="7372018" cy="6858003"/>
          </a:xfrm>
          <a:custGeom>
            <a:avLst/>
            <a:gdLst>
              <a:gd name="connsiteX0" fmla="*/ 0 w 8126498"/>
              <a:gd name="connsiteY0" fmla="*/ 0 h 7559678"/>
              <a:gd name="connsiteX1" fmla="*/ 1346478 w 8126498"/>
              <a:gd name="connsiteY1" fmla="*/ 0 h 7559678"/>
              <a:gd name="connsiteX2" fmla="*/ 1346478 w 8126498"/>
              <a:gd name="connsiteY2" fmla="*/ 1621 h 7559678"/>
              <a:gd name="connsiteX3" fmla="*/ 4487836 w 8126498"/>
              <a:gd name="connsiteY3" fmla="*/ 1481 h 7559678"/>
              <a:gd name="connsiteX4" fmla="*/ 4564112 w 8126498"/>
              <a:gd name="connsiteY4" fmla="*/ 26297 h 7559678"/>
              <a:gd name="connsiteX5" fmla="*/ 6067291 w 8126498"/>
              <a:gd name="connsiteY5" fmla="*/ 1521421 h 7559678"/>
              <a:gd name="connsiteX6" fmla="*/ 7766848 w 8126498"/>
              <a:gd name="connsiteY6" fmla="*/ 3209883 h 7559678"/>
              <a:gd name="connsiteX7" fmla="*/ 8108614 w 8126498"/>
              <a:gd name="connsiteY7" fmla="*/ 3786258 h 7559678"/>
              <a:gd name="connsiteX8" fmla="*/ 8084312 w 8126498"/>
              <a:gd name="connsiteY8" fmla="*/ 4258321 h 7559678"/>
              <a:gd name="connsiteX9" fmla="*/ 7843967 w 8126498"/>
              <a:gd name="connsiteY9" fmla="*/ 4656217 h 7559678"/>
              <a:gd name="connsiteX10" fmla="*/ 7506275 w 8126498"/>
              <a:gd name="connsiteY10" fmla="*/ 4991021 h 7559678"/>
              <a:gd name="connsiteX11" fmla="*/ 4967123 w 8126498"/>
              <a:gd name="connsiteY11" fmla="*/ 7518318 h 7559678"/>
              <a:gd name="connsiteX12" fmla="*/ 4933410 w 8126498"/>
              <a:gd name="connsiteY12" fmla="*/ 7558556 h 7559678"/>
              <a:gd name="connsiteX13" fmla="*/ 1387644 w 8126498"/>
              <a:gd name="connsiteY13" fmla="*/ 7559678 h 7559678"/>
              <a:gd name="connsiteX14" fmla="*/ 1346596 w 8126498"/>
              <a:gd name="connsiteY14" fmla="*/ 7537025 h 7559678"/>
              <a:gd name="connsiteX15" fmla="*/ 1346478 w 8126498"/>
              <a:gd name="connsiteY15" fmla="*/ 7534986 h 7559678"/>
              <a:gd name="connsiteX16" fmla="*/ 1346478 w 8126498"/>
              <a:gd name="connsiteY16" fmla="*/ 7556934 h 7559678"/>
              <a:gd name="connsiteX17" fmla="*/ 0 w 8126498"/>
              <a:gd name="connsiteY17" fmla="*/ 7556934 h 75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26498" h="7559678">
                <a:moveTo>
                  <a:pt x="0" y="0"/>
                </a:moveTo>
                <a:lnTo>
                  <a:pt x="1346478" y="0"/>
                </a:lnTo>
                <a:lnTo>
                  <a:pt x="1346478" y="1621"/>
                </a:lnTo>
                <a:lnTo>
                  <a:pt x="4487836" y="1481"/>
                </a:lnTo>
                <a:cubicBezTo>
                  <a:pt x="4516211" y="1481"/>
                  <a:pt x="4540513" y="2882"/>
                  <a:pt x="4564112" y="26297"/>
                </a:cubicBezTo>
                <a:cubicBezTo>
                  <a:pt x="5064610" y="525279"/>
                  <a:pt x="5566231" y="1023139"/>
                  <a:pt x="6067291" y="1521421"/>
                </a:cubicBezTo>
                <a:cubicBezTo>
                  <a:pt x="6633670" y="2084475"/>
                  <a:pt x="7198081" y="2649352"/>
                  <a:pt x="7766848" y="3209883"/>
                </a:cubicBezTo>
                <a:cubicBezTo>
                  <a:pt x="7932885" y="3373500"/>
                  <a:pt x="8064786" y="3550996"/>
                  <a:pt x="8108614" y="3786258"/>
                </a:cubicBezTo>
                <a:cubicBezTo>
                  <a:pt x="8138534" y="3946930"/>
                  <a:pt x="8131229" y="4103677"/>
                  <a:pt x="8084312" y="4258321"/>
                </a:cubicBezTo>
                <a:cubicBezTo>
                  <a:pt x="8038238" y="4410581"/>
                  <a:pt x="7958450" y="4544054"/>
                  <a:pt x="7843967" y="4656217"/>
                </a:cubicBezTo>
                <a:cubicBezTo>
                  <a:pt x="7730747" y="4767117"/>
                  <a:pt x="7618651" y="4879280"/>
                  <a:pt x="7506275" y="4991021"/>
                </a:cubicBezTo>
                <a:cubicBezTo>
                  <a:pt x="6659797" y="5833360"/>
                  <a:pt x="5813460" y="6675699"/>
                  <a:pt x="4967123" y="7518318"/>
                </a:cubicBezTo>
                <a:cubicBezTo>
                  <a:pt x="4954761" y="7530516"/>
                  <a:pt x="4939029" y="7540469"/>
                  <a:pt x="4933410" y="7558556"/>
                </a:cubicBezTo>
                <a:cubicBezTo>
                  <a:pt x="3751488" y="7558556"/>
                  <a:pt x="2569566" y="7558276"/>
                  <a:pt x="1387644" y="7559678"/>
                </a:cubicBezTo>
                <a:cubicBezTo>
                  <a:pt x="1359304" y="7559678"/>
                  <a:pt x="1349612" y="7554237"/>
                  <a:pt x="1346596" y="7537025"/>
                </a:cubicBezTo>
                <a:lnTo>
                  <a:pt x="1346478" y="7534986"/>
                </a:lnTo>
                <a:lnTo>
                  <a:pt x="1346478" y="7556934"/>
                </a:lnTo>
                <a:lnTo>
                  <a:pt x="0" y="7556934"/>
                </a:lnTo>
                <a:close/>
              </a:path>
            </a:pathLst>
          </a:custGeom>
          <a:solidFill>
            <a:srgbClr val="4F2C7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816" dirty="0">
              <a:ln>
                <a:noFill/>
              </a:ln>
              <a:solidFill>
                <a:schemeClr val="tx1"/>
              </a:solidFill>
            </a:endParaRPr>
          </a:p>
        </p:txBody>
      </p:sp>
      <p:sp>
        <p:nvSpPr>
          <p:cNvPr id="4" name="Freeform: Shape 3">
            <a:extLst>
              <a:ext uri="{FF2B5EF4-FFF2-40B4-BE49-F238E27FC236}">
                <a16:creationId xmlns:a16="http://schemas.microsoft.com/office/drawing/2014/main" id="{B0F4A1AC-0D0D-4BDD-A3C3-309F2246FF06}"/>
              </a:ext>
            </a:extLst>
          </p:cNvPr>
          <p:cNvSpPr/>
          <p:nvPr userDrawn="1"/>
        </p:nvSpPr>
        <p:spPr>
          <a:xfrm>
            <a:off x="0" y="0"/>
            <a:ext cx="6151850" cy="6848730"/>
          </a:xfrm>
          <a:custGeom>
            <a:avLst/>
            <a:gdLst>
              <a:gd name="connsiteX0" fmla="*/ 1931926 w 6781453"/>
              <a:gd name="connsiteY0" fmla="*/ 0 h 7549457"/>
              <a:gd name="connsiteX1" fmla="*/ 1932521 w 6781453"/>
              <a:gd name="connsiteY1" fmla="*/ 54 h 7549457"/>
              <a:gd name="connsiteX2" fmla="*/ 3142791 w 6781453"/>
              <a:gd name="connsiteY2" fmla="*/ 0 h 7549457"/>
              <a:gd name="connsiteX3" fmla="*/ 3219067 w 6781453"/>
              <a:gd name="connsiteY3" fmla="*/ 24787 h 7549457"/>
              <a:gd name="connsiteX4" fmla="*/ 4722246 w 6781453"/>
              <a:gd name="connsiteY4" fmla="*/ 1518182 h 7549457"/>
              <a:gd name="connsiteX5" fmla="*/ 6421803 w 6781453"/>
              <a:gd name="connsiteY5" fmla="*/ 3204692 h 7549457"/>
              <a:gd name="connsiteX6" fmla="*/ 6763569 w 6781453"/>
              <a:gd name="connsiteY6" fmla="*/ 3780400 h 7549457"/>
              <a:gd name="connsiteX7" fmla="*/ 6739267 w 6781453"/>
              <a:gd name="connsiteY7" fmla="*/ 4251917 h 7549457"/>
              <a:gd name="connsiteX8" fmla="*/ 6498922 w 6781453"/>
              <a:gd name="connsiteY8" fmla="*/ 4649353 h 7549457"/>
              <a:gd name="connsiteX9" fmla="*/ 6161230 w 6781453"/>
              <a:gd name="connsiteY9" fmla="*/ 4983770 h 7549457"/>
              <a:gd name="connsiteX10" fmla="*/ 3622078 w 6781453"/>
              <a:gd name="connsiteY10" fmla="*/ 7508145 h 7549457"/>
              <a:gd name="connsiteX11" fmla="*/ 3588365 w 6781453"/>
              <a:gd name="connsiteY11" fmla="*/ 7548336 h 7549457"/>
              <a:gd name="connsiteX12" fmla="*/ 42599 w 6781453"/>
              <a:gd name="connsiteY12" fmla="*/ 7549457 h 7549457"/>
              <a:gd name="connsiteX13" fmla="*/ 38391 w 6781453"/>
              <a:gd name="connsiteY13" fmla="*/ 7549076 h 7549457"/>
              <a:gd name="connsiteX14" fmla="*/ 0 w 6781453"/>
              <a:gd name="connsiteY14" fmla="*/ 7549088 h 7549457"/>
              <a:gd name="connsiteX15" fmla="*/ 0 w 6781453"/>
              <a:gd name="connsiteY15" fmla="*/ 5130632 h 7549457"/>
              <a:gd name="connsiteX16" fmla="*/ 383246 w 6781453"/>
              <a:gd name="connsiteY16" fmla="*/ 4749175 h 7549457"/>
              <a:gd name="connsiteX17" fmla="*/ 653509 w 6781453"/>
              <a:gd name="connsiteY17" fmla="*/ 4481223 h 7549457"/>
              <a:gd name="connsiteX18" fmla="*/ 845863 w 6781453"/>
              <a:gd name="connsiteY18" fmla="*/ 4162778 h 7549457"/>
              <a:gd name="connsiteX19" fmla="*/ 865312 w 6781453"/>
              <a:gd name="connsiteY19" fmla="*/ 3784975 h 7549457"/>
              <a:gd name="connsiteX20" fmla="*/ 591789 w 6781453"/>
              <a:gd name="connsiteY20" fmla="*/ 3323689 h 7549457"/>
              <a:gd name="connsiteX21" fmla="*/ 0 w 6781453"/>
              <a:gd name="connsiteY21" fmla="*/ 2735763 h 7549457"/>
              <a:gd name="connsiteX22" fmla="*/ 0 w 6781453"/>
              <a:gd name="connsiteY22" fmla="*/ 86 h 75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81453" h="7549457">
                <a:moveTo>
                  <a:pt x="1931926" y="0"/>
                </a:moveTo>
                <a:lnTo>
                  <a:pt x="1932521" y="54"/>
                </a:lnTo>
                <a:lnTo>
                  <a:pt x="3142791" y="0"/>
                </a:lnTo>
                <a:cubicBezTo>
                  <a:pt x="3171166" y="0"/>
                  <a:pt x="3195468" y="1400"/>
                  <a:pt x="3219067" y="24787"/>
                </a:cubicBezTo>
                <a:cubicBezTo>
                  <a:pt x="3719565" y="523192"/>
                  <a:pt x="4221186" y="1020477"/>
                  <a:pt x="4722246" y="1518182"/>
                </a:cubicBezTo>
                <a:cubicBezTo>
                  <a:pt x="5288625" y="2080585"/>
                  <a:pt x="5853036" y="2644809"/>
                  <a:pt x="6421803" y="3204692"/>
                </a:cubicBezTo>
                <a:cubicBezTo>
                  <a:pt x="6587840" y="3368120"/>
                  <a:pt x="6719741" y="3545411"/>
                  <a:pt x="6763569" y="3780400"/>
                </a:cubicBezTo>
                <a:cubicBezTo>
                  <a:pt x="6793489" y="3940886"/>
                  <a:pt x="6786184" y="4097452"/>
                  <a:pt x="6739267" y="4251917"/>
                </a:cubicBezTo>
                <a:cubicBezTo>
                  <a:pt x="6693193" y="4404001"/>
                  <a:pt x="6613405" y="4537320"/>
                  <a:pt x="6498922" y="4649353"/>
                </a:cubicBezTo>
                <a:cubicBezTo>
                  <a:pt x="6385702" y="4760125"/>
                  <a:pt x="6273606" y="4872158"/>
                  <a:pt x="6161230" y="4983770"/>
                </a:cubicBezTo>
                <a:cubicBezTo>
                  <a:pt x="5314752" y="5825135"/>
                  <a:pt x="4468415" y="6666500"/>
                  <a:pt x="3622078" y="7508145"/>
                </a:cubicBezTo>
                <a:cubicBezTo>
                  <a:pt x="3609716" y="7520328"/>
                  <a:pt x="3593984" y="7530270"/>
                  <a:pt x="3588365" y="7548336"/>
                </a:cubicBezTo>
                <a:cubicBezTo>
                  <a:pt x="2406443" y="7548336"/>
                  <a:pt x="1224521" y="7548056"/>
                  <a:pt x="42599" y="7549457"/>
                </a:cubicBezTo>
                <a:lnTo>
                  <a:pt x="38391" y="7549076"/>
                </a:lnTo>
                <a:lnTo>
                  <a:pt x="0" y="7549088"/>
                </a:lnTo>
                <a:lnTo>
                  <a:pt x="0" y="5130632"/>
                </a:lnTo>
                <a:lnTo>
                  <a:pt x="383246" y="4749175"/>
                </a:lnTo>
                <a:cubicBezTo>
                  <a:pt x="473183" y="4659746"/>
                  <a:pt x="562896" y="4569979"/>
                  <a:pt x="653509" y="4481223"/>
                </a:cubicBezTo>
                <a:cubicBezTo>
                  <a:pt x="745132" y="4391457"/>
                  <a:pt x="808988" y="4284635"/>
                  <a:pt x="845863" y="4162778"/>
                </a:cubicBezTo>
                <a:cubicBezTo>
                  <a:pt x="883411" y="4039013"/>
                  <a:pt x="889258" y="3913564"/>
                  <a:pt x="865312" y="3784975"/>
                </a:cubicBezTo>
                <a:cubicBezTo>
                  <a:pt x="830235" y="3596690"/>
                  <a:pt x="724672" y="3454636"/>
                  <a:pt x="591789" y="3323689"/>
                </a:cubicBezTo>
                <a:lnTo>
                  <a:pt x="0" y="2735763"/>
                </a:lnTo>
                <a:lnTo>
                  <a:pt x="0" y="86"/>
                </a:lnTo>
                <a:close/>
              </a:path>
            </a:pathLst>
          </a:custGeom>
          <a:solidFill>
            <a:srgbClr val="4F2C7E">
              <a:alpha val="66000"/>
            </a:srgbClr>
          </a:solidFill>
          <a:ln w="14041" cap="flat">
            <a:noFill/>
            <a:prstDash val="solid"/>
            <a:miter/>
          </a:ln>
        </p:spPr>
        <p:txBody>
          <a:bodyPr rtlCol="0" anchor="ctr"/>
          <a:lstStyle/>
          <a:p>
            <a:endParaRPr lang="el-GR" sz="1270"/>
          </a:p>
        </p:txBody>
      </p:sp>
      <p:sp>
        <p:nvSpPr>
          <p:cNvPr id="8" name="Slide Number Placeholder 5">
            <a:extLst>
              <a:ext uri="{FF2B5EF4-FFF2-40B4-BE49-F238E27FC236}">
                <a16:creationId xmlns:a16="http://schemas.microsoft.com/office/drawing/2014/main" id="{DE813D5F-E58F-474E-8547-FD1A772F8F3A}"/>
              </a:ext>
            </a:extLst>
          </p:cNvPr>
          <p:cNvSpPr txBox="1">
            <a:spLocks/>
          </p:cNvSpPr>
          <p:nvPr userDrawn="1"/>
        </p:nvSpPr>
        <p:spPr>
          <a:xfrm>
            <a:off x="11630400" y="6567528"/>
            <a:ext cx="198221"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fld id="{FEBD7F86-1881-4698-8703-FB80B0800997}" type="slidenum">
              <a:rPr lang="en-GB" sz="907" b="0" smtClean="0">
                <a:solidFill>
                  <a:schemeClr val="bg1"/>
                </a:solidFill>
                <a:latin typeface="+mn-lt"/>
              </a:rPr>
              <a:pPr marL="0" marR="0" lvl="0" indent="0" algn="r" defTabSz="1215958" rtl="0" eaLnBrk="1" fontAlgn="auto" latinLnBrk="0" hangingPunct="1">
                <a:lnSpc>
                  <a:spcPct val="100000"/>
                </a:lnSpc>
                <a:spcBef>
                  <a:spcPts val="0"/>
                </a:spcBef>
                <a:spcAft>
                  <a:spcPts val="0"/>
                </a:spcAft>
                <a:buClrTx/>
                <a:buSzTx/>
                <a:buFontTx/>
                <a:buNone/>
                <a:tabLst/>
                <a:defRPr/>
              </a:pPr>
              <a:t>‹#›</a:t>
            </a:fld>
            <a:endParaRPr lang="en-GB" sz="907" b="0" dirty="0">
              <a:solidFill>
                <a:schemeClr val="bg1"/>
              </a:solidFill>
              <a:latin typeface="+mn-lt"/>
            </a:endParaRPr>
          </a:p>
        </p:txBody>
      </p:sp>
      <p:cxnSp>
        <p:nvCxnSpPr>
          <p:cNvPr id="10" name="Straight Connector 9">
            <a:extLst>
              <a:ext uri="{FF2B5EF4-FFF2-40B4-BE49-F238E27FC236}">
                <a16:creationId xmlns:a16="http://schemas.microsoft.com/office/drawing/2014/main" id="{009248E3-EB77-4AA0-8CE3-A1A8E0E810B2}"/>
              </a:ext>
            </a:extLst>
          </p:cNvPr>
          <p:cNvCxnSpPr>
            <a:cxnSpLocks/>
          </p:cNvCxnSpPr>
          <p:nvPr userDrawn="1"/>
        </p:nvCxnSpPr>
        <p:spPr>
          <a:xfrm>
            <a:off x="8565126" y="6508682"/>
            <a:ext cx="325857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B4226D3-2020-4420-BA16-28F0B6F88455}"/>
              </a:ext>
            </a:extLst>
          </p:cNvPr>
          <p:cNvSpPr txBox="1">
            <a:spLocks/>
          </p:cNvSpPr>
          <p:nvPr userDrawn="1"/>
        </p:nvSpPr>
        <p:spPr>
          <a:xfrm>
            <a:off x="8009911" y="6567528"/>
            <a:ext cx="3565277"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r>
              <a:rPr lang="en-US" sz="907" b="0" kern="1200" dirty="0">
                <a:solidFill>
                  <a:schemeClr val="bg1"/>
                </a:solidFill>
                <a:latin typeface="+mn-lt"/>
                <a:ea typeface="+mn-ea"/>
                <a:cs typeface="Arial" pitchFamily="34" charset="0"/>
              </a:rPr>
              <a:t>© 2025</a:t>
            </a:r>
            <a:r>
              <a:rPr lang="el-GR" sz="907" b="0" kern="1200" dirty="0">
                <a:solidFill>
                  <a:schemeClr val="bg1"/>
                </a:solidFill>
                <a:latin typeface="+mn-lt"/>
                <a:ea typeface="+mn-ea"/>
                <a:cs typeface="Arial" pitchFamily="34" charset="0"/>
              </a:rPr>
              <a:t> </a:t>
            </a:r>
            <a:r>
              <a:rPr lang="en-US" sz="907" b="0" kern="1200" dirty="0">
                <a:solidFill>
                  <a:schemeClr val="bg1"/>
                </a:solidFill>
                <a:latin typeface="+mn-lt"/>
                <a:ea typeface="+mn-ea"/>
                <a:cs typeface="Arial" pitchFamily="34" charset="0"/>
              </a:rPr>
              <a:t>Grant Thornton Greece. All rights reserved.</a:t>
            </a:r>
          </a:p>
        </p:txBody>
      </p:sp>
    </p:spTree>
    <p:extLst>
      <p:ext uri="{BB962C8B-B14F-4D97-AF65-F5344CB8AC3E}">
        <p14:creationId xmlns:p14="http://schemas.microsoft.com/office/powerpoint/2010/main" val="54529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379F-A7C9-D7B1-6428-ED91DC21F90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ABDE90C-4938-8A1C-D8DF-5D693F857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375994DE-3C07-8988-3CFB-13EB550BA2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8A9BA0C5-CD21-DBDE-DEDC-27596073EC66}"/>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6" name="Footer Placeholder 5">
            <a:extLst>
              <a:ext uri="{FF2B5EF4-FFF2-40B4-BE49-F238E27FC236}">
                <a16:creationId xmlns:a16="http://schemas.microsoft.com/office/drawing/2014/main" id="{D1DC9269-8721-7F29-E62A-B1A44F1D864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169130AF-E2FA-892E-63D9-8B85ED9B22E1}"/>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2582579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rategic positioning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A0C9A97-F2BB-4935-8D8B-6379BAD9C90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7" name="think-cell data - do not delete" hidden="1">
                        <a:extLst>
                          <a:ext uri="{FF2B5EF4-FFF2-40B4-BE49-F238E27FC236}">
                            <a16:creationId xmlns:a16="http://schemas.microsoft.com/office/drawing/2014/main" id="{DA0C9A97-F2BB-4935-8D8B-6379BAD9C9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7A526EEE-F2A8-4C1A-ADD3-66C8ED45F204}"/>
              </a:ext>
            </a:extLst>
          </p:cNvPr>
          <p:cNvSpPr/>
          <p:nvPr userDrawn="1"/>
        </p:nvSpPr>
        <p:spPr>
          <a:xfrm>
            <a:off x="285142" y="346397"/>
            <a:ext cx="11621715" cy="6159447"/>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816" dirty="0">
              <a:ln>
                <a:noFill/>
              </a:ln>
              <a:solidFill>
                <a:schemeClr val="tx1"/>
              </a:solidFill>
            </a:endParaRPr>
          </a:p>
        </p:txBody>
      </p:sp>
      <p:sp>
        <p:nvSpPr>
          <p:cNvPr id="14" name="Text Placeholder 13">
            <a:extLst>
              <a:ext uri="{FF2B5EF4-FFF2-40B4-BE49-F238E27FC236}">
                <a16:creationId xmlns:a16="http://schemas.microsoft.com/office/drawing/2014/main" id="{5FD28BFF-ED7A-4F56-BE9A-CC75313E1F40}"/>
              </a:ext>
            </a:extLst>
          </p:cNvPr>
          <p:cNvSpPr>
            <a:spLocks noGrp="1"/>
          </p:cNvSpPr>
          <p:nvPr>
            <p:ph type="body" sz="quarter" idx="11" hasCustomPrompt="1"/>
          </p:nvPr>
        </p:nvSpPr>
        <p:spPr>
          <a:xfrm>
            <a:off x="3573297" y="1595096"/>
            <a:ext cx="3920496" cy="363581"/>
          </a:xfrm>
          <a:prstGeom prst="rect">
            <a:avLst/>
          </a:prstGeom>
        </p:spPr>
        <p:txBody>
          <a:bodyPr anchor="ctr" anchorCtr="0"/>
          <a:lstStyle>
            <a:lvl1pPr algn="ctr">
              <a:defRPr b="1"/>
            </a:lvl1pPr>
          </a:lstStyle>
          <a:p>
            <a:pPr lvl="0"/>
            <a:r>
              <a:rPr lang="en-US" dirty="0"/>
              <a:t>Main Title</a:t>
            </a:r>
            <a:endParaRPr lang="el-GR" dirty="0"/>
          </a:p>
        </p:txBody>
      </p:sp>
      <p:sp>
        <p:nvSpPr>
          <p:cNvPr id="15" name="Text Placeholder 13">
            <a:extLst>
              <a:ext uri="{FF2B5EF4-FFF2-40B4-BE49-F238E27FC236}">
                <a16:creationId xmlns:a16="http://schemas.microsoft.com/office/drawing/2014/main" id="{F9929A2D-381E-4D29-BC19-9F4DD7686A75}"/>
              </a:ext>
            </a:extLst>
          </p:cNvPr>
          <p:cNvSpPr>
            <a:spLocks noGrp="1"/>
          </p:cNvSpPr>
          <p:nvPr>
            <p:ph type="body" sz="quarter" idx="12" hasCustomPrompt="1"/>
          </p:nvPr>
        </p:nvSpPr>
        <p:spPr>
          <a:xfrm>
            <a:off x="7675966" y="1595096"/>
            <a:ext cx="3862142" cy="363581"/>
          </a:xfrm>
          <a:prstGeom prst="rect">
            <a:avLst/>
          </a:prstGeom>
        </p:spPr>
        <p:txBody>
          <a:bodyPr anchor="ctr" anchorCtr="0"/>
          <a:lstStyle>
            <a:lvl1pPr algn="ctr">
              <a:defRPr b="1"/>
            </a:lvl1pPr>
          </a:lstStyle>
          <a:p>
            <a:pPr lvl="0"/>
            <a:r>
              <a:rPr lang="en-US" dirty="0"/>
              <a:t>Main Title</a:t>
            </a:r>
            <a:endParaRPr lang="el-GR" dirty="0"/>
          </a:p>
        </p:txBody>
      </p:sp>
      <p:sp>
        <p:nvSpPr>
          <p:cNvPr id="8" name="Slide Number Placeholder 5">
            <a:extLst>
              <a:ext uri="{FF2B5EF4-FFF2-40B4-BE49-F238E27FC236}">
                <a16:creationId xmlns:a16="http://schemas.microsoft.com/office/drawing/2014/main" id="{DF7E8BAC-C98E-436D-B110-A9C310B32D76}"/>
              </a:ext>
            </a:extLst>
          </p:cNvPr>
          <p:cNvSpPr txBox="1">
            <a:spLocks/>
          </p:cNvSpPr>
          <p:nvPr userDrawn="1"/>
        </p:nvSpPr>
        <p:spPr>
          <a:xfrm>
            <a:off x="11630400" y="6567528"/>
            <a:ext cx="198221"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fld id="{FEBD7F86-1881-4698-8703-FB80B0800997}" type="slidenum">
              <a:rPr lang="en-GB" sz="907" b="0" smtClean="0">
                <a:solidFill>
                  <a:schemeClr val="tx1"/>
                </a:solidFill>
                <a:latin typeface="+mn-lt"/>
              </a:rPr>
              <a:pPr marL="0" marR="0" lvl="0" indent="0" algn="r" defTabSz="1215958" rtl="0" eaLnBrk="1" fontAlgn="auto" latinLnBrk="0" hangingPunct="1">
                <a:lnSpc>
                  <a:spcPct val="100000"/>
                </a:lnSpc>
                <a:spcBef>
                  <a:spcPts val="0"/>
                </a:spcBef>
                <a:spcAft>
                  <a:spcPts val="0"/>
                </a:spcAft>
                <a:buClrTx/>
                <a:buSzTx/>
                <a:buFontTx/>
                <a:buNone/>
                <a:tabLst/>
                <a:defRPr/>
              </a:pPr>
              <a:t>‹#›</a:t>
            </a:fld>
            <a:endParaRPr lang="en-GB" sz="907" b="0" dirty="0">
              <a:solidFill>
                <a:schemeClr val="tx1"/>
              </a:solidFill>
              <a:latin typeface="+mn-lt"/>
            </a:endParaRPr>
          </a:p>
        </p:txBody>
      </p:sp>
      <p:sp>
        <p:nvSpPr>
          <p:cNvPr id="9" name="Slide Number Placeholder 5">
            <a:extLst>
              <a:ext uri="{FF2B5EF4-FFF2-40B4-BE49-F238E27FC236}">
                <a16:creationId xmlns:a16="http://schemas.microsoft.com/office/drawing/2014/main" id="{7EA307C3-85FC-4359-855B-6D7246BA9E2B}"/>
              </a:ext>
            </a:extLst>
          </p:cNvPr>
          <p:cNvSpPr txBox="1">
            <a:spLocks/>
          </p:cNvSpPr>
          <p:nvPr userDrawn="1"/>
        </p:nvSpPr>
        <p:spPr>
          <a:xfrm>
            <a:off x="9639543" y="6567528"/>
            <a:ext cx="1935645"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r>
              <a:rPr lang="en-US" sz="907" b="0" i="0" kern="1200" dirty="0">
                <a:solidFill>
                  <a:schemeClr val="tx1"/>
                </a:solidFill>
                <a:effectLst/>
                <a:latin typeface="Arial" pitchFamily="34" charset="0"/>
                <a:ea typeface="+mn-ea"/>
                <a:cs typeface="Arial" pitchFamily="34" charset="0"/>
              </a:rPr>
              <a:t>Go Beyond. Move forward together.</a:t>
            </a:r>
            <a:endParaRPr lang="en-GB" sz="907" b="0" kern="1200" dirty="0">
              <a:solidFill>
                <a:schemeClr val="tx1"/>
              </a:solidFill>
              <a:latin typeface="Arial" pitchFamily="34" charset="0"/>
              <a:ea typeface="+mn-ea"/>
              <a:cs typeface="Arial" pitchFamily="34" charset="0"/>
            </a:endParaRPr>
          </a:p>
        </p:txBody>
      </p:sp>
      <p:sp>
        <p:nvSpPr>
          <p:cNvPr id="10" name="Title 1">
            <a:extLst>
              <a:ext uri="{FF2B5EF4-FFF2-40B4-BE49-F238E27FC236}">
                <a16:creationId xmlns:a16="http://schemas.microsoft.com/office/drawing/2014/main" id="{93EEBF7A-B3F0-4F0E-9C9B-94DB428BD562}"/>
              </a:ext>
            </a:extLst>
          </p:cNvPr>
          <p:cNvSpPr>
            <a:spLocks noGrp="1"/>
          </p:cNvSpPr>
          <p:nvPr>
            <p:ph type="title" hasCustomPrompt="1"/>
          </p:nvPr>
        </p:nvSpPr>
        <p:spPr>
          <a:xfrm>
            <a:off x="3573298" y="520647"/>
            <a:ext cx="8001890" cy="832203"/>
          </a:xfrm>
        </p:spPr>
        <p:txBody>
          <a:bodyPr vert="horz"/>
          <a:lstStyle>
            <a:lvl1pPr>
              <a:defRPr>
                <a:solidFill>
                  <a:srgbClr val="4F2D7F"/>
                </a:solidFill>
                <a:latin typeface="+mn-lt"/>
              </a:defRPr>
            </a:lvl1pPr>
          </a:lstStyle>
          <a:p>
            <a:r>
              <a:rPr lang="el-GR" dirty="0"/>
              <a:t>Στυλ κύριου τίτλου</a:t>
            </a:r>
            <a:endParaRPr lang="en-US" dirty="0"/>
          </a:p>
        </p:txBody>
      </p:sp>
      <p:sp>
        <p:nvSpPr>
          <p:cNvPr id="6" name="Text Placeholder 5">
            <a:extLst>
              <a:ext uri="{FF2B5EF4-FFF2-40B4-BE49-F238E27FC236}">
                <a16:creationId xmlns:a16="http://schemas.microsoft.com/office/drawing/2014/main" id="{EB4DF435-4B72-4422-A63B-DC2CC7FA8425}"/>
              </a:ext>
            </a:extLst>
          </p:cNvPr>
          <p:cNvSpPr>
            <a:spLocks noGrp="1"/>
          </p:cNvSpPr>
          <p:nvPr>
            <p:ph type="body" sz="quarter" idx="18"/>
          </p:nvPr>
        </p:nvSpPr>
        <p:spPr>
          <a:xfrm>
            <a:off x="7675965" y="2136168"/>
            <a:ext cx="3862141" cy="3473913"/>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dirty="0">
                <a:ln>
                  <a:noFill/>
                </a:ln>
                <a:solidFill>
                  <a:srgbClr val="4F2D7F"/>
                </a:solidFill>
                <a:effectLst/>
                <a:uLnTx/>
                <a:uFillTx/>
                <a:latin typeface="+mn-lt"/>
                <a:ea typeface="+mn-ea"/>
                <a:cs typeface="+mn-cs"/>
              </a:rPr>
              <a:t>Eighth level</a:t>
            </a:r>
          </a:p>
          <a:p>
            <a:pPr lvl="4"/>
            <a:endParaRPr lang="el-GR" dirty="0"/>
          </a:p>
        </p:txBody>
      </p:sp>
      <p:sp>
        <p:nvSpPr>
          <p:cNvPr id="16" name="Text Placeholder 15">
            <a:extLst>
              <a:ext uri="{FF2B5EF4-FFF2-40B4-BE49-F238E27FC236}">
                <a16:creationId xmlns:a16="http://schemas.microsoft.com/office/drawing/2014/main" id="{27BAD976-E505-4420-B8B4-B7EA99B50B5E}"/>
              </a:ext>
            </a:extLst>
          </p:cNvPr>
          <p:cNvSpPr>
            <a:spLocks noGrp="1"/>
          </p:cNvSpPr>
          <p:nvPr>
            <p:ph type="body" sz="quarter" idx="19"/>
          </p:nvPr>
        </p:nvSpPr>
        <p:spPr>
          <a:xfrm>
            <a:off x="3572922" y="2136801"/>
            <a:ext cx="3921428" cy="3473645"/>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dirty="0">
                <a:ln>
                  <a:noFill/>
                </a:ln>
                <a:solidFill>
                  <a:srgbClr val="4F2D7F"/>
                </a:solidFill>
                <a:effectLst/>
                <a:uLnTx/>
                <a:uFillTx/>
                <a:latin typeface="+mn-lt"/>
                <a:ea typeface="+mn-ea"/>
                <a:cs typeface="+mn-cs"/>
              </a:rPr>
              <a:t>Eighth level</a:t>
            </a:r>
          </a:p>
          <a:p>
            <a:pPr lvl="4"/>
            <a:endParaRPr lang="el-GR" dirty="0"/>
          </a:p>
        </p:txBody>
      </p:sp>
      <p:pic>
        <p:nvPicPr>
          <p:cNvPr id="17" name="Picture 16">
            <a:extLst>
              <a:ext uri="{FF2B5EF4-FFF2-40B4-BE49-F238E27FC236}">
                <a16:creationId xmlns:a16="http://schemas.microsoft.com/office/drawing/2014/main" id="{C0CB039C-7C8E-48B1-AA17-E4BCA85D60F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15674" y="-2539"/>
            <a:ext cx="2172384" cy="6854189"/>
          </a:xfrm>
          <a:prstGeom prst="rect">
            <a:avLst/>
          </a:prstGeom>
        </p:spPr>
      </p:pic>
      <p:sp>
        <p:nvSpPr>
          <p:cNvPr id="13" name="Rectangle 12">
            <a:extLst>
              <a:ext uri="{FF2B5EF4-FFF2-40B4-BE49-F238E27FC236}">
                <a16:creationId xmlns:a16="http://schemas.microsoft.com/office/drawing/2014/main" id="{CCEC46C0-2ECB-4D65-A39D-3F34EC75BD8B}"/>
              </a:ext>
            </a:extLst>
          </p:cNvPr>
          <p:cNvSpPr/>
          <p:nvPr userDrawn="1"/>
        </p:nvSpPr>
        <p:spPr>
          <a:xfrm>
            <a:off x="709491" y="3811"/>
            <a:ext cx="2178566" cy="6854189"/>
          </a:xfrm>
          <a:prstGeom prst="rect">
            <a:avLst/>
          </a:prstGeom>
          <a:solidFill>
            <a:srgbClr val="44276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900" dirty="0">
              <a:ln>
                <a:noFill/>
              </a:ln>
              <a:solidFill>
                <a:schemeClr val="tx1"/>
              </a:solidFill>
            </a:endParaRPr>
          </a:p>
        </p:txBody>
      </p:sp>
      <p:sp>
        <p:nvSpPr>
          <p:cNvPr id="4" name="Text Placeholder 3">
            <a:extLst>
              <a:ext uri="{FF2B5EF4-FFF2-40B4-BE49-F238E27FC236}">
                <a16:creationId xmlns:a16="http://schemas.microsoft.com/office/drawing/2014/main" id="{3AF6F712-5CF1-F3E5-0CA8-72E02DF5E4FD}"/>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n-US" sz="1200" b="1" dirty="0">
                <a:solidFill>
                  <a:schemeClr val="bg1"/>
                </a:solidFill>
              </a:rPr>
              <a:t>Strategic position analysis</a:t>
            </a:r>
            <a:endParaRPr lang="el-GR" sz="1200" b="1" dirty="0">
              <a:solidFill>
                <a:schemeClr val="bg1"/>
              </a:solidFill>
            </a:endParaRPr>
          </a:p>
        </p:txBody>
      </p:sp>
    </p:spTree>
    <p:extLst>
      <p:ext uri="{BB962C8B-B14F-4D97-AF65-F5344CB8AC3E}">
        <p14:creationId xmlns:p14="http://schemas.microsoft.com/office/powerpoint/2010/main" val="3580485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Alt3_Text_2Column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BA58A3-4237-49FE-AADE-2BCFC164E482}"/>
              </a:ext>
            </a:extLst>
          </p:cNvPr>
          <p:cNvGraphicFramePr>
            <a:graphicFrameLocks noChangeAspect="1"/>
          </p:cNvGraphicFramePr>
          <p:nvPr userDrawn="1">
            <p:custDataLst>
              <p:tags r:id="rId1"/>
            </p:custDataLst>
          </p:nvPr>
        </p:nvGraphicFramePr>
        <p:xfrm>
          <a:off x="1440" y="1440"/>
          <a:ext cx="1441" cy="1441"/>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Object 1" hidden="1">
                        <a:extLst>
                          <a:ext uri="{FF2B5EF4-FFF2-40B4-BE49-F238E27FC236}">
                            <a16:creationId xmlns:a16="http://schemas.microsoft.com/office/drawing/2014/main" id="{4FBA58A3-4237-49FE-AADE-2BCFC164E482}"/>
                          </a:ext>
                        </a:extLst>
                      </p:cNvPr>
                      <p:cNvPicPr/>
                      <p:nvPr/>
                    </p:nvPicPr>
                    <p:blipFill>
                      <a:blip r:embed="rId4"/>
                      <a:stretch>
                        <a:fillRect/>
                      </a:stretch>
                    </p:blipFill>
                    <p:spPr>
                      <a:xfrm>
                        <a:off x="1440" y="1440"/>
                        <a:ext cx="1441" cy="1441"/>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DCCBC97-D0CE-4482-B5A3-3A902BE4F865}"/>
              </a:ext>
            </a:extLst>
          </p:cNvPr>
          <p:cNvSpPr/>
          <p:nvPr userDrawn="1"/>
        </p:nvSpPr>
        <p:spPr>
          <a:xfrm>
            <a:off x="1" y="0"/>
            <a:ext cx="12191999" cy="1428389"/>
          </a:xfrm>
          <a:prstGeom prst="rect">
            <a:avLst/>
          </a:prstGeom>
          <a:gradFill flip="none" rotWithShape="1">
            <a:gsLst>
              <a:gs pos="100000">
                <a:srgbClr val="4F2C7E">
                  <a:alpha val="43000"/>
                </a:srgbClr>
              </a:gs>
              <a:gs pos="65000">
                <a:srgbClr val="4F2C7E">
                  <a:alpha val="85000"/>
                </a:srgbClr>
              </a:gs>
              <a:gs pos="0">
                <a:srgbClr val="4F2C7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70"/>
          </a:p>
        </p:txBody>
      </p:sp>
    </p:spTree>
    <p:extLst>
      <p:ext uri="{BB962C8B-B14F-4D97-AF65-F5344CB8AC3E}">
        <p14:creationId xmlns:p14="http://schemas.microsoft.com/office/powerpoint/2010/main" val="2710903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Κλάδος αποθήκευσης &amp; διανομή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BCE43897-1824-96EB-3FB9-E28C7A6DC183}"/>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Κλάδος αποθήκευσης &amp; διανομής</a:t>
            </a:r>
          </a:p>
        </p:txBody>
      </p:sp>
    </p:spTree>
    <p:extLst>
      <p:ext uri="{BB962C8B-B14F-4D97-AF65-F5344CB8AC3E}">
        <p14:creationId xmlns:p14="http://schemas.microsoft.com/office/powerpoint/2010/main" val="3129906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Cover Mobius Photo">
    <p:bg>
      <p:bgPr>
        <a:solidFill>
          <a:schemeClr val="accent1"/>
        </a:solidFill>
        <a:effectLst/>
      </p:bgPr>
    </p:bg>
    <p:spTree>
      <p:nvGrpSpPr>
        <p:cNvPr id="1" name=""/>
        <p:cNvGrpSpPr/>
        <p:nvPr/>
      </p:nvGrpSpPr>
      <p:grpSpPr>
        <a:xfrm>
          <a:off x="0" y="0"/>
          <a:ext cx="0" cy="0"/>
          <a:chOff x="0" y="0"/>
          <a:chExt cx="0" cy="0"/>
        </a:xfrm>
      </p:grpSpPr>
      <p:pic>
        <p:nvPicPr>
          <p:cNvPr id="10" name="Picture 9" descr="A road with trees around it&#10;&#10;Description automatically generated">
            <a:extLst>
              <a:ext uri="{FF2B5EF4-FFF2-40B4-BE49-F238E27FC236}">
                <a16:creationId xmlns:a16="http://schemas.microsoft.com/office/drawing/2014/main" id="{E4425BCF-E887-D099-7FF9-F807FE352DF6}"/>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3427" b="12137"/>
          <a:stretch/>
        </p:blipFill>
        <p:spPr>
          <a:xfrm>
            <a:off x="0" y="0"/>
            <a:ext cx="12192000" cy="6858000"/>
          </a:xfrm>
          <a:prstGeom prst="rect">
            <a:avLst/>
          </a:prstGeom>
        </p:spPr>
      </p:pic>
      <p:pic>
        <p:nvPicPr>
          <p:cNvPr id="18" name="Mobius">
            <a:extLst>
              <a:ext uri="{FF2B5EF4-FFF2-40B4-BE49-F238E27FC236}">
                <a16:creationId xmlns:a16="http://schemas.microsoft.com/office/drawing/2014/main" id="{18FF0B0C-BCF9-C46C-4F64-612867942D5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11896"/>
          <a:stretch/>
        </p:blipFill>
        <p:spPr>
          <a:xfrm>
            <a:off x="0" y="0"/>
            <a:ext cx="7771757" cy="6857992"/>
          </a:xfrm>
          <a:prstGeom prst="rect">
            <a:avLst/>
          </a:prstGeom>
        </p:spPr>
      </p:pic>
      <p:sp>
        <p:nvSpPr>
          <p:cNvPr id="3" name="Title"/>
          <p:cNvSpPr>
            <a:spLocks noGrp="1"/>
          </p:cNvSpPr>
          <p:nvPr>
            <p:ph type="title" hasCustomPrompt="1"/>
            <p:custDataLst>
              <p:tags r:id="rId1"/>
            </p:custDataLst>
          </p:nvPr>
        </p:nvSpPr>
        <p:spPr>
          <a:xfrm>
            <a:off x="508003" y="2333625"/>
            <a:ext cx="5708648" cy="1025922"/>
          </a:xfrm>
        </p:spPr>
        <p:txBody>
          <a:bodyPr/>
          <a:lstStyle>
            <a:lvl1pPr>
              <a:lnSpc>
                <a:spcPct val="85000"/>
              </a:lnSpc>
              <a:defRPr sz="3600">
                <a:solidFill>
                  <a:schemeClr val="tx1"/>
                </a:solidFill>
              </a:defRPr>
            </a:lvl1pPr>
          </a:lstStyle>
          <a:p>
            <a:r>
              <a:rPr lang="en-GB" dirty="0"/>
              <a:t>Main cover title</a:t>
            </a:r>
            <a:br>
              <a:rPr lang="en-GB" dirty="0"/>
            </a:br>
            <a:r>
              <a:rPr lang="en-GB" dirty="0"/>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708648" cy="471487"/>
          </a:xfrm>
          <a:prstGeom prst="rect">
            <a:avLst/>
          </a:prstGeom>
        </p:spPr>
        <p:txBody>
          <a:bodyPr/>
          <a:lstStyle>
            <a:lvl1pPr marL="0" indent="0">
              <a:spcAft>
                <a:spcPts val="0"/>
              </a:spcAft>
              <a:buNone/>
              <a:defRPr sz="2000" b="1">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chemeClr val="tx1"/>
                </a:solidFill>
              </a:defRPr>
            </a:lvl1pPr>
          </a:lstStyle>
          <a:p>
            <a:endParaRPr lang="en-GB" dirty="0"/>
          </a:p>
        </p:txBody>
      </p:sp>
      <p:sp>
        <p:nvSpPr>
          <p:cNvPr id="8" name="Slide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a:prstGeom prst="rect">
            <a:avLst/>
          </a:prstGeom>
        </p:spPr>
        <p:txBody>
          <a:bodyPr/>
          <a:lstStyle>
            <a:lvl1pPr algn="l">
              <a:defRPr sz="100">
                <a:solidFill>
                  <a:schemeClr val="tx1"/>
                </a:solidFill>
              </a:defRPr>
            </a:lvl1pPr>
          </a:lstStyle>
          <a:p>
            <a:fld id="{1AB31D9B-80B6-41F8-B283-556E26E6158E}" type="slidenum">
              <a:rPr lang="en-GB"/>
              <a:pPr/>
              <a:t>‹#›</a:t>
            </a:fld>
            <a:endParaRPr lang="en-GB" dirty="0"/>
          </a:p>
        </p:txBody>
      </p:sp>
      <p:sp>
        <p:nvSpPr>
          <p:cNvPr id="5" name="Text Placeholder 8">
            <a:extLst>
              <a:ext uri="{FF2B5EF4-FFF2-40B4-BE49-F238E27FC236}">
                <a16:creationId xmlns:a16="http://schemas.microsoft.com/office/drawing/2014/main" id="{F5CC922D-8453-2B88-1B73-40CCBF19F3B3}"/>
              </a:ext>
            </a:extLst>
          </p:cNvPr>
          <p:cNvSpPr>
            <a:spLocks noGrp="1"/>
          </p:cNvSpPr>
          <p:nvPr>
            <p:ph type="body" sz="quarter" idx="16" hasCustomPrompt="1"/>
          </p:nvPr>
        </p:nvSpPr>
        <p:spPr>
          <a:xfrm>
            <a:off x="508000" y="4767263"/>
            <a:ext cx="5708648" cy="471487"/>
          </a:xfrm>
          <a:prstGeom prst="rect">
            <a:avLst/>
          </a:prstGeom>
        </p:spPr>
        <p:txBody>
          <a:bodyPr/>
          <a:lstStyle>
            <a:lvl1pPr marL="0" indent="0">
              <a:spcAft>
                <a:spcPts val="0"/>
              </a:spcAft>
              <a:buNone/>
              <a:defRPr sz="1600" b="0">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Date</a:t>
            </a:r>
          </a:p>
        </p:txBody>
      </p:sp>
      <p:pic>
        <p:nvPicPr>
          <p:cNvPr id="4" name="MIO_LOGOPLACEHOLDER#white_16x9_top" descr="Logo&#10;&#10;Description automatically generated" hidden="1">
            <a:extLst>
              <a:ext uri="{FF2B5EF4-FFF2-40B4-BE49-F238E27FC236}">
                <a16:creationId xmlns:a16="http://schemas.microsoft.com/office/drawing/2014/main" id="{CE22436E-DFA1-5B8A-51A7-A37F783CA4B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500162" y="-508000"/>
            <a:ext cx="2907078" cy="961436"/>
          </a:xfrm>
          <a:prstGeom prst="rect">
            <a:avLst/>
          </a:prstGeom>
        </p:spPr>
      </p:pic>
      <p:pic>
        <p:nvPicPr>
          <p:cNvPr id="7" name="GT#white_16x9_top">
            <a:extLst>
              <a:ext uri="{FF2B5EF4-FFF2-40B4-BE49-F238E27FC236}">
                <a16:creationId xmlns:a16="http://schemas.microsoft.com/office/drawing/2014/main" id="{5324C52D-B5DC-6071-1E07-4271A5EC3812}"/>
              </a:ext>
            </a:extLst>
          </p:cNvPr>
          <p:cNvPicPr>
            <a:picLocks noChangeAspect="1"/>
          </p:cNvPicPr>
          <p:nvPr userDrawn="1">
            <p:custDataLst>
              <p:tags r:id="rId2"/>
            </p:custDataLst>
          </p:nvPr>
        </p:nvPicPr>
        <p:blipFill>
          <a:blip r:embed="rId7"/>
          <a:srcRect/>
          <a:stretch/>
        </p:blipFill>
        <p:spPr>
          <a:xfrm>
            <a:off x="266121" y="134382"/>
            <a:ext cx="3673624" cy="1173519"/>
          </a:xfrm>
          <a:prstGeom prst="rect">
            <a:avLst/>
          </a:prstGeom>
        </p:spPr>
      </p:pic>
    </p:spTree>
    <p:extLst>
      <p:ext uri="{BB962C8B-B14F-4D97-AF65-F5344CB8AC3E}">
        <p14:creationId xmlns:p14="http://schemas.microsoft.com/office/powerpoint/2010/main" val="35910672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Divider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458913" y="2924175"/>
            <a:ext cx="5466821" cy="1128514"/>
          </a:xfrm>
          <a:prstGeom prst="rect">
            <a:avLst/>
          </a:prstGeom>
        </p:spPr>
        <p:txBody>
          <a:bodyPr>
            <a:noAutofit/>
          </a:bodyPr>
          <a:lstStyle>
            <a:lvl1pPr>
              <a:lnSpc>
                <a:spcPct val="85000"/>
              </a:lnSpc>
              <a:spcBef>
                <a:spcPts val="0"/>
              </a:spcBef>
              <a:spcAft>
                <a:spcPts val="0"/>
              </a:spcAft>
              <a:defRPr sz="4000" b="1">
                <a:solidFill>
                  <a:schemeClr val="tx1"/>
                </a:solidFill>
              </a:defRPr>
            </a:lvl1pPr>
          </a:lstStyle>
          <a:p>
            <a:r>
              <a:rPr lang="en-GB" dirty="0"/>
              <a:t>Divider title</a:t>
            </a:r>
          </a:p>
        </p:txBody>
      </p:sp>
      <p:sp>
        <p:nvSpPr>
          <p:cNvPr id="12" name="Text Placeholder 11">
            <a:extLst>
              <a:ext uri="{FF2B5EF4-FFF2-40B4-BE49-F238E27FC236}">
                <a16:creationId xmlns:a16="http://schemas.microsoft.com/office/drawing/2014/main" id="{411B257A-4515-48EC-A892-E1742532F206}"/>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ct val="85000"/>
              </a:lnSpc>
              <a:spcBef>
                <a:spcPts val="0"/>
              </a:spcBef>
              <a:spcAft>
                <a:spcPts val="0"/>
              </a:spcAft>
              <a:buNone/>
              <a:defRPr sz="4000" b="1">
                <a:solidFill>
                  <a:schemeClr val="tx1"/>
                </a:solidFill>
                <a:latin typeface="+mn-lt"/>
              </a:defRPr>
            </a:lvl1pPr>
            <a:lvl5pPr>
              <a:defRPr/>
            </a:lvl5pPr>
          </a:lstStyle>
          <a:p>
            <a:pPr lvl="0"/>
            <a:r>
              <a:rPr lang="en-GB" dirty="0"/>
              <a:t>00</a:t>
            </a:r>
          </a:p>
        </p:txBody>
      </p:sp>
    </p:spTree>
    <p:extLst>
      <p:ext uri="{BB962C8B-B14F-4D97-AF65-F5344CB8AC3E}">
        <p14:creationId xmlns:p14="http://schemas.microsoft.com/office/powerpoint/2010/main" val="4917507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Mobius Photo">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AFB6232-CEB9-BFA1-0E59-B72D0329940E}"/>
              </a:ext>
            </a:extLst>
          </p:cNvPr>
          <p:cNvGraphicFramePr>
            <a:graphicFrameLocks noChangeAspect="1"/>
          </p:cNvGraphicFramePr>
          <p:nvPr userDrawn="1">
            <p:custDataLst>
              <p:tags r:id="rId1"/>
            </p:custDataLst>
            <p:extLst>
              <p:ext uri="{D42A27DB-BD31-4B8C-83A1-F6EECF244321}">
                <p14:modId xmlns:p14="http://schemas.microsoft.com/office/powerpoint/2010/main" val="2202552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12" name="think-cell data - do not delete" hidden="1">
                        <a:extLst>
                          <a:ext uri="{FF2B5EF4-FFF2-40B4-BE49-F238E27FC236}">
                            <a16:creationId xmlns:a16="http://schemas.microsoft.com/office/drawing/2014/main" id="{FAFB6232-CEB9-BFA1-0E59-B72D0329940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8" name="Mobius">
            <a:extLst>
              <a:ext uri="{FF2B5EF4-FFF2-40B4-BE49-F238E27FC236}">
                <a16:creationId xmlns:a16="http://schemas.microsoft.com/office/drawing/2014/main" id="{18FF0B0C-BCF9-C46C-4F64-612867942D5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0"/>
            <a:ext cx="7771757" cy="6857992"/>
          </a:xfrm>
          <a:prstGeom prst="rect">
            <a:avLst/>
          </a:prstGeom>
        </p:spPr>
      </p:pic>
      <p:sp>
        <p:nvSpPr>
          <p:cNvPr id="3" name="Title"/>
          <p:cNvSpPr>
            <a:spLocks noGrp="1"/>
          </p:cNvSpPr>
          <p:nvPr>
            <p:ph type="title" hasCustomPrompt="1"/>
            <p:custDataLst>
              <p:tags r:id="rId2"/>
            </p:custDataLst>
          </p:nvPr>
        </p:nvSpPr>
        <p:spPr>
          <a:xfrm>
            <a:off x="508003" y="2333625"/>
            <a:ext cx="5708648" cy="1025922"/>
          </a:xfrm>
        </p:spPr>
        <p:txBody>
          <a:bodyPr vert="horz"/>
          <a:lstStyle>
            <a:lvl1pPr>
              <a:lnSpc>
                <a:spcPct val="85000"/>
              </a:lnSpc>
              <a:defRPr sz="3600">
                <a:solidFill>
                  <a:schemeClr val="tx1"/>
                </a:solidFill>
              </a:defRPr>
            </a:lvl1pPr>
          </a:lstStyle>
          <a:p>
            <a:r>
              <a:rPr lang="en-GB" dirty="0"/>
              <a:t>Main cover title</a:t>
            </a:r>
            <a:br>
              <a:rPr lang="en-GB" dirty="0"/>
            </a:br>
            <a:r>
              <a:rPr lang="en-GB" dirty="0"/>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708648" cy="471487"/>
          </a:xfrm>
          <a:prstGeom prst="rect">
            <a:avLst/>
          </a:prstGeom>
        </p:spPr>
        <p:txBody>
          <a:bodyPr/>
          <a:lstStyle>
            <a:lvl1pPr marL="0" indent="0">
              <a:spcAft>
                <a:spcPts val="0"/>
              </a:spcAft>
              <a:buNone/>
              <a:defRPr sz="2000" b="1">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chemeClr val="tx1"/>
                </a:solidFill>
              </a:defRPr>
            </a:lvl1pPr>
          </a:lstStyle>
          <a:p>
            <a:endParaRPr lang="en-GB" dirty="0"/>
          </a:p>
        </p:txBody>
      </p:sp>
      <p:sp>
        <p:nvSpPr>
          <p:cNvPr id="8" name="Slide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a:prstGeom prst="rect">
            <a:avLst/>
          </a:prstGeom>
        </p:spPr>
        <p:txBody>
          <a:bodyPr/>
          <a:lstStyle>
            <a:lvl1pPr algn="l">
              <a:defRPr sz="100">
                <a:solidFill>
                  <a:schemeClr val="tx1"/>
                </a:solidFill>
              </a:defRPr>
            </a:lvl1pPr>
          </a:lstStyle>
          <a:p>
            <a:fld id="{1AB31D9B-80B6-41F8-B283-556E26E6158E}" type="slidenum">
              <a:rPr lang="en-GB"/>
              <a:pPr/>
              <a:t>‹#›</a:t>
            </a:fld>
            <a:endParaRPr lang="en-GB" dirty="0"/>
          </a:p>
        </p:txBody>
      </p:sp>
      <p:sp>
        <p:nvSpPr>
          <p:cNvPr id="5" name="Text Placeholder 8">
            <a:extLst>
              <a:ext uri="{FF2B5EF4-FFF2-40B4-BE49-F238E27FC236}">
                <a16:creationId xmlns:a16="http://schemas.microsoft.com/office/drawing/2014/main" id="{F5CC922D-8453-2B88-1B73-40CCBF19F3B3}"/>
              </a:ext>
            </a:extLst>
          </p:cNvPr>
          <p:cNvSpPr>
            <a:spLocks noGrp="1"/>
          </p:cNvSpPr>
          <p:nvPr>
            <p:ph type="body" sz="quarter" idx="16" hasCustomPrompt="1"/>
          </p:nvPr>
        </p:nvSpPr>
        <p:spPr>
          <a:xfrm>
            <a:off x="508000" y="4767263"/>
            <a:ext cx="5708648" cy="471487"/>
          </a:xfrm>
          <a:prstGeom prst="rect">
            <a:avLst/>
          </a:prstGeom>
        </p:spPr>
        <p:txBody>
          <a:bodyPr/>
          <a:lstStyle>
            <a:lvl1pPr marL="0" indent="0">
              <a:spcAft>
                <a:spcPts val="0"/>
              </a:spcAft>
              <a:buNone/>
              <a:defRPr sz="1600" b="0">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Date</a:t>
            </a:r>
          </a:p>
        </p:txBody>
      </p:sp>
      <p:pic>
        <p:nvPicPr>
          <p:cNvPr id="4" name="MIO_LOGOPLACEHOLDER#white_16x9_top" descr="Logo&#10;&#10;Description automatically generated" hidden="1">
            <a:extLst>
              <a:ext uri="{FF2B5EF4-FFF2-40B4-BE49-F238E27FC236}">
                <a16:creationId xmlns:a16="http://schemas.microsoft.com/office/drawing/2014/main" id="{CE22436E-DFA1-5B8A-51A7-A37F783CA4B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00162" y="-508000"/>
            <a:ext cx="2907078" cy="961436"/>
          </a:xfrm>
          <a:prstGeom prst="rect">
            <a:avLst/>
          </a:prstGeom>
        </p:spPr>
      </p:pic>
      <p:pic>
        <p:nvPicPr>
          <p:cNvPr id="7" name="GT#white_16x9_top">
            <a:extLst>
              <a:ext uri="{FF2B5EF4-FFF2-40B4-BE49-F238E27FC236}">
                <a16:creationId xmlns:a16="http://schemas.microsoft.com/office/drawing/2014/main" id="{5324C52D-B5DC-6071-1E07-4271A5EC3812}"/>
              </a:ext>
            </a:extLst>
          </p:cNvPr>
          <p:cNvPicPr>
            <a:picLocks noChangeAspect="1"/>
          </p:cNvPicPr>
          <p:nvPr userDrawn="1">
            <p:custDataLst>
              <p:tags r:id="rId3"/>
            </p:custDataLst>
          </p:nvPr>
        </p:nvPicPr>
        <p:blipFill>
          <a:blip r:embed="rId9" cstate="email">
            <a:extLst>
              <a:ext uri="{28A0092B-C50C-407E-A947-70E740481C1C}">
                <a14:useLocalDpi xmlns:a14="http://schemas.microsoft.com/office/drawing/2010/main"/>
              </a:ext>
            </a:extLst>
          </a:blip>
          <a:srcRect/>
          <a:stretch/>
        </p:blipFill>
        <p:spPr>
          <a:xfrm>
            <a:off x="266121" y="134382"/>
            <a:ext cx="3673624" cy="1173519"/>
          </a:xfrm>
          <a:prstGeom prst="rect">
            <a:avLst/>
          </a:prstGeom>
        </p:spPr>
      </p:pic>
      <p:pic>
        <p:nvPicPr>
          <p:cNvPr id="15" name="Picture 14" descr="Two men in orange vests walking on a roof&#10;&#10;Description automatically generated">
            <a:extLst>
              <a:ext uri="{FF2B5EF4-FFF2-40B4-BE49-F238E27FC236}">
                <a16:creationId xmlns:a16="http://schemas.microsoft.com/office/drawing/2014/main" id="{04A7EBCA-58DA-44AA-A58E-5088D8C751DF}"/>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8"/>
            <a:ext cx="12191999" cy="6857992"/>
          </a:xfrm>
          <a:prstGeom prst="rect">
            <a:avLst/>
          </a:prstGeom>
        </p:spPr>
      </p:pic>
      <p:pic>
        <p:nvPicPr>
          <p:cNvPr id="16" name="Mobius">
            <a:extLst>
              <a:ext uri="{FF2B5EF4-FFF2-40B4-BE49-F238E27FC236}">
                <a16:creationId xmlns:a16="http://schemas.microsoft.com/office/drawing/2014/main" id="{FAD626DB-7D24-45FA-A0AF-FF3648BB1BEB}"/>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0" y="8"/>
            <a:ext cx="8277225" cy="6857992"/>
          </a:xfrm>
          <a:prstGeom prst="rect">
            <a:avLst/>
          </a:prstGeom>
        </p:spPr>
      </p:pic>
    </p:spTree>
    <p:extLst>
      <p:ext uri="{BB962C8B-B14F-4D97-AF65-F5344CB8AC3E}">
        <p14:creationId xmlns:p14="http://schemas.microsoft.com/office/powerpoint/2010/main" val="3344577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Teal">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458913" y="2924175"/>
            <a:ext cx="5466821" cy="1128514"/>
          </a:xfrm>
        </p:spPr>
        <p:txBody>
          <a:bodyPr>
            <a:noAutofit/>
          </a:bodyPr>
          <a:lstStyle>
            <a:lvl1pPr>
              <a:lnSpc>
                <a:spcPct val="85000"/>
              </a:lnSpc>
              <a:spcBef>
                <a:spcPts val="0"/>
              </a:spcBef>
              <a:spcAft>
                <a:spcPts val="0"/>
              </a:spcAft>
              <a:defRPr sz="4000" b="1">
                <a:solidFill>
                  <a:schemeClr val="tx1"/>
                </a:solidFill>
              </a:defRPr>
            </a:lvl1pPr>
          </a:lstStyle>
          <a:p>
            <a:r>
              <a:rPr lang="en-GB" dirty="0"/>
              <a:t>Divider title</a:t>
            </a:r>
          </a:p>
        </p:txBody>
      </p:sp>
      <p:sp>
        <p:nvSpPr>
          <p:cNvPr id="12" name="Text Placeholder 11">
            <a:extLst>
              <a:ext uri="{FF2B5EF4-FFF2-40B4-BE49-F238E27FC236}">
                <a16:creationId xmlns:a16="http://schemas.microsoft.com/office/drawing/2014/main" id="{411B257A-4515-48EC-A892-E1742532F206}"/>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ct val="85000"/>
              </a:lnSpc>
              <a:spcBef>
                <a:spcPts val="0"/>
              </a:spcBef>
              <a:spcAft>
                <a:spcPts val="0"/>
              </a:spcAft>
              <a:buNone/>
              <a:defRPr sz="4000" b="1">
                <a:solidFill>
                  <a:schemeClr val="tx1"/>
                </a:solidFill>
                <a:latin typeface="+mn-lt"/>
              </a:defRPr>
            </a:lvl1pPr>
            <a:lvl5pPr>
              <a:defRPr/>
            </a:lvl5pPr>
          </a:lstStyle>
          <a:p>
            <a:pPr lvl="0"/>
            <a:r>
              <a:rPr lang="en-GB" dirty="0"/>
              <a:t>00</a:t>
            </a:r>
          </a:p>
        </p:txBody>
      </p:sp>
    </p:spTree>
    <p:extLst>
      <p:ext uri="{BB962C8B-B14F-4D97-AF65-F5344CB8AC3E}">
        <p14:creationId xmlns:p14="http://schemas.microsoft.com/office/powerpoint/2010/main" val="3101705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 cover white design">
    <p:spTree>
      <p:nvGrpSpPr>
        <p:cNvPr id="1" name=""/>
        <p:cNvGrpSpPr/>
        <p:nvPr/>
      </p:nvGrpSpPr>
      <p:grpSpPr>
        <a:xfrm>
          <a:off x="0" y="0"/>
          <a:ext cx="0" cy="0"/>
          <a:chOff x="0" y="0"/>
          <a:chExt cx="0" cy="0"/>
        </a:xfrm>
      </p:grpSpPr>
      <p:pic>
        <p:nvPicPr>
          <p:cNvPr id="63" name="MobiusKeyline">
            <a:extLst>
              <a:ext uri="{FF2B5EF4-FFF2-40B4-BE49-F238E27FC236}">
                <a16:creationId xmlns:a16="http://schemas.microsoft.com/office/drawing/2014/main" id="{7D67EAAD-C437-545A-C0B9-A138A44A82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93205" y="0"/>
            <a:ext cx="6698796" cy="6858000"/>
          </a:xfrm>
          <a:prstGeom prst="rect">
            <a:avLst/>
          </a:prstGeom>
        </p:spPr>
      </p:pic>
      <p:sp>
        <p:nvSpPr>
          <p:cNvPr id="3" name="Footer">
            <a:extLst>
              <a:ext uri="{FF2B5EF4-FFF2-40B4-BE49-F238E27FC236}">
                <a16:creationId xmlns:a16="http://schemas.microsoft.com/office/drawing/2014/main" id="{5B33727D-F335-3449-D2A9-23CB3BE7B159}"/>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rgbClr val="F0F0F0"/>
                </a:solidFill>
              </a:defRPr>
            </a:lvl1pPr>
          </a:lstStyle>
          <a:p>
            <a:endParaRPr lang="en-GB" dirty="0"/>
          </a:p>
        </p:txBody>
      </p:sp>
      <p:sp>
        <p:nvSpPr>
          <p:cNvPr id="6" name="SlideNumber">
            <a:extLst>
              <a:ext uri="{FF2B5EF4-FFF2-40B4-BE49-F238E27FC236}">
                <a16:creationId xmlns:a16="http://schemas.microsoft.com/office/drawing/2014/main" id="{509FF571-7E16-C841-5998-71BEB21EC6CC}"/>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8" name="MIO_LOGOPLACEHOLDER#standard_16x9_disclaimer" hidden="1">
            <a:extLst>
              <a:ext uri="{FF2B5EF4-FFF2-40B4-BE49-F238E27FC236}">
                <a16:creationId xmlns:a16="http://schemas.microsoft.com/office/drawing/2014/main" id="{5B9F2F54-3BE2-D0D4-C6A6-B1BC8694EC6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08000" y="-508000"/>
            <a:ext cx="1879600" cy="621625"/>
          </a:xfrm>
          <a:prstGeom prst="rect">
            <a:avLst/>
          </a:prstGeom>
        </p:spPr>
      </p:pic>
      <p:sp>
        <p:nvSpPr>
          <p:cNvPr id="4" name="Disclaimer">
            <a:extLst>
              <a:ext uri="{FF2B5EF4-FFF2-40B4-BE49-F238E27FC236}">
                <a16:creationId xmlns:a16="http://schemas.microsoft.com/office/drawing/2014/main" id="{3A93C6C6-EDA0-960F-1126-D23438AFC9E3}"/>
              </a:ext>
            </a:extLst>
          </p:cNvPr>
          <p:cNvSpPr txBox="1"/>
          <p:nvPr userDrawn="1">
            <p:custDataLst>
              <p:tags r:id="rId1"/>
            </p:custDataLst>
          </p:nvPr>
        </p:nvSpPr>
        <p:spPr>
          <a:xfrm>
            <a:off x="508000" y="5518311"/>
            <a:ext cx="7612063" cy="831690"/>
          </a:xfrm>
          <a:prstGeom prst="rect">
            <a:avLst/>
          </a:prstGeom>
        </p:spPr>
        <p:txBody>
          <a:bodyPr vert="horz" wrap="square" lIns="0" tIns="0" rIns="0" bIns="0" rtlCol="0" anchor="b" anchorCtr="0">
            <a:noAutofit/>
          </a:bodyPr>
          <a:lstStyle>
            <a:lvl1pPr defTabSz="736656">
              <a:defRPr sz="800">
                <a:solidFill>
                  <a:schemeClr val="bg1"/>
                </a:solidFill>
              </a:defRPr>
            </a:lvl1pPr>
            <a:lvl2pPr marL="0" indent="0" defTabSz="736656">
              <a:buNone/>
              <a:tabLst/>
              <a:defRPr sz="1400" b="1">
                <a:solidFill>
                  <a:schemeClr val="accent1"/>
                </a:solidFill>
              </a:defRPr>
            </a:lvl2pPr>
            <a:lvl3pPr marL="0" indent="0" defTabSz="901700">
              <a:buNone/>
              <a:defRPr sz="1400" b="1"/>
            </a:lvl3pPr>
            <a:lvl4pPr marL="0" indent="0" defTabSz="736656">
              <a:buNone/>
              <a:defRPr lang="en-GB" sz="1400" b="0" dirty="0"/>
            </a:lvl4pPr>
            <a:lvl5pPr marL="182563" indent="-182563" defTabSz="736656">
              <a:buFont typeface="Arial" panose="020B0604020202020204" pitchFamily="34" charset="0"/>
              <a:buChar char="•"/>
              <a:defRPr sz="1400"/>
            </a:lvl5pPr>
            <a:lvl6pPr marL="358775" indent="-176213" defTabSz="736656">
              <a:buFont typeface="Arial" panose="020B0604020202020204" pitchFamily="34" charset="0"/>
              <a:buChar char="–"/>
              <a:tabLst/>
              <a:defRPr sz="1200"/>
            </a:lvl6pPr>
            <a:lvl7pPr marL="541338" indent="-182563" defTabSz="736656">
              <a:buChar char="–"/>
              <a:defRPr sz="1200" b="0">
                <a:solidFill>
                  <a:schemeClr val="tx1"/>
                </a:solidFill>
              </a:defRPr>
            </a:lvl7pPr>
            <a:lvl8pPr marL="266700" indent="-266700" defTabSz="736656">
              <a:spcAft>
                <a:spcPts val="600"/>
              </a:spcAft>
              <a:buFont typeface="+mj-lt"/>
              <a:buAutoNum type="arabicPeriod"/>
              <a:defRPr sz="1400" b="0">
                <a:solidFill>
                  <a:schemeClr val="tx1"/>
                </a:solidFill>
              </a:defRPr>
            </a:lvl8pPr>
            <a:lvl9pPr marL="541338" indent="-266700" defTabSz="736656">
              <a:buFont typeface="+mj-lt"/>
              <a:buAutoNum type="alphaLcPeriod"/>
              <a:defRPr sz="1400" b="0"/>
            </a:lvl9pPr>
          </a:lstStyle>
          <a:p>
            <a:r>
              <a:rPr lang="en-GB" dirty="0">
                <a:solidFill>
                  <a:schemeClr val="tx1"/>
                </a:solidFill>
              </a:rPr>
              <a:t>© 2025 </a:t>
            </a:r>
            <a:r>
              <a:rPr lang="en-US" dirty="0">
                <a:solidFill>
                  <a:schemeClr val="tx1"/>
                </a:solidFill>
              </a:rPr>
              <a:t>Grant Thornton Greece</a:t>
            </a:r>
            <a:r>
              <a:rPr lang="en-GB" dirty="0">
                <a:solidFill>
                  <a:schemeClr val="tx1"/>
                </a:solidFill>
              </a:rPr>
              <a:t>. All rights reserved.</a:t>
            </a:r>
          </a:p>
          <a:p>
            <a:r>
              <a:rPr lang="en-GB" dirty="0">
                <a:solidFill>
                  <a:schemeClr val="tx1"/>
                </a:solidFill>
              </a:rPr>
              <a:t>‘Grant Thornton’ refers to the brand under which the Grant Thornton member firms provide assurance, tax and advisory services to their clients and/or refers to one or more member firms, as the context requires. Grant Thornton International Ltd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pic>
        <p:nvPicPr>
          <p:cNvPr id="5" name="GT#standard_16x9_disclaimer">
            <a:extLst>
              <a:ext uri="{FF2B5EF4-FFF2-40B4-BE49-F238E27FC236}">
                <a16:creationId xmlns:a16="http://schemas.microsoft.com/office/drawing/2014/main" id="{CABB3E38-BF71-7A86-8493-D2FA1702B832}"/>
              </a:ext>
            </a:extLst>
          </p:cNvPr>
          <p:cNvPicPr>
            <a:picLocks noChangeAspect="1"/>
          </p:cNvPicPr>
          <p:nvPr userDrawn="1">
            <p:custDataLst>
              <p:tags r:id="rId2"/>
            </p:custDataLst>
          </p:nvPr>
        </p:nvPicPr>
        <p:blipFill>
          <a:blip r:embed="rId7" cstate="email">
            <a:extLst>
              <a:ext uri="{28A0092B-C50C-407E-A947-70E740481C1C}">
                <a14:useLocalDpi xmlns:a14="http://schemas.microsoft.com/office/drawing/2010/main"/>
              </a:ext>
            </a:extLst>
          </a:blip>
          <a:srcRect/>
          <a:stretch/>
        </p:blipFill>
        <p:spPr>
          <a:xfrm>
            <a:off x="366184" y="4824451"/>
            <a:ext cx="2350139" cy="750739"/>
          </a:xfrm>
          <a:prstGeom prst="rect">
            <a:avLst/>
          </a:prstGeom>
        </p:spPr>
      </p:pic>
    </p:spTree>
    <p:extLst>
      <p:ext uri="{BB962C8B-B14F-4D97-AF65-F5344CB8AC3E}">
        <p14:creationId xmlns:p14="http://schemas.microsoft.com/office/powerpoint/2010/main" val="3834195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Βασικά στοιχεία έργου">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Βασικά στοιχεία έργου</a:t>
            </a:r>
          </a:p>
        </p:txBody>
      </p:sp>
    </p:spTree>
    <p:extLst>
      <p:ext uri="{BB962C8B-B14F-4D97-AF65-F5344CB8AC3E}">
        <p14:creationId xmlns:p14="http://schemas.microsoft.com/office/powerpoint/2010/main" val="27682551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Βασικά Μεγέθη">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Βασικά μεγέθη</a:t>
            </a:r>
          </a:p>
        </p:txBody>
      </p:sp>
    </p:spTree>
    <p:extLst>
      <p:ext uri="{BB962C8B-B14F-4D97-AF65-F5344CB8AC3E}">
        <p14:creationId xmlns:p14="http://schemas.microsoft.com/office/powerpoint/2010/main" val="20209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A550-91CA-DCBF-19B2-844A0866552D}"/>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10B1AEAC-C8F3-C0DA-448C-1422A42BB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ECE28E-AA03-D777-3CF4-5FA9A3C38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FEA1F1C7-D6E9-62FE-BB27-DFCD2724E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EDAD90-288A-02B7-5D1D-D9A7A1DCA2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4D0AB837-5CD3-BA90-5B84-CE102255172B}"/>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8" name="Footer Placeholder 7">
            <a:extLst>
              <a:ext uri="{FF2B5EF4-FFF2-40B4-BE49-F238E27FC236}">
                <a16:creationId xmlns:a16="http://schemas.microsoft.com/office/drawing/2014/main" id="{2DE22FE0-6315-253D-C761-B1D40037E12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C3C97CF-88C7-3675-E370-B8AD88031523}"/>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631520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Χαρτογράφηση Αγ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Περαιτέρω ανάπτυξη</a:t>
            </a:r>
          </a:p>
        </p:txBody>
      </p:sp>
    </p:spTree>
    <p:extLst>
      <p:ext uri="{BB962C8B-B14F-4D97-AF65-F5344CB8AC3E}">
        <p14:creationId xmlns:p14="http://schemas.microsoft.com/office/powerpoint/2010/main" val="3331058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Επιτελική σύνοψη">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Επιτελική σύνοψη</a:t>
            </a:r>
          </a:p>
        </p:txBody>
      </p:sp>
    </p:spTree>
    <p:extLst>
      <p:ext uri="{BB962C8B-B14F-4D97-AF65-F5344CB8AC3E}">
        <p14:creationId xmlns:p14="http://schemas.microsoft.com/office/powerpoint/2010/main" val="3816743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Ανάλυση Κλάδου">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κλάδου</a:t>
            </a:r>
          </a:p>
        </p:txBody>
      </p:sp>
    </p:spTree>
    <p:extLst>
      <p:ext uri="{BB962C8B-B14F-4D97-AF65-F5344CB8AC3E}">
        <p14:creationId xmlns:p14="http://schemas.microsoft.com/office/powerpoint/2010/main" val="3885826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0">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Νομοθετικό και ρυθμιστικό πλαίσιο</a:t>
            </a:r>
          </a:p>
        </p:txBody>
      </p:sp>
    </p:spTree>
    <p:extLst>
      <p:ext uri="{BB962C8B-B14F-4D97-AF65-F5344CB8AC3E}">
        <p14:creationId xmlns:p14="http://schemas.microsoft.com/office/powerpoint/2010/main" val="17442280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Ανάλυση προσφ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προσφοράς</a:t>
            </a:r>
          </a:p>
        </p:txBody>
      </p:sp>
    </p:spTree>
    <p:extLst>
      <p:ext uri="{BB962C8B-B14F-4D97-AF65-F5344CB8AC3E}">
        <p14:creationId xmlns:p14="http://schemas.microsoft.com/office/powerpoint/2010/main" val="2752103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Μεγέθη προσφ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Μεγέθη προσφοράς</a:t>
            </a:r>
          </a:p>
        </p:txBody>
      </p:sp>
    </p:spTree>
    <p:extLst>
      <p:ext uri="{BB962C8B-B14F-4D97-AF65-F5344CB8AC3E}">
        <p14:creationId xmlns:p14="http://schemas.microsoft.com/office/powerpoint/2010/main" val="1210828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Ανάλυση ζήτηση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ζήτησης</a:t>
            </a:r>
          </a:p>
        </p:txBody>
      </p:sp>
    </p:spTree>
    <p:extLst>
      <p:ext uri="{BB962C8B-B14F-4D97-AF65-F5344CB8AC3E}">
        <p14:creationId xmlns:p14="http://schemas.microsoft.com/office/powerpoint/2010/main" val="4145984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Παράλληλες εξαγωγέ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Παράλληλες εξαγωγές</a:t>
            </a:r>
          </a:p>
        </p:txBody>
      </p:sp>
    </p:spTree>
    <p:extLst>
      <p:ext uri="{BB962C8B-B14F-4D97-AF65-F5344CB8AC3E}">
        <p14:creationId xmlns:p14="http://schemas.microsoft.com/office/powerpoint/2010/main" val="3408568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Παράρτημα">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Παράρτημα</a:t>
            </a:r>
          </a:p>
        </p:txBody>
      </p:sp>
    </p:spTree>
    <p:extLst>
      <p:ext uri="{BB962C8B-B14F-4D97-AF65-F5344CB8AC3E}">
        <p14:creationId xmlns:p14="http://schemas.microsoft.com/office/powerpoint/2010/main" val="2043019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Μεγέθη ζήτηση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Μεγέθη ζήτησης</a:t>
            </a:r>
          </a:p>
        </p:txBody>
      </p:sp>
    </p:spTree>
    <p:extLst>
      <p:ext uri="{BB962C8B-B14F-4D97-AF65-F5344CB8AC3E}">
        <p14:creationId xmlns:p14="http://schemas.microsoft.com/office/powerpoint/2010/main" val="141480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02F3-291F-9B7C-C711-EE28AC50C2EC}"/>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A9583C6-8889-EEA7-96E6-94FA5163B916}"/>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4" name="Footer Placeholder 3">
            <a:extLst>
              <a:ext uri="{FF2B5EF4-FFF2-40B4-BE49-F238E27FC236}">
                <a16:creationId xmlns:a16="http://schemas.microsoft.com/office/drawing/2014/main" id="{31D7E58F-73A9-EABC-F34D-F7962C2D7E2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CA049CF-833F-78E6-AFAF-B728331BB824}"/>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22442218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Ανάλυση αγ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αγοράς</a:t>
            </a:r>
          </a:p>
        </p:txBody>
      </p:sp>
    </p:spTree>
    <p:extLst>
      <p:ext uri="{BB962C8B-B14F-4D97-AF65-F5344CB8AC3E}">
        <p14:creationId xmlns:p14="http://schemas.microsoft.com/office/powerpoint/2010/main" val="3815170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Δυνατότητες &amp; αναγκαιότητα">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EE0D7735-DF14-FEBA-29BD-457ACB957228}"/>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Δυνατότητες &amp; αναγκαιότητα οικονομικών κινήτρων</a:t>
            </a:r>
          </a:p>
        </p:txBody>
      </p:sp>
    </p:spTree>
    <p:extLst>
      <p:ext uri="{BB962C8B-B14F-4D97-AF65-F5344CB8AC3E}">
        <p14:creationId xmlns:p14="http://schemas.microsoft.com/office/powerpoint/2010/main" val="3063821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07DF-E8D7-A7BC-76E8-28835C661E2F}"/>
              </a:ext>
            </a:extLst>
          </p:cNvPr>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192864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wo collums white">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GB" dirty="0"/>
              <a:t>Click to edit Master title style</a:t>
            </a:r>
          </a:p>
        </p:txBody>
      </p:sp>
      <p:sp>
        <p:nvSpPr>
          <p:cNvPr id="7" name="Text">
            <a:extLst>
              <a:ext uri="{FF2B5EF4-FFF2-40B4-BE49-F238E27FC236}">
                <a16:creationId xmlns:a16="http://schemas.microsoft.com/office/drawing/2014/main" id="{F8FD3B03-5E96-AF55-1722-7452FC8E0D07}"/>
              </a:ext>
            </a:extLst>
          </p:cNvPr>
          <p:cNvSpPr>
            <a:spLocks noGrp="1"/>
          </p:cNvSpPr>
          <p:nvPr>
            <p:ph idx="1"/>
          </p:nvPr>
        </p:nvSpPr>
        <p:spPr>
          <a:xfrm>
            <a:off x="508000" y="1724025"/>
            <a:ext cx="5152571"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13" name="Text">
            <a:extLst>
              <a:ext uri="{FF2B5EF4-FFF2-40B4-BE49-F238E27FC236}">
                <a16:creationId xmlns:a16="http://schemas.microsoft.com/office/drawing/2014/main" id="{91C839F4-16E7-7499-92FF-31C4B3B2B226}"/>
              </a:ext>
            </a:extLst>
          </p:cNvPr>
          <p:cNvSpPr>
            <a:spLocks noGrp="1"/>
          </p:cNvSpPr>
          <p:nvPr>
            <p:ph idx="13"/>
          </p:nvPr>
        </p:nvSpPr>
        <p:spPr>
          <a:xfrm>
            <a:off x="6531428" y="1724025"/>
            <a:ext cx="5152572"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Tree>
    <p:extLst>
      <p:ext uri="{BB962C8B-B14F-4D97-AF65-F5344CB8AC3E}">
        <p14:creationId xmlns:p14="http://schemas.microsoft.com/office/powerpoint/2010/main" val="40047894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9EC60F-7554-49BE-BADB-760218789292}"/>
              </a:ext>
            </a:extLst>
          </p:cNvPr>
          <p:cNvGraphicFramePr>
            <a:graphicFrameLocks noChangeAspect="1"/>
          </p:cNvGraphicFramePr>
          <p:nvPr userDrawn="1">
            <p:custDataLst>
              <p:tags r:id="rId1"/>
            </p:custDataLst>
            <p:extLst>
              <p:ext uri="{D42A27DB-BD31-4B8C-83A1-F6EECF244321}">
                <p14:modId xmlns:p14="http://schemas.microsoft.com/office/powerpoint/2010/main" val="1208855957"/>
              </p:ext>
            </p:extLst>
          </p:nvPr>
        </p:nvGraphicFramePr>
        <p:xfrm>
          <a:off x="1440" y="1440"/>
          <a:ext cx="1441" cy="1441"/>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5" name="Object 4" hidden="1">
                        <a:extLst>
                          <a:ext uri="{FF2B5EF4-FFF2-40B4-BE49-F238E27FC236}">
                            <a16:creationId xmlns:a16="http://schemas.microsoft.com/office/drawing/2014/main" id="{489EC60F-7554-49BE-BADB-760218789292}"/>
                          </a:ext>
                        </a:extLst>
                      </p:cNvPr>
                      <p:cNvPicPr/>
                      <p:nvPr/>
                    </p:nvPicPr>
                    <p:blipFill>
                      <a:blip r:embed="rId4"/>
                      <a:stretch>
                        <a:fillRect/>
                      </a:stretch>
                    </p:blipFill>
                    <p:spPr>
                      <a:xfrm>
                        <a:off x="1440" y="1440"/>
                        <a:ext cx="1441" cy="1441"/>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E830D1B-1304-414E-88A6-27968618B89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9270"/>
            <a:ext cx="12192000" cy="6848730"/>
          </a:xfrm>
          <a:prstGeom prst="rect">
            <a:avLst/>
          </a:prstGeom>
        </p:spPr>
      </p:pic>
      <p:sp>
        <p:nvSpPr>
          <p:cNvPr id="3" name="Freeform: Shape 2">
            <a:extLst>
              <a:ext uri="{FF2B5EF4-FFF2-40B4-BE49-F238E27FC236}">
                <a16:creationId xmlns:a16="http://schemas.microsoft.com/office/drawing/2014/main" id="{BDDC2083-B35E-4557-836C-7020FBE337EF}"/>
              </a:ext>
            </a:extLst>
          </p:cNvPr>
          <p:cNvSpPr/>
          <p:nvPr userDrawn="1"/>
        </p:nvSpPr>
        <p:spPr>
          <a:xfrm>
            <a:off x="0" y="-3"/>
            <a:ext cx="7372018" cy="6858003"/>
          </a:xfrm>
          <a:custGeom>
            <a:avLst/>
            <a:gdLst>
              <a:gd name="connsiteX0" fmla="*/ 0 w 8126498"/>
              <a:gd name="connsiteY0" fmla="*/ 0 h 7559678"/>
              <a:gd name="connsiteX1" fmla="*/ 1346478 w 8126498"/>
              <a:gd name="connsiteY1" fmla="*/ 0 h 7559678"/>
              <a:gd name="connsiteX2" fmla="*/ 1346478 w 8126498"/>
              <a:gd name="connsiteY2" fmla="*/ 1621 h 7559678"/>
              <a:gd name="connsiteX3" fmla="*/ 4487836 w 8126498"/>
              <a:gd name="connsiteY3" fmla="*/ 1481 h 7559678"/>
              <a:gd name="connsiteX4" fmla="*/ 4564112 w 8126498"/>
              <a:gd name="connsiteY4" fmla="*/ 26297 h 7559678"/>
              <a:gd name="connsiteX5" fmla="*/ 6067291 w 8126498"/>
              <a:gd name="connsiteY5" fmla="*/ 1521421 h 7559678"/>
              <a:gd name="connsiteX6" fmla="*/ 7766848 w 8126498"/>
              <a:gd name="connsiteY6" fmla="*/ 3209883 h 7559678"/>
              <a:gd name="connsiteX7" fmla="*/ 8108614 w 8126498"/>
              <a:gd name="connsiteY7" fmla="*/ 3786258 h 7559678"/>
              <a:gd name="connsiteX8" fmla="*/ 8084312 w 8126498"/>
              <a:gd name="connsiteY8" fmla="*/ 4258321 h 7559678"/>
              <a:gd name="connsiteX9" fmla="*/ 7843967 w 8126498"/>
              <a:gd name="connsiteY9" fmla="*/ 4656217 h 7559678"/>
              <a:gd name="connsiteX10" fmla="*/ 7506275 w 8126498"/>
              <a:gd name="connsiteY10" fmla="*/ 4991021 h 7559678"/>
              <a:gd name="connsiteX11" fmla="*/ 4967123 w 8126498"/>
              <a:gd name="connsiteY11" fmla="*/ 7518318 h 7559678"/>
              <a:gd name="connsiteX12" fmla="*/ 4933410 w 8126498"/>
              <a:gd name="connsiteY12" fmla="*/ 7558556 h 7559678"/>
              <a:gd name="connsiteX13" fmla="*/ 1387644 w 8126498"/>
              <a:gd name="connsiteY13" fmla="*/ 7559678 h 7559678"/>
              <a:gd name="connsiteX14" fmla="*/ 1346596 w 8126498"/>
              <a:gd name="connsiteY14" fmla="*/ 7537025 h 7559678"/>
              <a:gd name="connsiteX15" fmla="*/ 1346478 w 8126498"/>
              <a:gd name="connsiteY15" fmla="*/ 7534986 h 7559678"/>
              <a:gd name="connsiteX16" fmla="*/ 1346478 w 8126498"/>
              <a:gd name="connsiteY16" fmla="*/ 7556934 h 7559678"/>
              <a:gd name="connsiteX17" fmla="*/ 0 w 8126498"/>
              <a:gd name="connsiteY17" fmla="*/ 7556934 h 75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26498" h="7559678">
                <a:moveTo>
                  <a:pt x="0" y="0"/>
                </a:moveTo>
                <a:lnTo>
                  <a:pt x="1346478" y="0"/>
                </a:lnTo>
                <a:lnTo>
                  <a:pt x="1346478" y="1621"/>
                </a:lnTo>
                <a:lnTo>
                  <a:pt x="4487836" y="1481"/>
                </a:lnTo>
                <a:cubicBezTo>
                  <a:pt x="4516211" y="1481"/>
                  <a:pt x="4540513" y="2882"/>
                  <a:pt x="4564112" y="26297"/>
                </a:cubicBezTo>
                <a:cubicBezTo>
                  <a:pt x="5064610" y="525279"/>
                  <a:pt x="5566231" y="1023139"/>
                  <a:pt x="6067291" y="1521421"/>
                </a:cubicBezTo>
                <a:cubicBezTo>
                  <a:pt x="6633670" y="2084475"/>
                  <a:pt x="7198081" y="2649352"/>
                  <a:pt x="7766848" y="3209883"/>
                </a:cubicBezTo>
                <a:cubicBezTo>
                  <a:pt x="7932885" y="3373500"/>
                  <a:pt x="8064786" y="3550996"/>
                  <a:pt x="8108614" y="3786258"/>
                </a:cubicBezTo>
                <a:cubicBezTo>
                  <a:pt x="8138534" y="3946930"/>
                  <a:pt x="8131229" y="4103677"/>
                  <a:pt x="8084312" y="4258321"/>
                </a:cubicBezTo>
                <a:cubicBezTo>
                  <a:pt x="8038238" y="4410581"/>
                  <a:pt x="7958450" y="4544054"/>
                  <a:pt x="7843967" y="4656217"/>
                </a:cubicBezTo>
                <a:cubicBezTo>
                  <a:pt x="7730747" y="4767117"/>
                  <a:pt x="7618651" y="4879280"/>
                  <a:pt x="7506275" y="4991021"/>
                </a:cubicBezTo>
                <a:cubicBezTo>
                  <a:pt x="6659797" y="5833360"/>
                  <a:pt x="5813460" y="6675699"/>
                  <a:pt x="4967123" y="7518318"/>
                </a:cubicBezTo>
                <a:cubicBezTo>
                  <a:pt x="4954761" y="7530516"/>
                  <a:pt x="4939029" y="7540469"/>
                  <a:pt x="4933410" y="7558556"/>
                </a:cubicBezTo>
                <a:cubicBezTo>
                  <a:pt x="3751488" y="7558556"/>
                  <a:pt x="2569566" y="7558276"/>
                  <a:pt x="1387644" y="7559678"/>
                </a:cubicBezTo>
                <a:cubicBezTo>
                  <a:pt x="1359304" y="7559678"/>
                  <a:pt x="1349612" y="7554237"/>
                  <a:pt x="1346596" y="7537025"/>
                </a:cubicBezTo>
                <a:lnTo>
                  <a:pt x="1346478" y="7534986"/>
                </a:lnTo>
                <a:lnTo>
                  <a:pt x="1346478" y="7556934"/>
                </a:lnTo>
                <a:lnTo>
                  <a:pt x="0" y="7556934"/>
                </a:lnTo>
                <a:close/>
              </a:path>
            </a:pathLst>
          </a:custGeom>
          <a:solidFill>
            <a:srgbClr val="4F2C7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816" dirty="0">
              <a:ln>
                <a:noFill/>
              </a:ln>
              <a:solidFill>
                <a:schemeClr val="tx1"/>
              </a:solidFill>
            </a:endParaRPr>
          </a:p>
        </p:txBody>
      </p:sp>
      <p:sp>
        <p:nvSpPr>
          <p:cNvPr id="4" name="Freeform: Shape 3">
            <a:extLst>
              <a:ext uri="{FF2B5EF4-FFF2-40B4-BE49-F238E27FC236}">
                <a16:creationId xmlns:a16="http://schemas.microsoft.com/office/drawing/2014/main" id="{B0F4A1AC-0D0D-4BDD-A3C3-309F2246FF06}"/>
              </a:ext>
            </a:extLst>
          </p:cNvPr>
          <p:cNvSpPr/>
          <p:nvPr userDrawn="1"/>
        </p:nvSpPr>
        <p:spPr>
          <a:xfrm>
            <a:off x="0" y="0"/>
            <a:ext cx="6151850" cy="6848730"/>
          </a:xfrm>
          <a:custGeom>
            <a:avLst/>
            <a:gdLst>
              <a:gd name="connsiteX0" fmla="*/ 1931926 w 6781453"/>
              <a:gd name="connsiteY0" fmla="*/ 0 h 7549457"/>
              <a:gd name="connsiteX1" fmla="*/ 1932521 w 6781453"/>
              <a:gd name="connsiteY1" fmla="*/ 54 h 7549457"/>
              <a:gd name="connsiteX2" fmla="*/ 3142791 w 6781453"/>
              <a:gd name="connsiteY2" fmla="*/ 0 h 7549457"/>
              <a:gd name="connsiteX3" fmla="*/ 3219067 w 6781453"/>
              <a:gd name="connsiteY3" fmla="*/ 24787 h 7549457"/>
              <a:gd name="connsiteX4" fmla="*/ 4722246 w 6781453"/>
              <a:gd name="connsiteY4" fmla="*/ 1518182 h 7549457"/>
              <a:gd name="connsiteX5" fmla="*/ 6421803 w 6781453"/>
              <a:gd name="connsiteY5" fmla="*/ 3204692 h 7549457"/>
              <a:gd name="connsiteX6" fmla="*/ 6763569 w 6781453"/>
              <a:gd name="connsiteY6" fmla="*/ 3780400 h 7549457"/>
              <a:gd name="connsiteX7" fmla="*/ 6739267 w 6781453"/>
              <a:gd name="connsiteY7" fmla="*/ 4251917 h 7549457"/>
              <a:gd name="connsiteX8" fmla="*/ 6498922 w 6781453"/>
              <a:gd name="connsiteY8" fmla="*/ 4649353 h 7549457"/>
              <a:gd name="connsiteX9" fmla="*/ 6161230 w 6781453"/>
              <a:gd name="connsiteY9" fmla="*/ 4983770 h 7549457"/>
              <a:gd name="connsiteX10" fmla="*/ 3622078 w 6781453"/>
              <a:gd name="connsiteY10" fmla="*/ 7508145 h 7549457"/>
              <a:gd name="connsiteX11" fmla="*/ 3588365 w 6781453"/>
              <a:gd name="connsiteY11" fmla="*/ 7548336 h 7549457"/>
              <a:gd name="connsiteX12" fmla="*/ 42599 w 6781453"/>
              <a:gd name="connsiteY12" fmla="*/ 7549457 h 7549457"/>
              <a:gd name="connsiteX13" fmla="*/ 38391 w 6781453"/>
              <a:gd name="connsiteY13" fmla="*/ 7549076 h 7549457"/>
              <a:gd name="connsiteX14" fmla="*/ 0 w 6781453"/>
              <a:gd name="connsiteY14" fmla="*/ 7549088 h 7549457"/>
              <a:gd name="connsiteX15" fmla="*/ 0 w 6781453"/>
              <a:gd name="connsiteY15" fmla="*/ 5130632 h 7549457"/>
              <a:gd name="connsiteX16" fmla="*/ 383246 w 6781453"/>
              <a:gd name="connsiteY16" fmla="*/ 4749175 h 7549457"/>
              <a:gd name="connsiteX17" fmla="*/ 653509 w 6781453"/>
              <a:gd name="connsiteY17" fmla="*/ 4481223 h 7549457"/>
              <a:gd name="connsiteX18" fmla="*/ 845863 w 6781453"/>
              <a:gd name="connsiteY18" fmla="*/ 4162778 h 7549457"/>
              <a:gd name="connsiteX19" fmla="*/ 865312 w 6781453"/>
              <a:gd name="connsiteY19" fmla="*/ 3784975 h 7549457"/>
              <a:gd name="connsiteX20" fmla="*/ 591789 w 6781453"/>
              <a:gd name="connsiteY20" fmla="*/ 3323689 h 7549457"/>
              <a:gd name="connsiteX21" fmla="*/ 0 w 6781453"/>
              <a:gd name="connsiteY21" fmla="*/ 2735763 h 7549457"/>
              <a:gd name="connsiteX22" fmla="*/ 0 w 6781453"/>
              <a:gd name="connsiteY22" fmla="*/ 86 h 754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81453" h="7549457">
                <a:moveTo>
                  <a:pt x="1931926" y="0"/>
                </a:moveTo>
                <a:lnTo>
                  <a:pt x="1932521" y="54"/>
                </a:lnTo>
                <a:lnTo>
                  <a:pt x="3142791" y="0"/>
                </a:lnTo>
                <a:cubicBezTo>
                  <a:pt x="3171166" y="0"/>
                  <a:pt x="3195468" y="1400"/>
                  <a:pt x="3219067" y="24787"/>
                </a:cubicBezTo>
                <a:cubicBezTo>
                  <a:pt x="3719565" y="523192"/>
                  <a:pt x="4221186" y="1020477"/>
                  <a:pt x="4722246" y="1518182"/>
                </a:cubicBezTo>
                <a:cubicBezTo>
                  <a:pt x="5288625" y="2080585"/>
                  <a:pt x="5853036" y="2644809"/>
                  <a:pt x="6421803" y="3204692"/>
                </a:cubicBezTo>
                <a:cubicBezTo>
                  <a:pt x="6587840" y="3368120"/>
                  <a:pt x="6719741" y="3545411"/>
                  <a:pt x="6763569" y="3780400"/>
                </a:cubicBezTo>
                <a:cubicBezTo>
                  <a:pt x="6793489" y="3940886"/>
                  <a:pt x="6786184" y="4097452"/>
                  <a:pt x="6739267" y="4251917"/>
                </a:cubicBezTo>
                <a:cubicBezTo>
                  <a:pt x="6693193" y="4404001"/>
                  <a:pt x="6613405" y="4537320"/>
                  <a:pt x="6498922" y="4649353"/>
                </a:cubicBezTo>
                <a:cubicBezTo>
                  <a:pt x="6385702" y="4760125"/>
                  <a:pt x="6273606" y="4872158"/>
                  <a:pt x="6161230" y="4983770"/>
                </a:cubicBezTo>
                <a:cubicBezTo>
                  <a:pt x="5314752" y="5825135"/>
                  <a:pt x="4468415" y="6666500"/>
                  <a:pt x="3622078" y="7508145"/>
                </a:cubicBezTo>
                <a:cubicBezTo>
                  <a:pt x="3609716" y="7520328"/>
                  <a:pt x="3593984" y="7530270"/>
                  <a:pt x="3588365" y="7548336"/>
                </a:cubicBezTo>
                <a:cubicBezTo>
                  <a:pt x="2406443" y="7548336"/>
                  <a:pt x="1224521" y="7548056"/>
                  <a:pt x="42599" y="7549457"/>
                </a:cubicBezTo>
                <a:lnTo>
                  <a:pt x="38391" y="7549076"/>
                </a:lnTo>
                <a:lnTo>
                  <a:pt x="0" y="7549088"/>
                </a:lnTo>
                <a:lnTo>
                  <a:pt x="0" y="5130632"/>
                </a:lnTo>
                <a:lnTo>
                  <a:pt x="383246" y="4749175"/>
                </a:lnTo>
                <a:cubicBezTo>
                  <a:pt x="473183" y="4659746"/>
                  <a:pt x="562896" y="4569979"/>
                  <a:pt x="653509" y="4481223"/>
                </a:cubicBezTo>
                <a:cubicBezTo>
                  <a:pt x="745132" y="4391457"/>
                  <a:pt x="808988" y="4284635"/>
                  <a:pt x="845863" y="4162778"/>
                </a:cubicBezTo>
                <a:cubicBezTo>
                  <a:pt x="883411" y="4039013"/>
                  <a:pt x="889258" y="3913564"/>
                  <a:pt x="865312" y="3784975"/>
                </a:cubicBezTo>
                <a:cubicBezTo>
                  <a:pt x="830235" y="3596690"/>
                  <a:pt x="724672" y="3454636"/>
                  <a:pt x="591789" y="3323689"/>
                </a:cubicBezTo>
                <a:lnTo>
                  <a:pt x="0" y="2735763"/>
                </a:lnTo>
                <a:lnTo>
                  <a:pt x="0" y="86"/>
                </a:lnTo>
                <a:close/>
              </a:path>
            </a:pathLst>
          </a:custGeom>
          <a:solidFill>
            <a:srgbClr val="4F2C7E">
              <a:alpha val="66000"/>
            </a:srgbClr>
          </a:solidFill>
          <a:ln w="14041" cap="flat">
            <a:noFill/>
            <a:prstDash val="solid"/>
            <a:miter/>
          </a:ln>
        </p:spPr>
        <p:txBody>
          <a:bodyPr rtlCol="0" anchor="ctr"/>
          <a:lstStyle/>
          <a:p>
            <a:endParaRPr lang="el-GR" sz="1270"/>
          </a:p>
        </p:txBody>
      </p:sp>
      <p:sp>
        <p:nvSpPr>
          <p:cNvPr id="8" name="Slide Number Placeholder 5">
            <a:extLst>
              <a:ext uri="{FF2B5EF4-FFF2-40B4-BE49-F238E27FC236}">
                <a16:creationId xmlns:a16="http://schemas.microsoft.com/office/drawing/2014/main" id="{DE813D5F-E58F-474E-8547-FD1A772F8F3A}"/>
              </a:ext>
            </a:extLst>
          </p:cNvPr>
          <p:cNvSpPr txBox="1">
            <a:spLocks/>
          </p:cNvSpPr>
          <p:nvPr userDrawn="1"/>
        </p:nvSpPr>
        <p:spPr>
          <a:xfrm>
            <a:off x="11630400" y="6567528"/>
            <a:ext cx="198221"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fld id="{FEBD7F86-1881-4698-8703-FB80B0800997}" type="slidenum">
              <a:rPr lang="en-GB" sz="907" b="0" smtClean="0">
                <a:solidFill>
                  <a:schemeClr val="bg1"/>
                </a:solidFill>
                <a:latin typeface="+mn-lt"/>
              </a:rPr>
              <a:pPr marL="0" marR="0" lvl="0" indent="0" algn="r" defTabSz="1215958" rtl="0" eaLnBrk="1" fontAlgn="auto" latinLnBrk="0" hangingPunct="1">
                <a:lnSpc>
                  <a:spcPct val="100000"/>
                </a:lnSpc>
                <a:spcBef>
                  <a:spcPts val="0"/>
                </a:spcBef>
                <a:spcAft>
                  <a:spcPts val="0"/>
                </a:spcAft>
                <a:buClrTx/>
                <a:buSzTx/>
                <a:buFontTx/>
                <a:buNone/>
                <a:tabLst/>
                <a:defRPr/>
              </a:pPr>
              <a:t>‹#›</a:t>
            </a:fld>
            <a:endParaRPr lang="en-GB" sz="907" b="0" dirty="0">
              <a:solidFill>
                <a:schemeClr val="bg1"/>
              </a:solidFill>
              <a:latin typeface="+mn-lt"/>
            </a:endParaRPr>
          </a:p>
        </p:txBody>
      </p:sp>
      <p:cxnSp>
        <p:nvCxnSpPr>
          <p:cNvPr id="10" name="Straight Connector 9">
            <a:extLst>
              <a:ext uri="{FF2B5EF4-FFF2-40B4-BE49-F238E27FC236}">
                <a16:creationId xmlns:a16="http://schemas.microsoft.com/office/drawing/2014/main" id="{009248E3-EB77-4AA0-8CE3-A1A8E0E810B2}"/>
              </a:ext>
            </a:extLst>
          </p:cNvPr>
          <p:cNvCxnSpPr>
            <a:cxnSpLocks/>
          </p:cNvCxnSpPr>
          <p:nvPr userDrawn="1"/>
        </p:nvCxnSpPr>
        <p:spPr>
          <a:xfrm>
            <a:off x="8565126" y="6508682"/>
            <a:ext cx="325857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B4226D3-2020-4420-BA16-28F0B6F88455}"/>
              </a:ext>
            </a:extLst>
          </p:cNvPr>
          <p:cNvSpPr txBox="1">
            <a:spLocks/>
          </p:cNvSpPr>
          <p:nvPr userDrawn="1"/>
        </p:nvSpPr>
        <p:spPr>
          <a:xfrm>
            <a:off x="8009911" y="6567528"/>
            <a:ext cx="3565277"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r>
              <a:rPr lang="en-US" sz="907" b="0" kern="1200" dirty="0">
                <a:solidFill>
                  <a:schemeClr val="bg1"/>
                </a:solidFill>
                <a:latin typeface="+mn-lt"/>
                <a:ea typeface="+mn-ea"/>
                <a:cs typeface="Arial" pitchFamily="34" charset="0"/>
              </a:rPr>
              <a:t>© 2025</a:t>
            </a:r>
            <a:r>
              <a:rPr lang="el-GR" sz="907" b="0" kern="1200" dirty="0">
                <a:solidFill>
                  <a:schemeClr val="bg1"/>
                </a:solidFill>
                <a:latin typeface="+mn-lt"/>
                <a:ea typeface="+mn-ea"/>
                <a:cs typeface="Arial" pitchFamily="34" charset="0"/>
              </a:rPr>
              <a:t> </a:t>
            </a:r>
            <a:r>
              <a:rPr lang="en-US" sz="907" b="0" kern="1200" dirty="0">
                <a:solidFill>
                  <a:schemeClr val="bg1"/>
                </a:solidFill>
                <a:latin typeface="+mn-lt"/>
                <a:ea typeface="+mn-ea"/>
                <a:cs typeface="Arial" pitchFamily="34" charset="0"/>
              </a:rPr>
              <a:t>Grant Thornton Greece. All rights reserved.</a:t>
            </a:r>
          </a:p>
        </p:txBody>
      </p:sp>
    </p:spTree>
    <p:extLst>
      <p:ext uri="{BB962C8B-B14F-4D97-AF65-F5344CB8AC3E}">
        <p14:creationId xmlns:p14="http://schemas.microsoft.com/office/powerpoint/2010/main" val="38844024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rategic positioning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A0C9A97-F2BB-4935-8D8B-6379BAD9C90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7" name="think-cell data - do not delete" hidden="1">
                        <a:extLst>
                          <a:ext uri="{FF2B5EF4-FFF2-40B4-BE49-F238E27FC236}">
                            <a16:creationId xmlns:a16="http://schemas.microsoft.com/office/drawing/2014/main" id="{DA0C9A97-F2BB-4935-8D8B-6379BAD9C9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7A526EEE-F2A8-4C1A-ADD3-66C8ED45F204}"/>
              </a:ext>
            </a:extLst>
          </p:cNvPr>
          <p:cNvSpPr/>
          <p:nvPr userDrawn="1"/>
        </p:nvSpPr>
        <p:spPr>
          <a:xfrm>
            <a:off x="285142" y="346397"/>
            <a:ext cx="11621715" cy="6159447"/>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816" dirty="0">
              <a:ln>
                <a:noFill/>
              </a:ln>
              <a:solidFill>
                <a:schemeClr val="tx1"/>
              </a:solidFill>
            </a:endParaRPr>
          </a:p>
        </p:txBody>
      </p:sp>
      <p:sp>
        <p:nvSpPr>
          <p:cNvPr id="14" name="Text Placeholder 13">
            <a:extLst>
              <a:ext uri="{FF2B5EF4-FFF2-40B4-BE49-F238E27FC236}">
                <a16:creationId xmlns:a16="http://schemas.microsoft.com/office/drawing/2014/main" id="{5FD28BFF-ED7A-4F56-BE9A-CC75313E1F40}"/>
              </a:ext>
            </a:extLst>
          </p:cNvPr>
          <p:cNvSpPr>
            <a:spLocks noGrp="1"/>
          </p:cNvSpPr>
          <p:nvPr>
            <p:ph type="body" sz="quarter" idx="11" hasCustomPrompt="1"/>
          </p:nvPr>
        </p:nvSpPr>
        <p:spPr>
          <a:xfrm>
            <a:off x="3573297" y="1595096"/>
            <a:ext cx="3920496" cy="363581"/>
          </a:xfrm>
          <a:prstGeom prst="rect">
            <a:avLst/>
          </a:prstGeom>
        </p:spPr>
        <p:txBody>
          <a:bodyPr anchor="ctr" anchorCtr="0"/>
          <a:lstStyle>
            <a:lvl1pPr algn="ctr">
              <a:defRPr b="1"/>
            </a:lvl1pPr>
          </a:lstStyle>
          <a:p>
            <a:pPr lvl="0"/>
            <a:r>
              <a:rPr lang="en-US" dirty="0"/>
              <a:t>Main Title</a:t>
            </a:r>
            <a:endParaRPr lang="el-GR" dirty="0"/>
          </a:p>
        </p:txBody>
      </p:sp>
      <p:sp>
        <p:nvSpPr>
          <p:cNvPr id="15" name="Text Placeholder 13">
            <a:extLst>
              <a:ext uri="{FF2B5EF4-FFF2-40B4-BE49-F238E27FC236}">
                <a16:creationId xmlns:a16="http://schemas.microsoft.com/office/drawing/2014/main" id="{F9929A2D-381E-4D29-BC19-9F4DD7686A75}"/>
              </a:ext>
            </a:extLst>
          </p:cNvPr>
          <p:cNvSpPr>
            <a:spLocks noGrp="1"/>
          </p:cNvSpPr>
          <p:nvPr>
            <p:ph type="body" sz="quarter" idx="12" hasCustomPrompt="1"/>
          </p:nvPr>
        </p:nvSpPr>
        <p:spPr>
          <a:xfrm>
            <a:off x="7675966" y="1595096"/>
            <a:ext cx="3862142" cy="363581"/>
          </a:xfrm>
          <a:prstGeom prst="rect">
            <a:avLst/>
          </a:prstGeom>
        </p:spPr>
        <p:txBody>
          <a:bodyPr anchor="ctr" anchorCtr="0"/>
          <a:lstStyle>
            <a:lvl1pPr algn="ctr">
              <a:defRPr b="1"/>
            </a:lvl1pPr>
          </a:lstStyle>
          <a:p>
            <a:pPr lvl="0"/>
            <a:r>
              <a:rPr lang="en-US" dirty="0"/>
              <a:t>Main Title</a:t>
            </a:r>
            <a:endParaRPr lang="el-GR" dirty="0"/>
          </a:p>
        </p:txBody>
      </p:sp>
      <p:sp>
        <p:nvSpPr>
          <p:cNvPr id="8" name="Slide Number Placeholder 5">
            <a:extLst>
              <a:ext uri="{FF2B5EF4-FFF2-40B4-BE49-F238E27FC236}">
                <a16:creationId xmlns:a16="http://schemas.microsoft.com/office/drawing/2014/main" id="{DF7E8BAC-C98E-436D-B110-A9C310B32D76}"/>
              </a:ext>
            </a:extLst>
          </p:cNvPr>
          <p:cNvSpPr txBox="1">
            <a:spLocks/>
          </p:cNvSpPr>
          <p:nvPr userDrawn="1"/>
        </p:nvSpPr>
        <p:spPr>
          <a:xfrm>
            <a:off x="11630400" y="6567528"/>
            <a:ext cx="198221"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fld id="{FEBD7F86-1881-4698-8703-FB80B0800997}" type="slidenum">
              <a:rPr lang="en-GB" sz="907" b="0" smtClean="0">
                <a:solidFill>
                  <a:schemeClr val="tx1"/>
                </a:solidFill>
                <a:latin typeface="+mn-lt"/>
              </a:rPr>
              <a:pPr marL="0" marR="0" lvl="0" indent="0" algn="r" defTabSz="1215958" rtl="0" eaLnBrk="1" fontAlgn="auto" latinLnBrk="0" hangingPunct="1">
                <a:lnSpc>
                  <a:spcPct val="100000"/>
                </a:lnSpc>
                <a:spcBef>
                  <a:spcPts val="0"/>
                </a:spcBef>
                <a:spcAft>
                  <a:spcPts val="0"/>
                </a:spcAft>
                <a:buClrTx/>
                <a:buSzTx/>
                <a:buFontTx/>
                <a:buNone/>
                <a:tabLst/>
                <a:defRPr/>
              </a:pPr>
              <a:t>‹#›</a:t>
            </a:fld>
            <a:endParaRPr lang="en-GB" sz="907" b="0" dirty="0">
              <a:solidFill>
                <a:schemeClr val="tx1"/>
              </a:solidFill>
              <a:latin typeface="+mn-lt"/>
            </a:endParaRPr>
          </a:p>
        </p:txBody>
      </p:sp>
      <p:sp>
        <p:nvSpPr>
          <p:cNvPr id="9" name="Slide Number Placeholder 5">
            <a:extLst>
              <a:ext uri="{FF2B5EF4-FFF2-40B4-BE49-F238E27FC236}">
                <a16:creationId xmlns:a16="http://schemas.microsoft.com/office/drawing/2014/main" id="{7EA307C3-85FC-4359-855B-6D7246BA9E2B}"/>
              </a:ext>
            </a:extLst>
          </p:cNvPr>
          <p:cNvSpPr txBox="1">
            <a:spLocks/>
          </p:cNvSpPr>
          <p:nvPr userDrawn="1"/>
        </p:nvSpPr>
        <p:spPr>
          <a:xfrm>
            <a:off x="9639543" y="6567528"/>
            <a:ext cx="1935645" cy="139590"/>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1215958" rtl="0" eaLnBrk="1" fontAlgn="auto" latinLnBrk="0" hangingPunct="1">
              <a:lnSpc>
                <a:spcPct val="100000"/>
              </a:lnSpc>
              <a:spcBef>
                <a:spcPts val="0"/>
              </a:spcBef>
              <a:spcAft>
                <a:spcPts val="0"/>
              </a:spcAft>
              <a:buClrTx/>
              <a:buSzTx/>
              <a:buFontTx/>
              <a:buNone/>
              <a:tabLst/>
              <a:defRPr/>
            </a:pPr>
            <a:r>
              <a:rPr lang="en-US" sz="907" b="0" i="0" kern="1200" dirty="0">
                <a:solidFill>
                  <a:schemeClr val="tx1"/>
                </a:solidFill>
                <a:effectLst/>
                <a:latin typeface="Arial" pitchFamily="34" charset="0"/>
                <a:ea typeface="+mn-ea"/>
                <a:cs typeface="Arial" pitchFamily="34" charset="0"/>
              </a:rPr>
              <a:t>Go Beyond. Move forward together.</a:t>
            </a:r>
            <a:endParaRPr lang="en-GB" sz="907" b="0" kern="1200" dirty="0">
              <a:solidFill>
                <a:schemeClr val="tx1"/>
              </a:solidFill>
              <a:latin typeface="Arial" pitchFamily="34" charset="0"/>
              <a:ea typeface="+mn-ea"/>
              <a:cs typeface="Arial" pitchFamily="34" charset="0"/>
            </a:endParaRPr>
          </a:p>
        </p:txBody>
      </p:sp>
      <p:sp>
        <p:nvSpPr>
          <p:cNvPr id="10" name="Title 1">
            <a:extLst>
              <a:ext uri="{FF2B5EF4-FFF2-40B4-BE49-F238E27FC236}">
                <a16:creationId xmlns:a16="http://schemas.microsoft.com/office/drawing/2014/main" id="{93EEBF7A-B3F0-4F0E-9C9B-94DB428BD562}"/>
              </a:ext>
            </a:extLst>
          </p:cNvPr>
          <p:cNvSpPr>
            <a:spLocks noGrp="1"/>
          </p:cNvSpPr>
          <p:nvPr>
            <p:ph type="title" hasCustomPrompt="1"/>
          </p:nvPr>
        </p:nvSpPr>
        <p:spPr>
          <a:xfrm>
            <a:off x="3573298" y="520647"/>
            <a:ext cx="8001890" cy="832203"/>
          </a:xfrm>
        </p:spPr>
        <p:txBody>
          <a:bodyPr vert="horz"/>
          <a:lstStyle>
            <a:lvl1pPr>
              <a:defRPr>
                <a:solidFill>
                  <a:srgbClr val="4F2D7F"/>
                </a:solidFill>
                <a:latin typeface="+mn-lt"/>
              </a:defRPr>
            </a:lvl1pPr>
          </a:lstStyle>
          <a:p>
            <a:r>
              <a:rPr lang="el-GR" dirty="0"/>
              <a:t>Στυλ κύριου τίτλου</a:t>
            </a:r>
            <a:endParaRPr lang="en-US" dirty="0"/>
          </a:p>
        </p:txBody>
      </p:sp>
      <p:sp>
        <p:nvSpPr>
          <p:cNvPr id="6" name="Text Placeholder 5">
            <a:extLst>
              <a:ext uri="{FF2B5EF4-FFF2-40B4-BE49-F238E27FC236}">
                <a16:creationId xmlns:a16="http://schemas.microsoft.com/office/drawing/2014/main" id="{EB4DF435-4B72-4422-A63B-DC2CC7FA8425}"/>
              </a:ext>
            </a:extLst>
          </p:cNvPr>
          <p:cNvSpPr>
            <a:spLocks noGrp="1"/>
          </p:cNvSpPr>
          <p:nvPr>
            <p:ph type="body" sz="quarter" idx="18"/>
          </p:nvPr>
        </p:nvSpPr>
        <p:spPr>
          <a:xfrm>
            <a:off x="7675965" y="2136168"/>
            <a:ext cx="3862141" cy="3473913"/>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dirty="0">
                <a:ln>
                  <a:noFill/>
                </a:ln>
                <a:solidFill>
                  <a:srgbClr val="4F2D7F"/>
                </a:solidFill>
                <a:effectLst/>
                <a:uLnTx/>
                <a:uFillTx/>
                <a:latin typeface="+mn-lt"/>
                <a:ea typeface="+mn-ea"/>
                <a:cs typeface="+mn-cs"/>
              </a:rPr>
              <a:t>Eighth level</a:t>
            </a:r>
          </a:p>
          <a:p>
            <a:pPr lvl="4"/>
            <a:endParaRPr lang="el-GR" dirty="0"/>
          </a:p>
        </p:txBody>
      </p:sp>
      <p:sp>
        <p:nvSpPr>
          <p:cNvPr id="16" name="Text Placeholder 15">
            <a:extLst>
              <a:ext uri="{FF2B5EF4-FFF2-40B4-BE49-F238E27FC236}">
                <a16:creationId xmlns:a16="http://schemas.microsoft.com/office/drawing/2014/main" id="{27BAD976-E505-4420-B8B4-B7EA99B50B5E}"/>
              </a:ext>
            </a:extLst>
          </p:cNvPr>
          <p:cNvSpPr>
            <a:spLocks noGrp="1"/>
          </p:cNvSpPr>
          <p:nvPr>
            <p:ph type="body" sz="quarter" idx="19"/>
          </p:nvPr>
        </p:nvSpPr>
        <p:spPr>
          <a:xfrm>
            <a:off x="3572922" y="2136801"/>
            <a:ext cx="3921428" cy="3473645"/>
          </a:xfrm>
        </p:spPr>
        <p:txBody>
          <a:bodyPr/>
          <a:lstStyle>
            <a:lvl6pPr marL="410526" marR="0"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lvl6pPr>
            <a:lvl7pPr marL="205263" marR="0" indent="-205263" algn="l" defTabSz="1149408" rtl="0" eaLnBrk="1" fontAlgn="auto" latinLnBrk="0" hangingPunct="1">
              <a:lnSpc>
                <a:spcPct val="100000"/>
              </a:lnSpc>
              <a:spcBef>
                <a:spcPts val="0"/>
              </a:spcBef>
              <a:spcAft>
                <a:spcPts val="684"/>
              </a:spcAft>
              <a:buClrTx/>
              <a:buSzTx/>
              <a:buFont typeface="+mj-lt"/>
              <a:buAutoNum type="arabicPeriod"/>
              <a:tabLst/>
              <a:defRPr/>
            </a:lvl7pPr>
            <a:lvl8pPr marL="410526" marR="0" indent="-205263" algn="l" defTabSz="1149408" rtl="0" eaLnBrk="1" fontAlgn="auto" latinLnBrk="0" hangingPunct="1">
              <a:lnSpc>
                <a:spcPct val="100000"/>
              </a:lnSpc>
              <a:spcBef>
                <a:spcPts val="0"/>
              </a:spcBef>
              <a:spcAft>
                <a:spcPts val="684"/>
              </a:spcAft>
              <a:buClrTx/>
              <a:buSzTx/>
              <a:buFont typeface="+mj-lt"/>
              <a:buAutoNum type="alphaLcPeriod"/>
              <a:tabLst/>
              <a:defRPr/>
            </a:lvl8pPr>
            <a:lvl9pPr marL="0" marR="0" indent="0" algn="l" defTabSz="1149408" rtl="0" eaLnBrk="1" fontAlgn="auto" latinLnBrk="0" hangingPunct="1">
              <a:lnSpc>
                <a:spcPct val="90000"/>
              </a:lnSpc>
              <a:spcBef>
                <a:spcPts val="0"/>
              </a:spcBef>
              <a:spcAft>
                <a:spcPts val="684"/>
              </a:spcAft>
              <a:buClrTx/>
              <a:buSzTx/>
              <a:buFontTx/>
              <a:buNone/>
              <a:tabLst/>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a:p>
            <a:pPr marL="410526" marR="0" lvl="5" indent="-205263" algn="l" defTabSz="1149408" rtl="0" eaLnBrk="1" fontAlgn="auto" latinLnBrk="0" hangingPunct="1">
              <a:lnSpc>
                <a:spcPct val="100000"/>
              </a:lnSpc>
              <a:spcBef>
                <a:spcPts val="0"/>
              </a:spcBef>
              <a:spcAft>
                <a:spcPts val="684"/>
              </a:spcAft>
              <a:buClrTx/>
              <a:buSzTx/>
              <a:buFont typeface="Arial" panose="020B0604020202020204" pitchFamily="34" charset="0"/>
              <a:buChar char="-"/>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Sixth level</a:t>
            </a:r>
          </a:p>
          <a:p>
            <a:pPr marL="205263" marR="0" lvl="6" indent="-205263" algn="l" defTabSz="1149408" rtl="0" eaLnBrk="1" fontAlgn="auto" latinLnBrk="0" hangingPunct="1">
              <a:lnSpc>
                <a:spcPct val="100000"/>
              </a:lnSpc>
              <a:spcBef>
                <a:spcPts val="0"/>
              </a:spcBef>
              <a:spcAft>
                <a:spcPts val="684"/>
              </a:spcAft>
              <a:buClrTx/>
              <a:buSzTx/>
              <a:buFont typeface="+mj-lt"/>
              <a:buAutoNum type="arabi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Seventh level</a:t>
            </a:r>
          </a:p>
          <a:p>
            <a:pPr marL="410526" marR="0" lvl="7" indent="-205263" algn="l" defTabSz="1149408" rtl="0" eaLnBrk="1" fontAlgn="auto" latinLnBrk="0" hangingPunct="1">
              <a:lnSpc>
                <a:spcPct val="100000"/>
              </a:lnSpc>
              <a:spcBef>
                <a:spcPts val="0"/>
              </a:spcBef>
              <a:spcAft>
                <a:spcPts val="684"/>
              </a:spcAft>
              <a:buClrTx/>
              <a:buSzTx/>
              <a:buFont typeface="+mj-lt"/>
              <a:buAutoNum type="alphaLcPeriod"/>
              <a:tabLst/>
              <a:defRPr/>
            </a:pPr>
            <a:r>
              <a:rPr kumimoji="0" lang="en-US" sz="998" b="0" i="0" u="none" strike="noStrike" kern="1200" cap="none" spc="0" normalizeH="0" baseline="0" noProof="0" dirty="0">
                <a:ln>
                  <a:noFill/>
                </a:ln>
                <a:solidFill>
                  <a:prstClr val="black"/>
                </a:solidFill>
                <a:effectLst/>
                <a:uLnTx/>
                <a:uFillTx/>
                <a:latin typeface="+mn-lt"/>
                <a:ea typeface="+mn-ea"/>
                <a:cs typeface="+mn-cs"/>
              </a:rPr>
              <a:t>Eight level</a:t>
            </a:r>
          </a:p>
          <a:p>
            <a:pPr marL="0" marR="0" lvl="8" indent="0" algn="l" defTabSz="1149408" rtl="0" eaLnBrk="1" fontAlgn="auto" latinLnBrk="0" hangingPunct="1">
              <a:lnSpc>
                <a:spcPct val="90000"/>
              </a:lnSpc>
              <a:spcBef>
                <a:spcPts val="0"/>
              </a:spcBef>
              <a:spcAft>
                <a:spcPts val="684"/>
              </a:spcAft>
              <a:buClrTx/>
              <a:buSzTx/>
              <a:buFontTx/>
              <a:buNone/>
              <a:tabLst/>
              <a:defRPr/>
            </a:pPr>
            <a:r>
              <a:rPr kumimoji="0" lang="en-US" sz="1452" b="0" i="0" u="none" strike="noStrike" kern="1200" cap="none" spc="0" normalizeH="0" baseline="0" noProof="0" dirty="0">
                <a:ln>
                  <a:noFill/>
                </a:ln>
                <a:solidFill>
                  <a:srgbClr val="4F2D7F"/>
                </a:solidFill>
                <a:effectLst/>
                <a:uLnTx/>
                <a:uFillTx/>
                <a:latin typeface="+mn-lt"/>
                <a:ea typeface="+mn-ea"/>
                <a:cs typeface="+mn-cs"/>
              </a:rPr>
              <a:t>Eighth level</a:t>
            </a:r>
          </a:p>
          <a:p>
            <a:pPr lvl="4"/>
            <a:endParaRPr lang="el-GR" dirty="0"/>
          </a:p>
        </p:txBody>
      </p:sp>
      <p:pic>
        <p:nvPicPr>
          <p:cNvPr id="17" name="Picture 16">
            <a:extLst>
              <a:ext uri="{FF2B5EF4-FFF2-40B4-BE49-F238E27FC236}">
                <a16:creationId xmlns:a16="http://schemas.microsoft.com/office/drawing/2014/main" id="{C0CB039C-7C8E-48B1-AA17-E4BCA85D60F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15674" y="-2539"/>
            <a:ext cx="2172384" cy="6854189"/>
          </a:xfrm>
          <a:prstGeom prst="rect">
            <a:avLst/>
          </a:prstGeom>
        </p:spPr>
      </p:pic>
      <p:sp>
        <p:nvSpPr>
          <p:cNvPr id="13" name="Rectangle 12">
            <a:extLst>
              <a:ext uri="{FF2B5EF4-FFF2-40B4-BE49-F238E27FC236}">
                <a16:creationId xmlns:a16="http://schemas.microsoft.com/office/drawing/2014/main" id="{CCEC46C0-2ECB-4D65-A39D-3F34EC75BD8B}"/>
              </a:ext>
            </a:extLst>
          </p:cNvPr>
          <p:cNvSpPr/>
          <p:nvPr userDrawn="1"/>
        </p:nvSpPr>
        <p:spPr>
          <a:xfrm>
            <a:off x="709491" y="3811"/>
            <a:ext cx="2178566" cy="6854189"/>
          </a:xfrm>
          <a:prstGeom prst="rect">
            <a:avLst/>
          </a:prstGeom>
          <a:solidFill>
            <a:srgbClr val="44276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900" dirty="0">
              <a:ln>
                <a:noFill/>
              </a:ln>
              <a:solidFill>
                <a:schemeClr val="tx1"/>
              </a:solidFill>
            </a:endParaRPr>
          </a:p>
        </p:txBody>
      </p:sp>
      <p:sp>
        <p:nvSpPr>
          <p:cNvPr id="4" name="Text Placeholder 3">
            <a:extLst>
              <a:ext uri="{FF2B5EF4-FFF2-40B4-BE49-F238E27FC236}">
                <a16:creationId xmlns:a16="http://schemas.microsoft.com/office/drawing/2014/main" id="{3AF6F712-5CF1-F3E5-0CA8-72E02DF5E4FD}"/>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n-US" sz="1200" b="1" dirty="0">
                <a:solidFill>
                  <a:schemeClr val="bg1"/>
                </a:solidFill>
              </a:rPr>
              <a:t>Strategic position analysis</a:t>
            </a:r>
            <a:endParaRPr lang="el-GR" sz="1200" b="1" dirty="0">
              <a:solidFill>
                <a:schemeClr val="bg1"/>
              </a:solidFill>
            </a:endParaRPr>
          </a:p>
        </p:txBody>
      </p:sp>
    </p:spTree>
    <p:extLst>
      <p:ext uri="{BB962C8B-B14F-4D97-AF65-F5344CB8AC3E}">
        <p14:creationId xmlns:p14="http://schemas.microsoft.com/office/powerpoint/2010/main" val="4070375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Alt3_Text_2Column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BA58A3-4237-49FE-AADE-2BCFC164E482}"/>
              </a:ext>
            </a:extLst>
          </p:cNvPr>
          <p:cNvGraphicFramePr>
            <a:graphicFrameLocks noChangeAspect="1"/>
          </p:cNvGraphicFramePr>
          <p:nvPr userDrawn="1">
            <p:custDataLst>
              <p:tags r:id="rId1"/>
            </p:custDataLst>
          </p:nvPr>
        </p:nvGraphicFramePr>
        <p:xfrm>
          <a:off x="1440" y="1440"/>
          <a:ext cx="1441" cy="1441"/>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Object 1" hidden="1">
                        <a:extLst>
                          <a:ext uri="{FF2B5EF4-FFF2-40B4-BE49-F238E27FC236}">
                            <a16:creationId xmlns:a16="http://schemas.microsoft.com/office/drawing/2014/main" id="{4FBA58A3-4237-49FE-AADE-2BCFC164E482}"/>
                          </a:ext>
                        </a:extLst>
                      </p:cNvPr>
                      <p:cNvPicPr/>
                      <p:nvPr/>
                    </p:nvPicPr>
                    <p:blipFill>
                      <a:blip r:embed="rId4"/>
                      <a:stretch>
                        <a:fillRect/>
                      </a:stretch>
                    </p:blipFill>
                    <p:spPr>
                      <a:xfrm>
                        <a:off x="1440" y="1440"/>
                        <a:ext cx="1441" cy="1441"/>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DCCBC97-D0CE-4482-B5A3-3A902BE4F865}"/>
              </a:ext>
            </a:extLst>
          </p:cNvPr>
          <p:cNvSpPr/>
          <p:nvPr userDrawn="1"/>
        </p:nvSpPr>
        <p:spPr>
          <a:xfrm>
            <a:off x="1" y="0"/>
            <a:ext cx="12191999" cy="1428389"/>
          </a:xfrm>
          <a:prstGeom prst="rect">
            <a:avLst/>
          </a:prstGeom>
          <a:gradFill flip="none" rotWithShape="1">
            <a:gsLst>
              <a:gs pos="100000">
                <a:srgbClr val="4F2C7E">
                  <a:alpha val="43000"/>
                </a:srgbClr>
              </a:gs>
              <a:gs pos="65000">
                <a:srgbClr val="4F2C7E">
                  <a:alpha val="85000"/>
                </a:srgbClr>
              </a:gs>
              <a:gs pos="0">
                <a:srgbClr val="4F2C7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70"/>
          </a:p>
        </p:txBody>
      </p:sp>
    </p:spTree>
    <p:extLst>
      <p:ext uri="{BB962C8B-B14F-4D97-AF65-F5344CB8AC3E}">
        <p14:creationId xmlns:p14="http://schemas.microsoft.com/office/powerpoint/2010/main" val="4289651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 number boxes">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29E6DF82-1404-BA54-3579-70C70FA3CACE}"/>
              </a:ext>
            </a:extLst>
          </p:cNvPr>
          <p:cNvSpPr>
            <a:spLocks noGrp="1"/>
          </p:cNvSpPr>
          <p:nvPr>
            <p:ph type="title"/>
          </p:nvPr>
        </p:nvSpPr>
        <p:spPr>
          <a:xfrm>
            <a:off x="508003" y="508000"/>
            <a:ext cx="11175997" cy="941388"/>
          </a:xfrm>
        </p:spPr>
        <p:txBody>
          <a:bodyPr/>
          <a:lstStyle/>
          <a:p>
            <a:r>
              <a:rPr lang="en-GB"/>
              <a:t>Click to edit Master title style</a:t>
            </a:r>
          </a:p>
        </p:txBody>
      </p:sp>
      <p:sp>
        <p:nvSpPr>
          <p:cNvPr id="9" name="Year">
            <a:extLst>
              <a:ext uri="{FF2B5EF4-FFF2-40B4-BE49-F238E27FC236}">
                <a16:creationId xmlns:a16="http://schemas.microsoft.com/office/drawing/2014/main" id="{61EE4E0F-5CC7-FA7F-67D5-DE439788F7D5}"/>
              </a:ext>
            </a:extLst>
          </p:cNvPr>
          <p:cNvSpPr txBox="1"/>
          <p:nvPr userDrawn="1"/>
        </p:nvSpPr>
        <p:spPr>
          <a:xfrm>
            <a:off x="11044588" y="6435957"/>
            <a:ext cx="268423" cy="95605"/>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algn="r">
              <a:buFont typeface="Arial" panose="020B0604020202020204" pitchFamily="34" charset="0"/>
              <a:buChar char="©"/>
            </a:pPr>
            <a:r>
              <a:rPr lang="en-GB" sz="700" dirty="0">
                <a:solidFill>
                  <a:prstClr val="black"/>
                </a:solidFill>
                <a:latin typeface="Arial" panose="020B0604020202020204"/>
                <a:cs typeface="Arial" panose="020B0604020202020204" pitchFamily="34" charset="0"/>
              </a:rPr>
              <a:t>202</a:t>
            </a:r>
            <a:r>
              <a:rPr lang="el-GR" sz="700" dirty="0">
                <a:solidFill>
                  <a:prstClr val="black"/>
                </a:solidFill>
                <a:latin typeface="Arial" panose="020B0604020202020204"/>
                <a:cs typeface="Arial" panose="020B0604020202020204" pitchFamily="34" charset="0"/>
              </a:rPr>
              <a:t>5</a:t>
            </a:r>
            <a:endParaRPr lang="en-GB" sz="700" dirty="0">
              <a:solidFill>
                <a:prstClr val="black"/>
              </a:solidFill>
              <a:latin typeface="Arial" panose="020B0604020202020204"/>
              <a:cs typeface="Arial" panose="020B0604020202020204" pitchFamily="34" charset="0"/>
            </a:endParaRPr>
          </a:p>
        </p:txBody>
      </p:sp>
      <p:sp>
        <p:nvSpPr>
          <p:cNvPr id="10" name="TextBox 9">
            <a:extLst>
              <a:ext uri="{FF2B5EF4-FFF2-40B4-BE49-F238E27FC236}">
                <a16:creationId xmlns:a16="http://schemas.microsoft.com/office/drawing/2014/main" id="{E2053971-CE5F-5584-A8C6-0795B253DFDD}"/>
              </a:ext>
            </a:extLst>
          </p:cNvPr>
          <p:cNvSpPr txBox="1"/>
          <p:nvPr userDrawn="1">
            <p:custDataLst>
              <p:tags r:id="rId1"/>
            </p:custDataLst>
          </p:nvPr>
        </p:nvSpPr>
        <p:spPr>
          <a:xfrm>
            <a:off x="7963408" y="6442512"/>
            <a:ext cx="3017064" cy="86070"/>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a:buFont typeface="Arial" panose="020B0604020202020204" pitchFamily="34" charset="0"/>
              <a:buNone/>
            </a:pPr>
            <a:r>
              <a:rPr lang="en-GB" sz="700" dirty="0">
                <a:solidFill>
                  <a:prstClr val="black"/>
                </a:solidFill>
                <a:latin typeface="Arial" panose="020B0604020202020204"/>
                <a:cs typeface="Arial" panose="020B0604020202020204" pitchFamily="34" charset="0"/>
              </a:rPr>
              <a:t>Grant Thornton </a:t>
            </a:r>
            <a:r>
              <a:rPr lang="en-US" sz="700" dirty="0">
                <a:solidFill>
                  <a:prstClr val="black"/>
                </a:solidFill>
                <a:latin typeface="Arial" panose="020B0604020202020204"/>
                <a:cs typeface="Arial" panose="020B0604020202020204" pitchFamily="34" charset="0"/>
              </a:rPr>
              <a:t>Greece</a:t>
            </a:r>
            <a:endParaRPr lang="en-GB" sz="700" dirty="0">
              <a:solidFill>
                <a:prstClr val="black"/>
              </a:solidFill>
              <a:latin typeface="Arial" panose="020B0604020202020204"/>
              <a:cs typeface="Arial" panose="020B0604020202020204" pitchFamily="34" charset="0"/>
            </a:endParaRPr>
          </a:p>
        </p:txBody>
      </p:sp>
      <p:sp>
        <p:nvSpPr>
          <p:cNvPr id="11" name="Slide Number">
            <a:extLst>
              <a:ext uri="{FF2B5EF4-FFF2-40B4-BE49-F238E27FC236}">
                <a16:creationId xmlns:a16="http://schemas.microsoft.com/office/drawing/2014/main" id="{8833768A-FD3D-9AD5-1041-BB56548B6551}"/>
              </a:ext>
            </a:extLst>
          </p:cNvPr>
          <p:cNvSpPr txBox="1">
            <a:spLocks/>
          </p:cNvSpPr>
          <p:nvPr userDrawn="1"/>
        </p:nvSpPr>
        <p:spPr>
          <a:xfrm>
            <a:off x="11398911" y="6400533"/>
            <a:ext cx="271463" cy="143720"/>
          </a:xfrm>
          <a:prstGeom prst="rect">
            <a:avLst/>
          </a:prstGeom>
        </p:spPr>
        <p:txBody>
          <a:bodyPr vert="horz" wrap="none" lIns="0" tIns="0" rIns="0" bIns="0" rtlCol="0" anchor="b" anchorCtr="0">
            <a:noAutofit/>
          </a:bodyPr>
          <a:lstStyle>
            <a:defPPr>
              <a:defRPr lang="en-GB"/>
            </a:defPPr>
            <a:lvl1pPr marL="0" indent="0" algn="r" defTabSz="736656" rtl="0" eaLnBrk="1" latinLnBrk="0" hangingPunct="1">
              <a:lnSpc>
                <a:spcPct val="100000"/>
              </a:lnSpc>
              <a:spcBef>
                <a:spcPts val="0"/>
              </a:spcBef>
              <a:spcAft>
                <a:spcPts val="600"/>
              </a:spcAft>
              <a:buFont typeface="Arial" panose="020B0604020202020204" pitchFamily="34" charset="0"/>
              <a:buNone/>
              <a:defRPr lang="en-GB" sz="800" b="0" kern="1200">
                <a:solidFill>
                  <a:sysClr val="windowText" lastClr="000000"/>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400" b="0" kern="1200" dirty="0">
                <a:solidFill>
                  <a:schemeClr val="tx1"/>
                </a:solidFill>
                <a:latin typeface="+mn-lt"/>
                <a:ea typeface="+mn-ea"/>
                <a:cs typeface="+mn-cs"/>
              </a:defRPr>
            </a:lvl9pPr>
          </a:lstStyle>
          <a:p>
            <a:fld id="{1AB31D9B-80B6-41F8-B283-556E26E6158E}" type="slidenum">
              <a:rPr lang="el-GR" smtClean="0">
                <a:latin typeface="Arial" panose="020B0604020202020204"/>
              </a:rPr>
              <a:pPr/>
              <a:t>‹#›</a:t>
            </a:fld>
            <a:endParaRPr lang="el-GR" dirty="0">
              <a:latin typeface="Arial" panose="020B0604020202020204"/>
            </a:endParaRPr>
          </a:p>
        </p:txBody>
      </p:sp>
      <p:sp>
        <p:nvSpPr>
          <p:cNvPr id="15" name="TextBox 14">
            <a:extLst>
              <a:ext uri="{FF2B5EF4-FFF2-40B4-BE49-F238E27FC236}">
                <a16:creationId xmlns:a16="http://schemas.microsoft.com/office/drawing/2014/main" id="{883DABAA-E92B-E9B8-52B8-A219E4A7B946}"/>
              </a:ext>
            </a:extLst>
          </p:cNvPr>
          <p:cNvSpPr txBox="1"/>
          <p:nvPr userDrawn="1"/>
        </p:nvSpPr>
        <p:spPr>
          <a:xfrm>
            <a:off x="11385285" y="6411255"/>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tx1"/>
                </a:solidFill>
              </a:rPr>
              <a:t>|</a:t>
            </a:r>
          </a:p>
        </p:txBody>
      </p:sp>
    </p:spTree>
    <p:extLst>
      <p:ext uri="{BB962C8B-B14F-4D97-AF65-F5344CB8AC3E}">
        <p14:creationId xmlns:p14="http://schemas.microsoft.com/office/powerpoint/2010/main" val="2585160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ver Mobius Photo">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AFB6232-CEB9-BFA1-0E59-B72D0329940E}"/>
              </a:ext>
            </a:extLst>
          </p:cNvPr>
          <p:cNvGraphicFramePr>
            <a:graphicFrameLocks noChangeAspect="1"/>
          </p:cNvGraphicFramePr>
          <p:nvPr userDrawn="1">
            <p:custDataLst>
              <p:tags r:id="rId1"/>
            </p:custDataLst>
            <p:extLst>
              <p:ext uri="{D42A27DB-BD31-4B8C-83A1-F6EECF244321}">
                <p14:modId xmlns:p14="http://schemas.microsoft.com/office/powerpoint/2010/main" val="4206470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12" name="think-cell data - do not delete" hidden="1">
                        <a:extLst>
                          <a:ext uri="{FF2B5EF4-FFF2-40B4-BE49-F238E27FC236}">
                            <a16:creationId xmlns:a16="http://schemas.microsoft.com/office/drawing/2014/main" id="{FAFB6232-CEB9-BFA1-0E59-B72D0329940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15AA535-B0B2-0ADB-214B-7D1ED9D82FF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7990"/>
          <a:stretch/>
        </p:blipFill>
        <p:spPr>
          <a:xfrm>
            <a:off x="1758518" y="0"/>
            <a:ext cx="10433482" cy="6858000"/>
          </a:xfrm>
          <a:prstGeom prst="rect">
            <a:avLst/>
          </a:prstGeom>
        </p:spPr>
      </p:pic>
      <p:pic>
        <p:nvPicPr>
          <p:cNvPr id="18" name="Mobius">
            <a:extLst>
              <a:ext uri="{FF2B5EF4-FFF2-40B4-BE49-F238E27FC236}">
                <a16:creationId xmlns:a16="http://schemas.microsoft.com/office/drawing/2014/main" id="{18FF0B0C-BCF9-C46C-4F64-612867942D5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11896"/>
          <a:stretch/>
        </p:blipFill>
        <p:spPr>
          <a:xfrm>
            <a:off x="0" y="0"/>
            <a:ext cx="7771757" cy="6857992"/>
          </a:xfrm>
          <a:prstGeom prst="rect">
            <a:avLst/>
          </a:prstGeom>
        </p:spPr>
      </p:pic>
      <p:sp>
        <p:nvSpPr>
          <p:cNvPr id="3" name="Title"/>
          <p:cNvSpPr>
            <a:spLocks noGrp="1"/>
          </p:cNvSpPr>
          <p:nvPr>
            <p:ph type="title" hasCustomPrompt="1"/>
            <p:custDataLst>
              <p:tags r:id="rId2"/>
            </p:custDataLst>
          </p:nvPr>
        </p:nvSpPr>
        <p:spPr>
          <a:xfrm>
            <a:off x="508003" y="2333625"/>
            <a:ext cx="5708648" cy="1025922"/>
          </a:xfrm>
          <a:prstGeom prst="rect">
            <a:avLst/>
          </a:prstGeom>
        </p:spPr>
        <p:txBody>
          <a:bodyPr vert="horz"/>
          <a:lstStyle>
            <a:lvl1pPr>
              <a:lnSpc>
                <a:spcPct val="85000"/>
              </a:lnSpc>
              <a:defRPr sz="3600">
                <a:solidFill>
                  <a:schemeClr val="tx1"/>
                </a:solidFill>
              </a:defRPr>
            </a:lvl1pPr>
          </a:lstStyle>
          <a:p>
            <a:r>
              <a:rPr lang="en-GB" dirty="0"/>
              <a:t>Main cover title</a:t>
            </a:r>
            <a:br>
              <a:rPr lang="en-GB" dirty="0"/>
            </a:br>
            <a:r>
              <a:rPr lang="en-GB" dirty="0"/>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708648" cy="471487"/>
          </a:xfrm>
          <a:prstGeom prst="rect">
            <a:avLst/>
          </a:prstGeom>
        </p:spPr>
        <p:txBody>
          <a:bodyPr/>
          <a:lstStyle>
            <a:lvl1pPr marL="0" indent="0">
              <a:spcAft>
                <a:spcPts val="0"/>
              </a:spcAft>
              <a:buNone/>
              <a:defRPr sz="2000" b="1">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chemeClr val="tx1"/>
                </a:solidFill>
              </a:defRPr>
            </a:lvl1pPr>
          </a:lstStyle>
          <a:p>
            <a:endParaRPr lang="en-GB" dirty="0"/>
          </a:p>
        </p:txBody>
      </p:sp>
      <p:sp>
        <p:nvSpPr>
          <p:cNvPr id="8" name="Slide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a:prstGeom prst="rect">
            <a:avLst/>
          </a:prstGeom>
        </p:spPr>
        <p:txBody>
          <a:bodyPr/>
          <a:lstStyle>
            <a:lvl1pPr algn="l">
              <a:defRPr sz="100">
                <a:solidFill>
                  <a:schemeClr val="tx1"/>
                </a:solidFill>
              </a:defRPr>
            </a:lvl1pPr>
          </a:lstStyle>
          <a:p>
            <a:fld id="{1AB31D9B-80B6-41F8-B283-556E26E6158E}" type="slidenum">
              <a:rPr lang="en-GB"/>
              <a:pPr/>
              <a:t>‹#›</a:t>
            </a:fld>
            <a:endParaRPr lang="en-GB" dirty="0"/>
          </a:p>
        </p:txBody>
      </p:sp>
      <p:sp>
        <p:nvSpPr>
          <p:cNvPr id="5" name="Text Placeholder 8">
            <a:extLst>
              <a:ext uri="{FF2B5EF4-FFF2-40B4-BE49-F238E27FC236}">
                <a16:creationId xmlns:a16="http://schemas.microsoft.com/office/drawing/2014/main" id="{F5CC922D-8453-2B88-1B73-40CCBF19F3B3}"/>
              </a:ext>
            </a:extLst>
          </p:cNvPr>
          <p:cNvSpPr>
            <a:spLocks noGrp="1"/>
          </p:cNvSpPr>
          <p:nvPr>
            <p:ph type="body" sz="quarter" idx="16" hasCustomPrompt="1"/>
          </p:nvPr>
        </p:nvSpPr>
        <p:spPr>
          <a:xfrm>
            <a:off x="508000" y="4767263"/>
            <a:ext cx="5708648" cy="471487"/>
          </a:xfrm>
          <a:prstGeom prst="rect">
            <a:avLst/>
          </a:prstGeom>
        </p:spPr>
        <p:txBody>
          <a:bodyPr/>
          <a:lstStyle>
            <a:lvl1pPr marL="0" indent="0">
              <a:spcAft>
                <a:spcPts val="0"/>
              </a:spcAft>
              <a:buNone/>
              <a:defRPr sz="1600" b="0">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Date</a:t>
            </a:r>
          </a:p>
        </p:txBody>
      </p:sp>
      <p:pic>
        <p:nvPicPr>
          <p:cNvPr id="4" name="MIO_LOGOPLACEHOLDER#white_16x9_top" descr="Logo&#10;&#10;Description automatically generated" hidden="1">
            <a:extLst>
              <a:ext uri="{FF2B5EF4-FFF2-40B4-BE49-F238E27FC236}">
                <a16:creationId xmlns:a16="http://schemas.microsoft.com/office/drawing/2014/main" id="{CE22436E-DFA1-5B8A-51A7-A37F783CA4BF}"/>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500162" y="-508000"/>
            <a:ext cx="2907078" cy="961436"/>
          </a:xfrm>
          <a:prstGeom prst="rect">
            <a:avLst/>
          </a:prstGeom>
        </p:spPr>
      </p:pic>
      <p:pic>
        <p:nvPicPr>
          <p:cNvPr id="7" name="GT#white_16x9_top">
            <a:extLst>
              <a:ext uri="{FF2B5EF4-FFF2-40B4-BE49-F238E27FC236}">
                <a16:creationId xmlns:a16="http://schemas.microsoft.com/office/drawing/2014/main" id="{5324C52D-B5DC-6071-1E07-4271A5EC3812}"/>
              </a:ext>
            </a:extLst>
          </p:cNvPr>
          <p:cNvPicPr>
            <a:picLocks noChangeAspect="1"/>
          </p:cNvPicPr>
          <p:nvPr userDrawn="1">
            <p:custDataLst>
              <p:tags r:id="rId3"/>
            </p:custDataLst>
          </p:nvPr>
        </p:nvPicPr>
        <p:blipFill>
          <a:blip r:embed="rId11"/>
          <a:srcRect/>
          <a:stretch/>
        </p:blipFill>
        <p:spPr>
          <a:xfrm>
            <a:off x="266121" y="134382"/>
            <a:ext cx="3673624" cy="1173519"/>
          </a:xfrm>
          <a:prstGeom prst="rect">
            <a:avLst/>
          </a:prstGeom>
        </p:spPr>
      </p:pic>
    </p:spTree>
    <p:extLst>
      <p:ext uri="{BB962C8B-B14F-4D97-AF65-F5344CB8AC3E}">
        <p14:creationId xmlns:p14="http://schemas.microsoft.com/office/powerpoint/2010/main" val="1313118135"/>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4362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1CF44-FF48-B4B2-8D50-CBFDEC4F6A21}"/>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3" name="Footer Placeholder 2">
            <a:extLst>
              <a:ext uri="{FF2B5EF4-FFF2-40B4-BE49-F238E27FC236}">
                <a16:creationId xmlns:a16="http://schemas.microsoft.com/office/drawing/2014/main" id="{A436E404-2B10-DE3E-3E1E-D2606E9C5F6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998FA8B1-25C7-D902-F42B-C40FB54B1DA6}"/>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45530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Βασικά στοιχεία έργου">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Παράμετροι και μεγέθη</a:t>
            </a:r>
          </a:p>
        </p:txBody>
      </p:sp>
    </p:spTree>
    <p:extLst>
      <p:ext uri="{BB962C8B-B14F-4D97-AF65-F5344CB8AC3E}">
        <p14:creationId xmlns:p14="http://schemas.microsoft.com/office/powerpoint/2010/main" val="29609999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Επιτελική σύνοψη">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ED790C7-81C7-D89F-2E43-18D7542769B9}"/>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Επιτελική σύνοψη</a:t>
            </a:r>
          </a:p>
        </p:txBody>
      </p:sp>
    </p:spTree>
    <p:extLst>
      <p:ext uri="{BB962C8B-B14F-4D97-AF65-F5344CB8AC3E}">
        <p14:creationId xmlns:p14="http://schemas.microsoft.com/office/powerpoint/2010/main" val="4220224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Εφοδιαστική αλυσίδα">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3">
            <a:extLst>
              <a:ext uri="{FF2B5EF4-FFF2-40B4-BE49-F238E27FC236}">
                <a16:creationId xmlns:a16="http://schemas.microsoft.com/office/drawing/2014/main" id="{F6F35A84-8AF5-960F-3A4E-3D2457DE596E}"/>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Κατανάλωση φαρμάκου</a:t>
            </a:r>
          </a:p>
        </p:txBody>
      </p:sp>
    </p:spTree>
    <p:extLst>
      <p:ext uri="{BB962C8B-B14F-4D97-AF65-F5344CB8AC3E}">
        <p14:creationId xmlns:p14="http://schemas.microsoft.com/office/powerpoint/2010/main" val="1109297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Διάκριση ευκαιριών">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D4640254-C18E-1C3A-60C7-991391B2FD07}"/>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Διάκριση ευκαιριών</a:t>
            </a:r>
          </a:p>
        </p:txBody>
      </p:sp>
    </p:spTree>
    <p:extLst>
      <p:ext uri="{BB962C8B-B14F-4D97-AF65-F5344CB8AC3E}">
        <p14:creationId xmlns:p14="http://schemas.microsoft.com/office/powerpoint/2010/main" val="86863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Κλάδος αποθήκευσης &amp; διανομή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BCE43897-1824-96EB-3FB9-E28C7A6DC183}"/>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Προστιθέμενη αξία</a:t>
            </a:r>
          </a:p>
        </p:txBody>
      </p:sp>
    </p:spTree>
    <p:extLst>
      <p:ext uri="{BB962C8B-B14F-4D97-AF65-F5344CB8AC3E}">
        <p14:creationId xmlns:p14="http://schemas.microsoft.com/office/powerpoint/2010/main" val="1792012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458913" y="2924175"/>
            <a:ext cx="5466821" cy="1128514"/>
          </a:xfrm>
          <a:prstGeom prst="rect">
            <a:avLst/>
          </a:prstGeom>
        </p:spPr>
        <p:txBody>
          <a:bodyPr>
            <a:noAutofit/>
          </a:bodyPr>
          <a:lstStyle>
            <a:lvl1pPr>
              <a:lnSpc>
                <a:spcPct val="85000"/>
              </a:lnSpc>
              <a:spcBef>
                <a:spcPts val="0"/>
              </a:spcBef>
              <a:spcAft>
                <a:spcPts val="0"/>
              </a:spcAft>
              <a:defRPr sz="4000" b="1">
                <a:solidFill>
                  <a:schemeClr val="tx1"/>
                </a:solidFill>
              </a:defRPr>
            </a:lvl1pPr>
          </a:lstStyle>
          <a:p>
            <a:r>
              <a:rPr lang="en-GB" dirty="0"/>
              <a:t>Divider title</a:t>
            </a:r>
          </a:p>
        </p:txBody>
      </p:sp>
      <p:sp>
        <p:nvSpPr>
          <p:cNvPr id="12" name="Text Placeholder 11">
            <a:extLst>
              <a:ext uri="{FF2B5EF4-FFF2-40B4-BE49-F238E27FC236}">
                <a16:creationId xmlns:a16="http://schemas.microsoft.com/office/drawing/2014/main" id="{411B257A-4515-48EC-A892-E1742532F206}"/>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ct val="85000"/>
              </a:lnSpc>
              <a:spcBef>
                <a:spcPts val="0"/>
              </a:spcBef>
              <a:spcAft>
                <a:spcPts val="0"/>
              </a:spcAft>
              <a:buNone/>
              <a:defRPr sz="4000" b="1">
                <a:solidFill>
                  <a:schemeClr val="tx1"/>
                </a:solidFill>
                <a:latin typeface="+mn-lt"/>
              </a:defRPr>
            </a:lvl1pPr>
            <a:lvl5pPr>
              <a:defRPr/>
            </a:lvl5pPr>
          </a:lstStyle>
          <a:p>
            <a:pPr lvl="0"/>
            <a:r>
              <a:rPr lang="en-GB" dirty="0"/>
              <a:t>00</a:t>
            </a:r>
          </a:p>
        </p:txBody>
      </p:sp>
    </p:spTree>
    <p:extLst>
      <p:ext uri="{BB962C8B-B14F-4D97-AF65-F5344CB8AC3E}">
        <p14:creationId xmlns:p14="http://schemas.microsoft.com/office/powerpoint/2010/main" val="4278659457"/>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ack cover white design">
    <p:spTree>
      <p:nvGrpSpPr>
        <p:cNvPr id="1" name=""/>
        <p:cNvGrpSpPr/>
        <p:nvPr/>
      </p:nvGrpSpPr>
      <p:grpSpPr>
        <a:xfrm>
          <a:off x="0" y="0"/>
          <a:ext cx="0" cy="0"/>
          <a:chOff x="0" y="0"/>
          <a:chExt cx="0" cy="0"/>
        </a:xfrm>
      </p:grpSpPr>
      <p:pic>
        <p:nvPicPr>
          <p:cNvPr id="63" name="MobiusKeyline">
            <a:extLst>
              <a:ext uri="{FF2B5EF4-FFF2-40B4-BE49-F238E27FC236}">
                <a16:creationId xmlns:a16="http://schemas.microsoft.com/office/drawing/2014/main" id="{7D67EAAD-C437-545A-C0B9-A138A44A82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93205" y="0"/>
            <a:ext cx="6698796" cy="6858000"/>
          </a:xfrm>
          <a:prstGeom prst="rect">
            <a:avLst/>
          </a:prstGeom>
        </p:spPr>
      </p:pic>
      <p:sp>
        <p:nvSpPr>
          <p:cNvPr id="3" name="Footer">
            <a:extLst>
              <a:ext uri="{FF2B5EF4-FFF2-40B4-BE49-F238E27FC236}">
                <a16:creationId xmlns:a16="http://schemas.microsoft.com/office/drawing/2014/main" id="{5B33727D-F335-3449-D2A9-23CB3BE7B159}"/>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rgbClr val="F0F0F0"/>
                </a:solidFill>
              </a:defRPr>
            </a:lvl1pPr>
          </a:lstStyle>
          <a:p>
            <a:endParaRPr lang="en-GB" dirty="0"/>
          </a:p>
        </p:txBody>
      </p:sp>
      <p:sp>
        <p:nvSpPr>
          <p:cNvPr id="6" name="SlideNumber">
            <a:extLst>
              <a:ext uri="{FF2B5EF4-FFF2-40B4-BE49-F238E27FC236}">
                <a16:creationId xmlns:a16="http://schemas.microsoft.com/office/drawing/2014/main" id="{509FF571-7E16-C841-5998-71BEB21EC6CC}"/>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8" name="MIO_LOGOPLACEHOLDER#standard_16x9_disclaimer" hidden="1">
            <a:extLst>
              <a:ext uri="{FF2B5EF4-FFF2-40B4-BE49-F238E27FC236}">
                <a16:creationId xmlns:a16="http://schemas.microsoft.com/office/drawing/2014/main" id="{5B9F2F54-3BE2-D0D4-C6A6-B1BC8694EC67}"/>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508000" y="-508000"/>
            <a:ext cx="1879600" cy="621625"/>
          </a:xfrm>
          <a:prstGeom prst="rect">
            <a:avLst/>
          </a:prstGeom>
        </p:spPr>
      </p:pic>
      <p:sp>
        <p:nvSpPr>
          <p:cNvPr id="4" name="Disclaimer">
            <a:extLst>
              <a:ext uri="{FF2B5EF4-FFF2-40B4-BE49-F238E27FC236}">
                <a16:creationId xmlns:a16="http://schemas.microsoft.com/office/drawing/2014/main" id="{3A93C6C6-EDA0-960F-1126-D23438AFC9E3}"/>
              </a:ext>
            </a:extLst>
          </p:cNvPr>
          <p:cNvSpPr txBox="1"/>
          <p:nvPr userDrawn="1">
            <p:custDataLst>
              <p:tags r:id="rId1"/>
            </p:custDataLst>
          </p:nvPr>
        </p:nvSpPr>
        <p:spPr>
          <a:xfrm>
            <a:off x="508000" y="5518311"/>
            <a:ext cx="7612063" cy="831690"/>
          </a:xfrm>
          <a:prstGeom prst="rect">
            <a:avLst/>
          </a:prstGeom>
        </p:spPr>
        <p:txBody>
          <a:bodyPr vert="horz" wrap="square" lIns="0" tIns="0" rIns="0" bIns="0" rtlCol="0" anchor="b" anchorCtr="0">
            <a:noAutofit/>
          </a:bodyPr>
          <a:lstStyle>
            <a:lvl1pPr defTabSz="736656">
              <a:defRPr sz="800">
                <a:solidFill>
                  <a:schemeClr val="bg1"/>
                </a:solidFill>
              </a:defRPr>
            </a:lvl1pPr>
            <a:lvl2pPr marL="0" indent="0" defTabSz="736656">
              <a:buNone/>
              <a:tabLst/>
              <a:defRPr sz="1400" b="1">
                <a:solidFill>
                  <a:schemeClr val="accent1"/>
                </a:solidFill>
              </a:defRPr>
            </a:lvl2pPr>
            <a:lvl3pPr marL="0" indent="0" defTabSz="901700">
              <a:buNone/>
              <a:defRPr sz="1400" b="1"/>
            </a:lvl3pPr>
            <a:lvl4pPr marL="0" indent="0" defTabSz="736656">
              <a:buNone/>
              <a:defRPr lang="en-GB" sz="1400" b="0" dirty="0"/>
            </a:lvl4pPr>
            <a:lvl5pPr marL="182563" indent="-182563" defTabSz="736656">
              <a:buFont typeface="Arial" panose="020B0604020202020204" pitchFamily="34" charset="0"/>
              <a:buChar char="•"/>
              <a:defRPr sz="1400"/>
            </a:lvl5pPr>
            <a:lvl6pPr marL="358775" indent="-176213" defTabSz="736656">
              <a:buFont typeface="Arial" panose="020B0604020202020204" pitchFamily="34" charset="0"/>
              <a:buChar char="–"/>
              <a:tabLst/>
              <a:defRPr sz="1200"/>
            </a:lvl6pPr>
            <a:lvl7pPr marL="541338" indent="-182563" defTabSz="736656">
              <a:buChar char="–"/>
              <a:defRPr sz="1200" b="0">
                <a:solidFill>
                  <a:schemeClr val="tx1"/>
                </a:solidFill>
              </a:defRPr>
            </a:lvl7pPr>
            <a:lvl8pPr marL="266700" indent="-266700" defTabSz="736656">
              <a:spcAft>
                <a:spcPts val="600"/>
              </a:spcAft>
              <a:buFont typeface="+mj-lt"/>
              <a:buAutoNum type="arabicPeriod"/>
              <a:defRPr sz="1400" b="0">
                <a:solidFill>
                  <a:schemeClr val="tx1"/>
                </a:solidFill>
              </a:defRPr>
            </a:lvl8pPr>
            <a:lvl9pPr marL="541338" indent="-266700" defTabSz="736656">
              <a:buFont typeface="+mj-lt"/>
              <a:buAutoNum type="alphaLcPeriod"/>
              <a:defRPr sz="1400" b="0"/>
            </a:lvl9pPr>
          </a:lstStyle>
          <a:p>
            <a:r>
              <a:rPr lang="en-GB" dirty="0">
                <a:solidFill>
                  <a:schemeClr val="tx1"/>
                </a:solidFill>
              </a:rPr>
              <a:t>© 202</a:t>
            </a:r>
            <a:r>
              <a:rPr lang="el-GR" dirty="0">
                <a:solidFill>
                  <a:schemeClr val="tx1"/>
                </a:solidFill>
              </a:rPr>
              <a:t>5</a:t>
            </a:r>
            <a:r>
              <a:rPr lang="en-GB" dirty="0">
                <a:solidFill>
                  <a:schemeClr val="tx1"/>
                </a:solidFill>
              </a:rPr>
              <a:t> </a:t>
            </a:r>
            <a:r>
              <a:rPr lang="en-US" dirty="0">
                <a:solidFill>
                  <a:schemeClr val="tx1"/>
                </a:solidFill>
              </a:rPr>
              <a:t>Grant Thornton Greece</a:t>
            </a:r>
            <a:r>
              <a:rPr lang="en-GB" dirty="0">
                <a:solidFill>
                  <a:schemeClr val="tx1"/>
                </a:solidFill>
              </a:rPr>
              <a:t>. All rights reserved.</a:t>
            </a:r>
          </a:p>
          <a:p>
            <a:r>
              <a:rPr lang="en-GB" dirty="0">
                <a:solidFill>
                  <a:schemeClr val="tx1"/>
                </a:solidFill>
              </a:rPr>
              <a:t>‘Grant Thornton’ refers to the brand under which the Grant Thornton member firms provide assurance, tax and advisory services to their clients and/or refers to one or more member firms, as the context requires. Grant Thornton International Ltd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pic>
        <p:nvPicPr>
          <p:cNvPr id="5" name="GT#standard_16x9_disclaimer">
            <a:extLst>
              <a:ext uri="{FF2B5EF4-FFF2-40B4-BE49-F238E27FC236}">
                <a16:creationId xmlns:a16="http://schemas.microsoft.com/office/drawing/2014/main" id="{CABB3E38-BF71-7A86-8493-D2FA1702B832}"/>
              </a:ext>
            </a:extLst>
          </p:cNvPr>
          <p:cNvPicPr>
            <a:picLocks noChangeAspect="1"/>
          </p:cNvPicPr>
          <p:nvPr userDrawn="1">
            <p:custDataLst>
              <p:tags r:id="rId2"/>
            </p:custDataLst>
          </p:nvPr>
        </p:nvPicPr>
        <p:blipFill>
          <a:blip r:embed="rId7"/>
          <a:srcRect/>
          <a:stretch/>
        </p:blipFill>
        <p:spPr>
          <a:xfrm>
            <a:off x="366184" y="4824451"/>
            <a:ext cx="2350139" cy="750739"/>
          </a:xfrm>
          <a:prstGeom prst="rect">
            <a:avLst/>
          </a:prstGeom>
        </p:spPr>
      </p:pic>
    </p:spTree>
    <p:extLst>
      <p:ext uri="{BB962C8B-B14F-4D97-AF65-F5344CB8AC3E}">
        <p14:creationId xmlns:p14="http://schemas.microsoft.com/office/powerpoint/2010/main" val="1655692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Gradient Core Purple-Teal">
    <p:bg>
      <p:bgPr>
        <a:gradFill>
          <a:gsLst>
            <a:gs pos="0">
              <a:srgbClr val="4F2D7F"/>
            </a:gs>
            <a:gs pos="29000">
              <a:srgbClr val="4D2F80"/>
            </a:gs>
            <a:gs pos="46000">
              <a:srgbClr val="473783"/>
            </a:gs>
            <a:gs pos="61000">
              <a:srgbClr val="3E468A"/>
            </a:gs>
            <a:gs pos="73000">
              <a:srgbClr val="305A92"/>
            </a:gs>
            <a:gs pos="85000">
              <a:srgbClr val="1F749E"/>
            </a:gs>
            <a:gs pos="96000">
              <a:srgbClr val="0A94AC"/>
            </a:gs>
            <a:gs pos="100000">
              <a:srgbClr val="00A4B3"/>
            </a:gs>
          </a:gsLst>
          <a:lin ang="18900000" scaled="1"/>
        </a:gradFill>
        <a:effectLst/>
      </p:bgPr>
    </p:bg>
    <p:spTree>
      <p:nvGrpSpPr>
        <p:cNvPr id="1" name=""/>
        <p:cNvGrpSpPr/>
        <p:nvPr/>
      </p:nvGrpSpPr>
      <p:grpSpPr>
        <a:xfrm>
          <a:off x="0" y="0"/>
          <a:ext cx="0" cy="0"/>
          <a:chOff x="0" y="0"/>
          <a:chExt cx="0" cy="0"/>
        </a:xfrm>
      </p:grpSpPr>
      <p:sp>
        <p:nvSpPr>
          <p:cNvPr id="3" name="Title"/>
          <p:cNvSpPr>
            <a:spLocks noGrp="1"/>
          </p:cNvSpPr>
          <p:nvPr>
            <p:ph type="title"/>
          </p:nvPr>
        </p:nvSpPr>
        <p:spPr>
          <a:xfrm>
            <a:off x="508003" y="508000"/>
            <a:ext cx="11175997" cy="941388"/>
          </a:xfrm>
          <a:prstGeom prst="rect">
            <a:avLst/>
          </a:prstGeom>
        </p:spPr>
        <p:txBody>
          <a:bodyPr/>
          <a:lstStyle>
            <a:lvl1pPr>
              <a:defRPr>
                <a:solidFill>
                  <a:schemeClr val="tx1"/>
                </a:solidFill>
              </a:defRPr>
            </a:lvl1pPr>
          </a:lstStyle>
          <a:p>
            <a:r>
              <a:rPr lang="en-GB" dirty="0"/>
              <a:t>Click to edit Master title style</a:t>
            </a:r>
          </a:p>
        </p:txBody>
      </p:sp>
      <p:sp>
        <p:nvSpPr>
          <p:cNvPr id="2" name="Text">
            <a:extLst>
              <a:ext uri="{FF2B5EF4-FFF2-40B4-BE49-F238E27FC236}">
                <a16:creationId xmlns:a16="http://schemas.microsoft.com/office/drawing/2014/main" id="{0B65EF54-263C-6ACD-F0C8-EB7FBD5D9183}"/>
              </a:ext>
            </a:extLst>
          </p:cNvPr>
          <p:cNvSpPr>
            <a:spLocks noGrp="1"/>
          </p:cNvSpPr>
          <p:nvPr>
            <p:ph type="body" sz="quarter" idx="13" hasCustomPrompt="1"/>
          </p:nvPr>
        </p:nvSpPr>
        <p:spPr>
          <a:xfrm>
            <a:off x="508001" y="1724025"/>
            <a:ext cx="5465763" cy="4260850"/>
          </a:xfrm>
          <a:prstGeom prst="rect">
            <a:avLst/>
          </a:prstGeom>
        </p:spPr>
        <p:txBody>
          <a:bodyPr wrap="square">
            <a:noAutofit/>
          </a:bodyPr>
          <a:lstStyle>
            <a:lvl1pPr>
              <a:defRPr lang="en-GB" dirty="0">
                <a:solidFill>
                  <a:schemeClr val="tx1"/>
                </a:solidFill>
              </a:defRPr>
            </a:lvl1pPr>
            <a:lvl2pPr>
              <a:defRPr lang="en-GB" dirty="0">
                <a:solidFill>
                  <a:schemeClr val="tx1"/>
                </a:solidFill>
              </a:defRPr>
            </a:lvl2pPr>
            <a:lvl3pPr>
              <a:defRPr lang="en-GB" dirty="0">
                <a:solidFill>
                  <a:schemeClr val="tx1"/>
                </a:solidFill>
              </a:defRPr>
            </a:lvl3pPr>
            <a:lvl4pPr>
              <a:defRPr lang="en-GB" dirty="0">
                <a:solidFill>
                  <a:schemeClr val="tx1"/>
                </a:solidFill>
              </a:defRPr>
            </a:lvl4pPr>
            <a:lvl5pPr>
              <a:defRPr lang="en-GB" dirty="0">
                <a:solidFill>
                  <a:schemeClr val="tx1"/>
                </a:solidFill>
              </a:defRPr>
            </a:lvl5pPr>
            <a:lvl6pPr>
              <a:defRPr lang="en-GB" dirty="0">
                <a:solidFill>
                  <a:schemeClr val="tx1"/>
                </a:solidFill>
              </a:defRPr>
            </a:lvl6pPr>
            <a:lvl7pPr>
              <a:defRPr lang="en-GB" dirty="0">
                <a:solidFill>
                  <a:schemeClr val="tx1"/>
                </a:solidFill>
              </a:defRPr>
            </a:lvl7pPr>
            <a:lvl8pPr>
              <a:defRPr lang="en-GB" dirty="0">
                <a:solidFill>
                  <a:schemeClr val="tx1"/>
                </a:solidFill>
              </a:defRPr>
            </a:lvl8pPr>
            <a:lvl9pPr>
              <a:defRPr lang="en-GB" dirty="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4" name="Text">
            <a:extLst>
              <a:ext uri="{FF2B5EF4-FFF2-40B4-BE49-F238E27FC236}">
                <a16:creationId xmlns:a16="http://schemas.microsoft.com/office/drawing/2014/main" id="{F9595303-0F7C-3E74-9B6C-A401A34624C0}"/>
              </a:ext>
            </a:extLst>
          </p:cNvPr>
          <p:cNvSpPr>
            <a:spLocks noGrp="1"/>
          </p:cNvSpPr>
          <p:nvPr>
            <p:ph type="body" sz="quarter" idx="14" hasCustomPrompt="1"/>
          </p:nvPr>
        </p:nvSpPr>
        <p:spPr>
          <a:xfrm>
            <a:off x="6218238" y="1724025"/>
            <a:ext cx="5451475" cy="4260850"/>
          </a:xfrm>
          <a:prstGeom prst="rect">
            <a:avLst/>
          </a:prstGeom>
        </p:spPr>
        <p:txBody>
          <a:bodyPr wrap="square">
            <a:noAutofit/>
          </a:bodyPr>
          <a:lstStyle>
            <a:lvl1pPr>
              <a:defRPr lang="en-GB" dirty="0">
                <a:solidFill>
                  <a:schemeClr val="tx1"/>
                </a:solidFill>
              </a:defRPr>
            </a:lvl1pPr>
            <a:lvl2pPr>
              <a:defRPr lang="en-GB" dirty="0">
                <a:solidFill>
                  <a:schemeClr val="tx1"/>
                </a:solidFill>
              </a:defRPr>
            </a:lvl2pPr>
            <a:lvl3pPr>
              <a:defRPr lang="en-GB" dirty="0">
                <a:solidFill>
                  <a:schemeClr val="tx1"/>
                </a:solidFill>
              </a:defRPr>
            </a:lvl3pPr>
            <a:lvl4pPr>
              <a:defRPr lang="en-GB" dirty="0">
                <a:solidFill>
                  <a:schemeClr val="tx1"/>
                </a:solidFill>
              </a:defRPr>
            </a:lvl4pPr>
            <a:lvl5pPr>
              <a:defRPr lang="en-GB" dirty="0">
                <a:solidFill>
                  <a:schemeClr val="tx1"/>
                </a:solidFill>
              </a:defRPr>
            </a:lvl5pPr>
            <a:lvl6pPr>
              <a:defRPr lang="en-GB" dirty="0">
                <a:solidFill>
                  <a:schemeClr val="tx1"/>
                </a:solidFill>
              </a:defRPr>
            </a:lvl6pPr>
            <a:lvl7pPr>
              <a:defRPr lang="en-GB" dirty="0">
                <a:solidFill>
                  <a:schemeClr val="tx1"/>
                </a:solidFill>
              </a:defRPr>
            </a:lvl7pPr>
            <a:lvl8pPr>
              <a:defRPr lang="en-GB" dirty="0">
                <a:solidFill>
                  <a:schemeClr val="tx1"/>
                </a:solidFill>
              </a:defRPr>
            </a:lvl8pPr>
            <a:lvl9pPr>
              <a:defRPr lang="en-GB" dirty="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pic>
        <p:nvPicPr>
          <p:cNvPr id="5" name="Logo_White">
            <a:extLst>
              <a:ext uri="{FF2B5EF4-FFF2-40B4-BE49-F238E27FC236}">
                <a16:creationId xmlns:a16="http://schemas.microsoft.com/office/drawing/2014/main" id="{ED834B92-7BED-240D-E1D1-79BFF61DA8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2" y="6330675"/>
            <a:ext cx="1440000" cy="269589"/>
          </a:xfrm>
          <a:prstGeom prst="rect">
            <a:avLst/>
          </a:prstGeom>
        </p:spPr>
      </p:pic>
      <p:sp>
        <p:nvSpPr>
          <p:cNvPr id="6" name="TextBox 5">
            <a:extLst>
              <a:ext uri="{FF2B5EF4-FFF2-40B4-BE49-F238E27FC236}">
                <a16:creationId xmlns:a16="http://schemas.microsoft.com/office/drawing/2014/main" id="{D2FA5B86-DBB7-2728-F5D8-A94446D6186C}"/>
              </a:ext>
            </a:extLst>
          </p:cNvPr>
          <p:cNvSpPr txBox="1"/>
          <p:nvPr userDrawn="1"/>
        </p:nvSpPr>
        <p:spPr>
          <a:xfrm>
            <a:off x="11385285" y="6413278"/>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tx1"/>
                </a:solidFill>
              </a:rPr>
              <a:t>|</a:t>
            </a:r>
          </a:p>
        </p:txBody>
      </p:sp>
      <p:sp>
        <p:nvSpPr>
          <p:cNvPr id="7" name="Year">
            <a:extLst>
              <a:ext uri="{FF2B5EF4-FFF2-40B4-BE49-F238E27FC236}">
                <a16:creationId xmlns:a16="http://schemas.microsoft.com/office/drawing/2014/main" id="{80ED5CFB-8CD9-FB27-A052-49C84B650689}"/>
              </a:ext>
            </a:extLst>
          </p:cNvPr>
          <p:cNvSpPr txBox="1"/>
          <p:nvPr userDrawn="1"/>
        </p:nvSpPr>
        <p:spPr>
          <a:xfrm>
            <a:off x="11044588" y="6437980"/>
            <a:ext cx="268423" cy="95605"/>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sz="700" dirty="0">
                <a:solidFill>
                  <a:schemeClr val="tx1"/>
                </a:solidFill>
                <a:latin typeface="+mn-lt"/>
                <a:cs typeface="Arial" panose="020B0604020202020204" pitchFamily="34" charset="0"/>
              </a:rPr>
              <a:t>202</a:t>
            </a:r>
            <a:r>
              <a:rPr lang="el-GR" sz="700" dirty="0">
                <a:solidFill>
                  <a:schemeClr val="tx1"/>
                </a:solidFill>
                <a:latin typeface="+mn-lt"/>
                <a:cs typeface="Arial" panose="020B0604020202020204" pitchFamily="34" charset="0"/>
              </a:rPr>
              <a:t>5</a:t>
            </a:r>
          </a:p>
        </p:txBody>
      </p:sp>
      <p:sp>
        <p:nvSpPr>
          <p:cNvPr id="8" name="TextBox 7">
            <a:extLst>
              <a:ext uri="{FF2B5EF4-FFF2-40B4-BE49-F238E27FC236}">
                <a16:creationId xmlns:a16="http://schemas.microsoft.com/office/drawing/2014/main" id="{AD2B51DD-E05A-4129-97F2-5CB5512ED7CA}"/>
              </a:ext>
            </a:extLst>
          </p:cNvPr>
          <p:cNvSpPr txBox="1"/>
          <p:nvPr userDrawn="1">
            <p:custDataLst>
              <p:tags r:id="rId1"/>
            </p:custDataLst>
          </p:nvPr>
        </p:nvSpPr>
        <p:spPr>
          <a:xfrm>
            <a:off x="7963408" y="6444535"/>
            <a:ext cx="3017064" cy="86070"/>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sz="700" dirty="0">
                <a:solidFill>
                  <a:schemeClr val="tx1"/>
                </a:solidFill>
                <a:latin typeface="+mn-lt"/>
                <a:cs typeface="Arial" panose="020B0604020202020204" pitchFamily="34" charset="0"/>
              </a:rPr>
              <a:t>Grant Thornton </a:t>
            </a:r>
            <a:r>
              <a:rPr lang="en-US" sz="700" dirty="0">
                <a:solidFill>
                  <a:schemeClr val="tx1"/>
                </a:solidFill>
                <a:latin typeface="+mn-lt"/>
                <a:cs typeface="Arial" panose="020B0604020202020204" pitchFamily="34" charset="0"/>
              </a:rPr>
              <a:t>Greece</a:t>
            </a:r>
            <a:endParaRPr lang="en-GB" sz="700" dirty="0">
              <a:solidFill>
                <a:schemeClr val="tx1"/>
              </a:solidFill>
              <a:latin typeface="+mn-lt"/>
              <a:cs typeface="Arial" panose="020B0604020202020204" pitchFamily="34" charset="0"/>
            </a:endParaRPr>
          </a:p>
        </p:txBody>
      </p:sp>
      <p:sp>
        <p:nvSpPr>
          <p:cNvPr id="9" name="Slide Number">
            <a:extLst>
              <a:ext uri="{FF2B5EF4-FFF2-40B4-BE49-F238E27FC236}">
                <a16:creationId xmlns:a16="http://schemas.microsoft.com/office/drawing/2014/main" id="{3FE14AF8-C6DB-91EA-5D3C-634440BADCB6}"/>
              </a:ext>
            </a:extLst>
          </p:cNvPr>
          <p:cNvSpPr txBox="1">
            <a:spLocks/>
          </p:cNvSpPr>
          <p:nvPr userDrawn="1"/>
        </p:nvSpPr>
        <p:spPr>
          <a:xfrm>
            <a:off x="11398911" y="6402556"/>
            <a:ext cx="271463" cy="143720"/>
          </a:xfrm>
          <a:prstGeom prst="rect">
            <a:avLst/>
          </a:prstGeom>
        </p:spPr>
        <p:txBody>
          <a:bodyPr vert="horz" wrap="none" lIns="0" tIns="0" rIns="0" bIns="0" rtlCol="0" anchor="b" anchorCtr="0">
            <a:noAutofit/>
          </a:bodyPr>
          <a:lstStyle>
            <a:defPPr>
              <a:defRPr lang="en-GB"/>
            </a:defPPr>
            <a:lvl1pPr marL="0" indent="0" algn="r" defTabSz="736656" rtl="0" eaLnBrk="1" latinLnBrk="0" hangingPunct="1">
              <a:lnSpc>
                <a:spcPct val="100000"/>
              </a:lnSpc>
              <a:spcBef>
                <a:spcPts val="0"/>
              </a:spcBef>
              <a:spcAft>
                <a:spcPts val="600"/>
              </a:spcAft>
              <a:buFont typeface="Arial" panose="020B0604020202020204" pitchFamily="34" charset="0"/>
              <a:buNone/>
              <a:defRPr lang="en-GB" sz="800" b="0" kern="1200">
                <a:solidFill>
                  <a:sysClr val="windowText" lastClr="000000"/>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400" b="0" kern="1200" dirty="0">
                <a:solidFill>
                  <a:schemeClr val="tx1"/>
                </a:solidFill>
                <a:latin typeface="+mn-lt"/>
                <a:ea typeface="+mn-ea"/>
                <a:cs typeface="+mn-cs"/>
              </a:defRPr>
            </a:lvl9pPr>
          </a:lstStyle>
          <a:p>
            <a:fld id="{1AB31D9B-80B6-41F8-B283-556E26E6158E}" type="slidenum">
              <a:rPr lang="el-GR" smtClean="0">
                <a:solidFill>
                  <a:schemeClr val="tx1"/>
                </a:solidFill>
              </a:rPr>
              <a:pPr/>
              <a:t>‹#›</a:t>
            </a:fld>
            <a:endParaRPr lang="el-GR" dirty="0">
              <a:solidFill>
                <a:schemeClr val="tx1"/>
              </a:solidFill>
            </a:endParaRPr>
          </a:p>
        </p:txBody>
      </p:sp>
    </p:spTree>
    <p:extLst>
      <p:ext uri="{BB962C8B-B14F-4D97-AF65-F5344CB8AC3E}">
        <p14:creationId xmlns:p14="http://schemas.microsoft.com/office/powerpoint/2010/main" val="3635156072"/>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wo collums white">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GB" dirty="0"/>
              <a:t>Click to edit Master title style</a:t>
            </a:r>
          </a:p>
        </p:txBody>
      </p:sp>
      <p:sp>
        <p:nvSpPr>
          <p:cNvPr id="7" name="Text">
            <a:extLst>
              <a:ext uri="{FF2B5EF4-FFF2-40B4-BE49-F238E27FC236}">
                <a16:creationId xmlns:a16="http://schemas.microsoft.com/office/drawing/2014/main" id="{F8FD3B03-5E96-AF55-1722-7452FC8E0D07}"/>
              </a:ext>
            </a:extLst>
          </p:cNvPr>
          <p:cNvSpPr>
            <a:spLocks noGrp="1"/>
          </p:cNvSpPr>
          <p:nvPr>
            <p:ph idx="1"/>
          </p:nvPr>
        </p:nvSpPr>
        <p:spPr>
          <a:xfrm>
            <a:off x="508000" y="1724025"/>
            <a:ext cx="5152571"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13" name="Text">
            <a:extLst>
              <a:ext uri="{FF2B5EF4-FFF2-40B4-BE49-F238E27FC236}">
                <a16:creationId xmlns:a16="http://schemas.microsoft.com/office/drawing/2014/main" id="{91C839F4-16E7-7499-92FF-31C4B3B2B226}"/>
              </a:ext>
            </a:extLst>
          </p:cNvPr>
          <p:cNvSpPr>
            <a:spLocks noGrp="1"/>
          </p:cNvSpPr>
          <p:nvPr>
            <p:ph idx="13"/>
          </p:nvPr>
        </p:nvSpPr>
        <p:spPr>
          <a:xfrm>
            <a:off x="6531428" y="1724025"/>
            <a:ext cx="5152572"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Tree>
    <p:extLst>
      <p:ext uri="{BB962C8B-B14F-4D97-AF65-F5344CB8AC3E}">
        <p14:creationId xmlns:p14="http://schemas.microsoft.com/office/powerpoint/2010/main" val="861773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wo collums whit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73165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51FA-AE3F-F7DD-3607-A77D454A1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9E3065D6-0FD3-F7E0-88A3-E3B7238C6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6A598E77-1748-5717-A40B-7601E661D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E203F-3E37-D2DD-48C9-B77B263A8707}"/>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6" name="Footer Placeholder 5">
            <a:extLst>
              <a:ext uri="{FF2B5EF4-FFF2-40B4-BE49-F238E27FC236}">
                <a16:creationId xmlns:a16="http://schemas.microsoft.com/office/drawing/2014/main" id="{63F8F738-99CB-B593-D536-714E5BA399C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3D53959-64B3-F9AF-9AFD-618D4BAA2E98}"/>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3319771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Εξέλιξη μεγεθών">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Εξέλιξη μεγεθών</a:t>
            </a:r>
          </a:p>
        </p:txBody>
      </p:sp>
    </p:spTree>
    <p:extLst>
      <p:ext uri="{BB962C8B-B14F-4D97-AF65-F5344CB8AC3E}">
        <p14:creationId xmlns:p14="http://schemas.microsoft.com/office/powerpoint/2010/main" val="35745777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Περιγραφή επένδυση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04AB7616-459A-F789-4029-FDB084165648}"/>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Κατανάλωση φαρμάκου</a:t>
            </a:r>
          </a:p>
        </p:txBody>
      </p:sp>
    </p:spTree>
    <p:extLst>
      <p:ext uri="{BB962C8B-B14F-4D97-AF65-F5344CB8AC3E}">
        <p14:creationId xmlns:p14="http://schemas.microsoft.com/office/powerpoint/2010/main" val="12799818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Mobius Photo">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AFB6232-CEB9-BFA1-0E59-B72D0329940E}"/>
              </a:ext>
            </a:extLst>
          </p:cNvPr>
          <p:cNvGraphicFramePr>
            <a:graphicFrameLocks noChangeAspect="1"/>
          </p:cNvGraphicFramePr>
          <p:nvPr userDrawn="1">
            <p:custDataLst>
              <p:tags r:id="rId1"/>
            </p:custDataLst>
            <p:extLst>
              <p:ext uri="{D42A27DB-BD31-4B8C-83A1-F6EECF244321}">
                <p14:modId xmlns:p14="http://schemas.microsoft.com/office/powerpoint/2010/main" val="2202552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12" name="think-cell data - do not delete" hidden="1">
                        <a:extLst>
                          <a:ext uri="{FF2B5EF4-FFF2-40B4-BE49-F238E27FC236}">
                            <a16:creationId xmlns:a16="http://schemas.microsoft.com/office/drawing/2014/main" id="{FAFB6232-CEB9-BFA1-0E59-B72D0329940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8" name="Mobius">
            <a:extLst>
              <a:ext uri="{FF2B5EF4-FFF2-40B4-BE49-F238E27FC236}">
                <a16:creationId xmlns:a16="http://schemas.microsoft.com/office/drawing/2014/main" id="{18FF0B0C-BCF9-C46C-4F64-612867942D5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0" y="0"/>
            <a:ext cx="7771757" cy="6857992"/>
          </a:xfrm>
          <a:prstGeom prst="rect">
            <a:avLst/>
          </a:prstGeom>
        </p:spPr>
      </p:pic>
      <p:sp>
        <p:nvSpPr>
          <p:cNvPr id="3" name="Title"/>
          <p:cNvSpPr>
            <a:spLocks noGrp="1"/>
          </p:cNvSpPr>
          <p:nvPr>
            <p:ph type="title" hasCustomPrompt="1"/>
            <p:custDataLst>
              <p:tags r:id="rId2"/>
            </p:custDataLst>
          </p:nvPr>
        </p:nvSpPr>
        <p:spPr>
          <a:xfrm>
            <a:off x="508003" y="2333625"/>
            <a:ext cx="5708648" cy="1025922"/>
          </a:xfrm>
        </p:spPr>
        <p:txBody>
          <a:bodyPr vert="horz"/>
          <a:lstStyle>
            <a:lvl1pPr>
              <a:lnSpc>
                <a:spcPct val="85000"/>
              </a:lnSpc>
              <a:defRPr sz="3600">
                <a:solidFill>
                  <a:schemeClr val="tx1"/>
                </a:solidFill>
              </a:defRPr>
            </a:lvl1pPr>
          </a:lstStyle>
          <a:p>
            <a:r>
              <a:rPr lang="en-GB" dirty="0"/>
              <a:t>Main cover title</a:t>
            </a:r>
            <a:br>
              <a:rPr lang="en-GB" dirty="0"/>
            </a:br>
            <a:r>
              <a:rPr lang="en-GB" dirty="0"/>
              <a:t>over two lines</a:t>
            </a:r>
          </a:p>
        </p:txBody>
      </p:sp>
      <p:sp>
        <p:nvSpPr>
          <p:cNvPr id="9" name="Text Placeholder 8">
            <a:extLst>
              <a:ext uri="{FF2B5EF4-FFF2-40B4-BE49-F238E27FC236}">
                <a16:creationId xmlns:a16="http://schemas.microsoft.com/office/drawing/2014/main" id="{A51EC570-624A-53DD-BF08-244E207F61EE}"/>
              </a:ext>
            </a:extLst>
          </p:cNvPr>
          <p:cNvSpPr>
            <a:spLocks noGrp="1"/>
          </p:cNvSpPr>
          <p:nvPr>
            <p:ph type="body" sz="quarter" idx="15" hasCustomPrompt="1"/>
          </p:nvPr>
        </p:nvSpPr>
        <p:spPr>
          <a:xfrm>
            <a:off x="508000" y="4159250"/>
            <a:ext cx="5708648" cy="471487"/>
          </a:xfrm>
          <a:prstGeom prst="rect">
            <a:avLst/>
          </a:prstGeom>
        </p:spPr>
        <p:txBody>
          <a:bodyPr/>
          <a:lstStyle>
            <a:lvl1pPr marL="0" indent="0">
              <a:spcAft>
                <a:spcPts val="0"/>
              </a:spcAft>
              <a:buNone/>
              <a:defRPr sz="2000" b="1">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Subheading </a:t>
            </a:r>
          </a:p>
        </p:txBody>
      </p:sp>
      <p:sp>
        <p:nvSpPr>
          <p:cNvPr id="2" name="Footer">
            <a:extLst>
              <a:ext uri="{FF2B5EF4-FFF2-40B4-BE49-F238E27FC236}">
                <a16:creationId xmlns:a16="http://schemas.microsoft.com/office/drawing/2014/main" id="{6B8D1DDC-BBDA-4806-6E39-4E803740D2E3}"/>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chemeClr val="tx1"/>
                </a:solidFill>
              </a:defRPr>
            </a:lvl1pPr>
          </a:lstStyle>
          <a:p>
            <a:endParaRPr lang="en-GB" dirty="0"/>
          </a:p>
        </p:txBody>
      </p:sp>
      <p:sp>
        <p:nvSpPr>
          <p:cNvPr id="8" name="SlideNumber">
            <a:extLst>
              <a:ext uri="{FF2B5EF4-FFF2-40B4-BE49-F238E27FC236}">
                <a16:creationId xmlns:a16="http://schemas.microsoft.com/office/drawing/2014/main" id="{2A0F57AD-BDE9-6D4F-B165-A9951C71788D}"/>
              </a:ext>
            </a:extLst>
          </p:cNvPr>
          <p:cNvSpPr>
            <a:spLocks noGrp="1"/>
          </p:cNvSpPr>
          <p:nvPr>
            <p:ph type="sldNum" sz="quarter" idx="14"/>
          </p:nvPr>
        </p:nvSpPr>
        <p:spPr>
          <a:xfrm>
            <a:off x="12267673" y="6765667"/>
            <a:ext cx="0" cy="0"/>
          </a:xfrm>
          <a:prstGeom prst="rect">
            <a:avLst/>
          </a:prstGeom>
        </p:spPr>
        <p:txBody>
          <a:bodyPr/>
          <a:lstStyle>
            <a:lvl1pPr algn="l">
              <a:defRPr sz="100">
                <a:solidFill>
                  <a:schemeClr val="tx1"/>
                </a:solidFill>
              </a:defRPr>
            </a:lvl1pPr>
          </a:lstStyle>
          <a:p>
            <a:fld id="{1AB31D9B-80B6-41F8-B283-556E26E6158E}" type="slidenum">
              <a:rPr lang="en-GB"/>
              <a:pPr/>
              <a:t>‹#›</a:t>
            </a:fld>
            <a:endParaRPr lang="en-GB" dirty="0"/>
          </a:p>
        </p:txBody>
      </p:sp>
      <p:sp>
        <p:nvSpPr>
          <p:cNvPr id="5" name="Text Placeholder 8">
            <a:extLst>
              <a:ext uri="{FF2B5EF4-FFF2-40B4-BE49-F238E27FC236}">
                <a16:creationId xmlns:a16="http://schemas.microsoft.com/office/drawing/2014/main" id="{F5CC922D-8453-2B88-1B73-40CCBF19F3B3}"/>
              </a:ext>
            </a:extLst>
          </p:cNvPr>
          <p:cNvSpPr>
            <a:spLocks noGrp="1"/>
          </p:cNvSpPr>
          <p:nvPr>
            <p:ph type="body" sz="quarter" idx="16" hasCustomPrompt="1"/>
          </p:nvPr>
        </p:nvSpPr>
        <p:spPr>
          <a:xfrm>
            <a:off x="508000" y="4767263"/>
            <a:ext cx="5708648" cy="471487"/>
          </a:xfrm>
          <a:prstGeom prst="rect">
            <a:avLst/>
          </a:prstGeom>
        </p:spPr>
        <p:txBody>
          <a:bodyPr/>
          <a:lstStyle>
            <a:lvl1pPr marL="0" indent="0">
              <a:spcAft>
                <a:spcPts val="0"/>
              </a:spcAft>
              <a:buNone/>
              <a:defRPr sz="1600" b="0">
                <a:solidFill>
                  <a:schemeClr val="tx1"/>
                </a:solidFill>
              </a:defRPr>
            </a:lvl1pPr>
            <a:lvl2pPr>
              <a:defRPr sz="2000" b="0">
                <a:solidFill>
                  <a:schemeClr val="bg1"/>
                </a:solidFill>
              </a:defRPr>
            </a:lvl2pPr>
            <a:lvl3pPr>
              <a:spcAft>
                <a:spcPts val="0"/>
              </a:spcAft>
              <a:defRPr sz="1400" b="0">
                <a:solidFill>
                  <a:schemeClr val="bg1"/>
                </a:solidFill>
              </a:defRPr>
            </a:lvl3pPr>
            <a:lvl4pPr>
              <a:defRPr>
                <a:solidFill>
                  <a:schemeClr val="bg1"/>
                </a:solidFill>
              </a:defRPr>
            </a:lvl4pPr>
            <a:lvl5pPr>
              <a:defRPr>
                <a:solidFill>
                  <a:schemeClr val="bg1"/>
                </a:solidFill>
              </a:defRPr>
            </a:lvl5pPr>
          </a:lstStyle>
          <a:p>
            <a:pPr lvl="0"/>
            <a:r>
              <a:rPr lang="en-GB" dirty="0"/>
              <a:t>Date</a:t>
            </a:r>
          </a:p>
        </p:txBody>
      </p:sp>
      <p:pic>
        <p:nvPicPr>
          <p:cNvPr id="4" name="MIO_LOGOPLACEHOLDER#white_16x9_top" descr="Logo&#10;&#10;Description automatically generated" hidden="1">
            <a:extLst>
              <a:ext uri="{FF2B5EF4-FFF2-40B4-BE49-F238E27FC236}">
                <a16:creationId xmlns:a16="http://schemas.microsoft.com/office/drawing/2014/main" id="{CE22436E-DFA1-5B8A-51A7-A37F783CA4B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00162" y="-508000"/>
            <a:ext cx="2907078" cy="961436"/>
          </a:xfrm>
          <a:prstGeom prst="rect">
            <a:avLst/>
          </a:prstGeom>
        </p:spPr>
      </p:pic>
      <p:pic>
        <p:nvPicPr>
          <p:cNvPr id="7" name="GT#white_16x9_top">
            <a:extLst>
              <a:ext uri="{FF2B5EF4-FFF2-40B4-BE49-F238E27FC236}">
                <a16:creationId xmlns:a16="http://schemas.microsoft.com/office/drawing/2014/main" id="{5324C52D-B5DC-6071-1E07-4271A5EC3812}"/>
              </a:ext>
            </a:extLst>
          </p:cNvPr>
          <p:cNvPicPr>
            <a:picLocks noChangeAspect="1"/>
          </p:cNvPicPr>
          <p:nvPr userDrawn="1">
            <p:custDataLst>
              <p:tags r:id="rId3"/>
            </p:custDataLst>
          </p:nvPr>
        </p:nvPicPr>
        <p:blipFill>
          <a:blip r:embed="rId9" cstate="email">
            <a:extLst>
              <a:ext uri="{28A0092B-C50C-407E-A947-70E740481C1C}">
                <a14:useLocalDpi xmlns:a14="http://schemas.microsoft.com/office/drawing/2010/main"/>
              </a:ext>
            </a:extLst>
          </a:blip>
          <a:srcRect/>
          <a:stretch/>
        </p:blipFill>
        <p:spPr>
          <a:xfrm>
            <a:off x="266121" y="134382"/>
            <a:ext cx="3673624" cy="1173519"/>
          </a:xfrm>
          <a:prstGeom prst="rect">
            <a:avLst/>
          </a:prstGeom>
        </p:spPr>
      </p:pic>
      <p:pic>
        <p:nvPicPr>
          <p:cNvPr id="15" name="Picture 14" descr="Two men in orange vests walking on a roof&#10;&#10;Description automatically generated">
            <a:extLst>
              <a:ext uri="{FF2B5EF4-FFF2-40B4-BE49-F238E27FC236}">
                <a16:creationId xmlns:a16="http://schemas.microsoft.com/office/drawing/2014/main" id="{04A7EBCA-58DA-44AA-A58E-5088D8C751DF}"/>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8"/>
            <a:ext cx="12191999" cy="6857992"/>
          </a:xfrm>
          <a:prstGeom prst="rect">
            <a:avLst/>
          </a:prstGeom>
        </p:spPr>
      </p:pic>
      <p:pic>
        <p:nvPicPr>
          <p:cNvPr id="16" name="Mobius">
            <a:extLst>
              <a:ext uri="{FF2B5EF4-FFF2-40B4-BE49-F238E27FC236}">
                <a16:creationId xmlns:a16="http://schemas.microsoft.com/office/drawing/2014/main" id="{FAD626DB-7D24-45FA-A0AF-FF3648BB1BEB}"/>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0" y="8"/>
            <a:ext cx="8277225" cy="6857992"/>
          </a:xfrm>
          <a:prstGeom prst="rect">
            <a:avLst/>
          </a:prstGeom>
        </p:spPr>
      </p:pic>
    </p:spTree>
    <p:extLst>
      <p:ext uri="{BB962C8B-B14F-4D97-AF65-F5344CB8AC3E}">
        <p14:creationId xmlns:p14="http://schemas.microsoft.com/office/powerpoint/2010/main" val="4725650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Teal">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458913" y="2924175"/>
            <a:ext cx="5466821" cy="1128514"/>
          </a:xfrm>
        </p:spPr>
        <p:txBody>
          <a:bodyPr>
            <a:noAutofit/>
          </a:bodyPr>
          <a:lstStyle>
            <a:lvl1pPr>
              <a:lnSpc>
                <a:spcPct val="85000"/>
              </a:lnSpc>
              <a:spcBef>
                <a:spcPts val="0"/>
              </a:spcBef>
              <a:spcAft>
                <a:spcPts val="0"/>
              </a:spcAft>
              <a:defRPr sz="4000" b="1">
                <a:solidFill>
                  <a:schemeClr val="tx1"/>
                </a:solidFill>
              </a:defRPr>
            </a:lvl1pPr>
          </a:lstStyle>
          <a:p>
            <a:r>
              <a:rPr lang="en-GB" dirty="0"/>
              <a:t>Divider title</a:t>
            </a:r>
          </a:p>
        </p:txBody>
      </p:sp>
      <p:sp>
        <p:nvSpPr>
          <p:cNvPr id="12" name="Text Placeholder 11">
            <a:extLst>
              <a:ext uri="{FF2B5EF4-FFF2-40B4-BE49-F238E27FC236}">
                <a16:creationId xmlns:a16="http://schemas.microsoft.com/office/drawing/2014/main" id="{411B257A-4515-48EC-A892-E1742532F206}"/>
              </a:ext>
            </a:extLst>
          </p:cNvPr>
          <p:cNvSpPr>
            <a:spLocks noGrp="1"/>
          </p:cNvSpPr>
          <p:nvPr>
            <p:ph type="body" sz="quarter" idx="15" hasCustomPrompt="1"/>
          </p:nvPr>
        </p:nvSpPr>
        <p:spPr>
          <a:xfrm>
            <a:off x="508000" y="2924175"/>
            <a:ext cx="706438" cy="504825"/>
          </a:xfrm>
          <a:prstGeom prst="rect">
            <a:avLst/>
          </a:prstGeom>
        </p:spPr>
        <p:txBody>
          <a:bodyPr/>
          <a:lstStyle>
            <a:lvl1pPr marL="0" indent="0">
              <a:lnSpc>
                <a:spcPct val="85000"/>
              </a:lnSpc>
              <a:spcBef>
                <a:spcPts val="0"/>
              </a:spcBef>
              <a:spcAft>
                <a:spcPts val="0"/>
              </a:spcAft>
              <a:buNone/>
              <a:defRPr sz="4000" b="1">
                <a:solidFill>
                  <a:schemeClr val="tx1"/>
                </a:solidFill>
                <a:latin typeface="+mn-lt"/>
              </a:defRPr>
            </a:lvl1pPr>
            <a:lvl5pPr>
              <a:defRPr/>
            </a:lvl5pPr>
          </a:lstStyle>
          <a:p>
            <a:pPr lvl="0"/>
            <a:r>
              <a:rPr lang="en-GB" dirty="0"/>
              <a:t>00</a:t>
            </a:r>
          </a:p>
        </p:txBody>
      </p:sp>
    </p:spTree>
    <p:extLst>
      <p:ext uri="{BB962C8B-B14F-4D97-AF65-F5344CB8AC3E}">
        <p14:creationId xmlns:p14="http://schemas.microsoft.com/office/powerpoint/2010/main" val="2955089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 white design">
    <p:spTree>
      <p:nvGrpSpPr>
        <p:cNvPr id="1" name=""/>
        <p:cNvGrpSpPr/>
        <p:nvPr/>
      </p:nvGrpSpPr>
      <p:grpSpPr>
        <a:xfrm>
          <a:off x="0" y="0"/>
          <a:ext cx="0" cy="0"/>
          <a:chOff x="0" y="0"/>
          <a:chExt cx="0" cy="0"/>
        </a:xfrm>
      </p:grpSpPr>
      <p:pic>
        <p:nvPicPr>
          <p:cNvPr id="63" name="MobiusKeyline">
            <a:extLst>
              <a:ext uri="{FF2B5EF4-FFF2-40B4-BE49-F238E27FC236}">
                <a16:creationId xmlns:a16="http://schemas.microsoft.com/office/drawing/2014/main" id="{7D67EAAD-C437-545A-C0B9-A138A44A82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93205" y="0"/>
            <a:ext cx="6698796" cy="6858000"/>
          </a:xfrm>
          <a:prstGeom prst="rect">
            <a:avLst/>
          </a:prstGeom>
        </p:spPr>
      </p:pic>
      <p:sp>
        <p:nvSpPr>
          <p:cNvPr id="3" name="Footer">
            <a:extLst>
              <a:ext uri="{FF2B5EF4-FFF2-40B4-BE49-F238E27FC236}">
                <a16:creationId xmlns:a16="http://schemas.microsoft.com/office/drawing/2014/main" id="{5B33727D-F335-3449-D2A9-23CB3BE7B159}"/>
              </a:ext>
            </a:extLst>
          </p:cNvPr>
          <p:cNvSpPr>
            <a:spLocks noGrp="1"/>
          </p:cNvSpPr>
          <p:nvPr>
            <p:ph type="ftr" sz="quarter" idx="13"/>
          </p:nvPr>
        </p:nvSpPr>
        <p:spPr>
          <a:xfrm>
            <a:off x="12267673" y="6382837"/>
            <a:ext cx="0" cy="0"/>
          </a:xfrm>
          <a:prstGeom prst="rect">
            <a:avLst/>
          </a:prstGeom>
        </p:spPr>
        <p:txBody>
          <a:bodyPr vert="horz" wrap="none" lIns="0" tIns="0" rIns="0" bIns="0" rtlCol="0" anchor="b" anchorCtr="0">
            <a:noAutofit/>
          </a:bodyPr>
          <a:lstStyle>
            <a:lvl1pPr algn="l">
              <a:defRPr lang="en-GB" sz="100">
                <a:solidFill>
                  <a:srgbClr val="F0F0F0"/>
                </a:solidFill>
              </a:defRPr>
            </a:lvl1pPr>
          </a:lstStyle>
          <a:p>
            <a:endParaRPr lang="en-GB" dirty="0"/>
          </a:p>
        </p:txBody>
      </p:sp>
      <p:sp>
        <p:nvSpPr>
          <p:cNvPr id="6" name="SlideNumber">
            <a:extLst>
              <a:ext uri="{FF2B5EF4-FFF2-40B4-BE49-F238E27FC236}">
                <a16:creationId xmlns:a16="http://schemas.microsoft.com/office/drawing/2014/main" id="{509FF571-7E16-C841-5998-71BEB21EC6CC}"/>
              </a:ext>
            </a:extLst>
          </p:cNvPr>
          <p:cNvSpPr>
            <a:spLocks noGrp="1"/>
          </p:cNvSpPr>
          <p:nvPr>
            <p:ph type="sldNum" sz="quarter" idx="14"/>
          </p:nvPr>
        </p:nvSpPr>
        <p:spPr>
          <a:xfrm>
            <a:off x="12267673" y="6765667"/>
            <a:ext cx="0" cy="0"/>
          </a:xfrm>
          <a:prstGeom prst="rect">
            <a:avLst/>
          </a:prstGeom>
        </p:spPr>
        <p:txBody>
          <a:bodyPr/>
          <a:lstStyle>
            <a:lvl1pPr algn="l">
              <a:defRPr sz="100">
                <a:solidFill>
                  <a:srgbClr val="F0F0F0"/>
                </a:solidFill>
              </a:defRPr>
            </a:lvl1pPr>
          </a:lstStyle>
          <a:p>
            <a:fld id="{1AB31D9B-80B6-41F8-B283-556E26E6158E}" type="slidenum">
              <a:rPr lang="en-GB"/>
              <a:pPr/>
              <a:t>‹#›</a:t>
            </a:fld>
            <a:endParaRPr lang="en-GB" dirty="0"/>
          </a:p>
        </p:txBody>
      </p:sp>
      <p:pic>
        <p:nvPicPr>
          <p:cNvPr id="8" name="MIO_LOGOPLACEHOLDER#standard_16x9_disclaimer" hidden="1">
            <a:extLst>
              <a:ext uri="{FF2B5EF4-FFF2-40B4-BE49-F238E27FC236}">
                <a16:creationId xmlns:a16="http://schemas.microsoft.com/office/drawing/2014/main" id="{5B9F2F54-3BE2-D0D4-C6A6-B1BC8694EC6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08000" y="-508000"/>
            <a:ext cx="1879600" cy="621625"/>
          </a:xfrm>
          <a:prstGeom prst="rect">
            <a:avLst/>
          </a:prstGeom>
        </p:spPr>
      </p:pic>
      <p:sp>
        <p:nvSpPr>
          <p:cNvPr id="4" name="Disclaimer">
            <a:extLst>
              <a:ext uri="{FF2B5EF4-FFF2-40B4-BE49-F238E27FC236}">
                <a16:creationId xmlns:a16="http://schemas.microsoft.com/office/drawing/2014/main" id="{3A93C6C6-EDA0-960F-1126-D23438AFC9E3}"/>
              </a:ext>
            </a:extLst>
          </p:cNvPr>
          <p:cNvSpPr txBox="1"/>
          <p:nvPr userDrawn="1">
            <p:custDataLst>
              <p:tags r:id="rId1"/>
            </p:custDataLst>
          </p:nvPr>
        </p:nvSpPr>
        <p:spPr>
          <a:xfrm>
            <a:off x="508000" y="5518311"/>
            <a:ext cx="7612063" cy="831690"/>
          </a:xfrm>
          <a:prstGeom prst="rect">
            <a:avLst/>
          </a:prstGeom>
        </p:spPr>
        <p:txBody>
          <a:bodyPr vert="horz" wrap="square" lIns="0" tIns="0" rIns="0" bIns="0" rtlCol="0" anchor="b" anchorCtr="0">
            <a:noAutofit/>
          </a:bodyPr>
          <a:lstStyle>
            <a:lvl1pPr defTabSz="736656">
              <a:defRPr sz="800">
                <a:solidFill>
                  <a:schemeClr val="bg1"/>
                </a:solidFill>
              </a:defRPr>
            </a:lvl1pPr>
            <a:lvl2pPr marL="0" indent="0" defTabSz="736656">
              <a:buNone/>
              <a:tabLst/>
              <a:defRPr sz="1400" b="1">
                <a:solidFill>
                  <a:schemeClr val="accent1"/>
                </a:solidFill>
              </a:defRPr>
            </a:lvl2pPr>
            <a:lvl3pPr marL="0" indent="0" defTabSz="901700">
              <a:buNone/>
              <a:defRPr sz="1400" b="1"/>
            </a:lvl3pPr>
            <a:lvl4pPr marL="0" indent="0" defTabSz="736656">
              <a:buNone/>
              <a:defRPr lang="en-GB" sz="1400" b="0" dirty="0"/>
            </a:lvl4pPr>
            <a:lvl5pPr marL="182563" indent="-182563" defTabSz="736656">
              <a:buFont typeface="Arial" panose="020B0604020202020204" pitchFamily="34" charset="0"/>
              <a:buChar char="•"/>
              <a:defRPr sz="1400"/>
            </a:lvl5pPr>
            <a:lvl6pPr marL="358775" indent="-176213" defTabSz="736656">
              <a:buFont typeface="Arial" panose="020B0604020202020204" pitchFamily="34" charset="0"/>
              <a:buChar char="–"/>
              <a:tabLst/>
              <a:defRPr sz="1200"/>
            </a:lvl6pPr>
            <a:lvl7pPr marL="541338" indent="-182563" defTabSz="736656">
              <a:buChar char="–"/>
              <a:defRPr sz="1200" b="0">
                <a:solidFill>
                  <a:schemeClr val="tx1"/>
                </a:solidFill>
              </a:defRPr>
            </a:lvl7pPr>
            <a:lvl8pPr marL="266700" indent="-266700" defTabSz="736656">
              <a:spcAft>
                <a:spcPts val="600"/>
              </a:spcAft>
              <a:buFont typeface="+mj-lt"/>
              <a:buAutoNum type="arabicPeriod"/>
              <a:defRPr sz="1400" b="0">
                <a:solidFill>
                  <a:schemeClr val="tx1"/>
                </a:solidFill>
              </a:defRPr>
            </a:lvl8pPr>
            <a:lvl9pPr marL="541338" indent="-266700" defTabSz="736656">
              <a:buFont typeface="+mj-lt"/>
              <a:buAutoNum type="alphaLcPeriod"/>
              <a:defRPr sz="1400" b="0"/>
            </a:lvl9pPr>
          </a:lstStyle>
          <a:p>
            <a:r>
              <a:rPr lang="en-GB" dirty="0">
                <a:solidFill>
                  <a:schemeClr val="tx1"/>
                </a:solidFill>
              </a:rPr>
              <a:t>© 2025 </a:t>
            </a:r>
            <a:r>
              <a:rPr lang="en-US" dirty="0">
                <a:solidFill>
                  <a:schemeClr val="tx1"/>
                </a:solidFill>
              </a:rPr>
              <a:t>Grant Thornton Greece</a:t>
            </a:r>
            <a:r>
              <a:rPr lang="en-GB" dirty="0">
                <a:solidFill>
                  <a:schemeClr val="tx1"/>
                </a:solidFill>
              </a:rPr>
              <a:t>. All rights reserved.</a:t>
            </a:r>
          </a:p>
          <a:p>
            <a:r>
              <a:rPr lang="en-GB" dirty="0">
                <a:solidFill>
                  <a:schemeClr val="tx1"/>
                </a:solidFill>
              </a:rPr>
              <a:t>‘Grant Thornton’ refers to the brand under which the Grant Thornton member firms provide assurance, tax and advisory services to their clients and/or refers to one or more member firms, as the context requires. Grant Thornton International Ltd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pic>
        <p:nvPicPr>
          <p:cNvPr id="5" name="GT#standard_16x9_disclaimer">
            <a:extLst>
              <a:ext uri="{FF2B5EF4-FFF2-40B4-BE49-F238E27FC236}">
                <a16:creationId xmlns:a16="http://schemas.microsoft.com/office/drawing/2014/main" id="{CABB3E38-BF71-7A86-8493-D2FA1702B832}"/>
              </a:ext>
            </a:extLst>
          </p:cNvPr>
          <p:cNvPicPr>
            <a:picLocks noChangeAspect="1"/>
          </p:cNvPicPr>
          <p:nvPr userDrawn="1">
            <p:custDataLst>
              <p:tags r:id="rId2"/>
            </p:custDataLst>
          </p:nvPr>
        </p:nvPicPr>
        <p:blipFill>
          <a:blip r:embed="rId7" cstate="email">
            <a:extLst>
              <a:ext uri="{28A0092B-C50C-407E-A947-70E740481C1C}">
                <a14:useLocalDpi xmlns:a14="http://schemas.microsoft.com/office/drawing/2010/main"/>
              </a:ext>
            </a:extLst>
          </a:blip>
          <a:srcRect/>
          <a:stretch/>
        </p:blipFill>
        <p:spPr>
          <a:xfrm>
            <a:off x="366184" y="4824451"/>
            <a:ext cx="2350139" cy="750739"/>
          </a:xfrm>
          <a:prstGeom prst="rect">
            <a:avLst/>
          </a:prstGeom>
        </p:spPr>
      </p:pic>
    </p:spTree>
    <p:extLst>
      <p:ext uri="{BB962C8B-B14F-4D97-AF65-F5344CB8AC3E}">
        <p14:creationId xmlns:p14="http://schemas.microsoft.com/office/powerpoint/2010/main" val="3189122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Βασικά στοιχεία έργου">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Βασικά στοιχεία έργου</a:t>
            </a:r>
          </a:p>
        </p:txBody>
      </p:sp>
    </p:spTree>
    <p:extLst>
      <p:ext uri="{BB962C8B-B14F-4D97-AF65-F5344CB8AC3E}">
        <p14:creationId xmlns:p14="http://schemas.microsoft.com/office/powerpoint/2010/main" val="1756430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Βασικά Μεγέθη">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100" b="1" dirty="0">
                <a:solidFill>
                  <a:schemeClr val="bg1"/>
                </a:solidFill>
              </a:rPr>
              <a:t>Παράμετροι και μεγέθη</a:t>
            </a:r>
          </a:p>
        </p:txBody>
      </p:sp>
    </p:spTree>
    <p:extLst>
      <p:ext uri="{BB962C8B-B14F-4D97-AF65-F5344CB8AC3E}">
        <p14:creationId xmlns:p14="http://schemas.microsoft.com/office/powerpoint/2010/main" val="20282086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Χαρτογράφηση Αγ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Ελλείψεις φαρμακευτικών προϊόντων</a:t>
            </a:r>
          </a:p>
        </p:txBody>
      </p:sp>
    </p:spTree>
    <p:extLst>
      <p:ext uri="{BB962C8B-B14F-4D97-AF65-F5344CB8AC3E}">
        <p14:creationId xmlns:p14="http://schemas.microsoft.com/office/powerpoint/2010/main" val="25626542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Επιτελική σύνοψη">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Επιτελική σύνοψη</a:t>
            </a:r>
          </a:p>
        </p:txBody>
      </p:sp>
    </p:spTree>
    <p:extLst>
      <p:ext uri="{BB962C8B-B14F-4D97-AF65-F5344CB8AC3E}">
        <p14:creationId xmlns:p14="http://schemas.microsoft.com/office/powerpoint/2010/main" val="2250585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Ανάλυση Κλάδου">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κλάδου</a:t>
            </a:r>
          </a:p>
        </p:txBody>
      </p:sp>
    </p:spTree>
    <p:extLst>
      <p:ext uri="{BB962C8B-B14F-4D97-AF65-F5344CB8AC3E}">
        <p14:creationId xmlns:p14="http://schemas.microsoft.com/office/powerpoint/2010/main" val="255711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3799-8543-1E2E-5F03-BF61E7142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A6C6E428-5AAB-98BE-CA20-BB5F43024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05E6E05D-DDA0-A812-6CDA-4DADB9ABF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3FE93-88D7-53C0-381C-8ACE79EE433F}"/>
              </a:ext>
            </a:extLst>
          </p:cNvPr>
          <p:cNvSpPr>
            <a:spLocks noGrp="1"/>
          </p:cNvSpPr>
          <p:nvPr>
            <p:ph type="dt" sz="half" idx="10"/>
          </p:nvPr>
        </p:nvSpPr>
        <p:spPr/>
        <p:txBody>
          <a:bodyPr/>
          <a:lstStyle/>
          <a:p>
            <a:fld id="{DADDCFD9-1535-4E6E-A2B2-5343F364ADC0}" type="datetimeFigureOut">
              <a:rPr lang="el-GR" smtClean="0"/>
              <a:t>13/5/2025</a:t>
            </a:fld>
            <a:endParaRPr lang="el-GR"/>
          </a:p>
        </p:txBody>
      </p:sp>
      <p:sp>
        <p:nvSpPr>
          <p:cNvPr id="6" name="Footer Placeholder 5">
            <a:extLst>
              <a:ext uri="{FF2B5EF4-FFF2-40B4-BE49-F238E27FC236}">
                <a16:creationId xmlns:a16="http://schemas.microsoft.com/office/drawing/2014/main" id="{8BF1AC4B-70FD-CD83-DC2A-90887E4F7A3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17AB6381-14EC-354A-3A7F-827DF70E0153}"/>
              </a:ext>
            </a:extLst>
          </p:cNvPr>
          <p:cNvSpPr>
            <a:spLocks noGrp="1"/>
          </p:cNvSpPr>
          <p:nvPr>
            <p:ph type="sldNum" sz="quarter" idx="12"/>
          </p:nvPr>
        </p:nvSpPr>
        <p:spPr/>
        <p:txBody>
          <a:bodyPr/>
          <a:lstStyle/>
          <a:p>
            <a:fld id="{DBEFD545-27D8-4439-9A8A-530E2D23BE33}" type="slidenum">
              <a:rPr lang="el-GR" smtClean="0"/>
              <a:t>‹#›</a:t>
            </a:fld>
            <a:endParaRPr lang="el-GR"/>
          </a:p>
        </p:txBody>
      </p:sp>
    </p:spTree>
    <p:extLst>
      <p:ext uri="{BB962C8B-B14F-4D97-AF65-F5344CB8AC3E}">
        <p14:creationId xmlns:p14="http://schemas.microsoft.com/office/powerpoint/2010/main" val="2761663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40">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Νομοθετικό και ρυθμιστικό πλαίσιο</a:t>
            </a:r>
          </a:p>
        </p:txBody>
      </p:sp>
    </p:spTree>
    <p:extLst>
      <p:ext uri="{BB962C8B-B14F-4D97-AF65-F5344CB8AC3E}">
        <p14:creationId xmlns:p14="http://schemas.microsoft.com/office/powerpoint/2010/main" val="9606416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Ανάλυση προσφ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προσφοράς</a:t>
            </a:r>
          </a:p>
        </p:txBody>
      </p:sp>
    </p:spTree>
    <p:extLst>
      <p:ext uri="{BB962C8B-B14F-4D97-AF65-F5344CB8AC3E}">
        <p14:creationId xmlns:p14="http://schemas.microsoft.com/office/powerpoint/2010/main" val="12967300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Μεγέθη προσφ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Μεγέθη προσφοράς</a:t>
            </a:r>
          </a:p>
        </p:txBody>
      </p:sp>
    </p:spTree>
    <p:extLst>
      <p:ext uri="{BB962C8B-B14F-4D97-AF65-F5344CB8AC3E}">
        <p14:creationId xmlns:p14="http://schemas.microsoft.com/office/powerpoint/2010/main" val="14290176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Ανάλυση ζήτηση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ζήτησης</a:t>
            </a:r>
          </a:p>
        </p:txBody>
      </p:sp>
    </p:spTree>
    <p:extLst>
      <p:ext uri="{BB962C8B-B14F-4D97-AF65-F5344CB8AC3E}">
        <p14:creationId xmlns:p14="http://schemas.microsoft.com/office/powerpoint/2010/main" val="1642446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Παράλληλες εξαγωγέ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Παράλληλες εξαγωγές</a:t>
            </a:r>
          </a:p>
        </p:txBody>
      </p:sp>
    </p:spTree>
    <p:extLst>
      <p:ext uri="{BB962C8B-B14F-4D97-AF65-F5344CB8AC3E}">
        <p14:creationId xmlns:p14="http://schemas.microsoft.com/office/powerpoint/2010/main" val="15869950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Παράρτημα">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Παράρτημα</a:t>
            </a:r>
          </a:p>
        </p:txBody>
      </p:sp>
    </p:spTree>
    <p:extLst>
      <p:ext uri="{BB962C8B-B14F-4D97-AF65-F5344CB8AC3E}">
        <p14:creationId xmlns:p14="http://schemas.microsoft.com/office/powerpoint/2010/main" val="3513986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Ανάλυση αγοράς">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8FC64699-1C6F-6E40-6A3C-AE1FAD912B9B}"/>
              </a:ext>
            </a:extLst>
          </p:cNvPr>
          <p:cNvSpPr txBox="1">
            <a:spLocks/>
          </p:cNvSpPr>
          <p:nvPr userDrawn="1"/>
        </p:nvSpPr>
        <p:spPr>
          <a:xfrm>
            <a:off x="9669836" y="47"/>
            <a:ext cx="2524609" cy="403365"/>
          </a:xfrm>
          <a:custGeom>
            <a:avLst/>
            <a:gdLst>
              <a:gd name="connsiteX0" fmla="*/ 0 w 2520000"/>
              <a:gd name="connsiteY0" fmla="*/ 78002 h 468000"/>
              <a:gd name="connsiteX1" fmla="*/ 78002 w 2520000"/>
              <a:gd name="connsiteY1" fmla="*/ 0 h 468000"/>
              <a:gd name="connsiteX2" fmla="*/ 2441998 w 2520000"/>
              <a:gd name="connsiteY2" fmla="*/ 0 h 468000"/>
              <a:gd name="connsiteX3" fmla="*/ 2520000 w 2520000"/>
              <a:gd name="connsiteY3" fmla="*/ 78002 h 468000"/>
              <a:gd name="connsiteX4" fmla="*/ 2520000 w 2520000"/>
              <a:gd name="connsiteY4" fmla="*/ 389998 h 468000"/>
              <a:gd name="connsiteX5" fmla="*/ 2441998 w 2520000"/>
              <a:gd name="connsiteY5" fmla="*/ 468000 h 468000"/>
              <a:gd name="connsiteX6" fmla="*/ 78002 w 2520000"/>
              <a:gd name="connsiteY6" fmla="*/ 468000 h 468000"/>
              <a:gd name="connsiteX7" fmla="*/ 0 w 2520000"/>
              <a:gd name="connsiteY7" fmla="*/ 389998 h 468000"/>
              <a:gd name="connsiteX8" fmla="*/ 0 w 2520000"/>
              <a:gd name="connsiteY8" fmla="*/ 78002 h 468000"/>
              <a:gd name="connsiteX0" fmla="*/ 0 w 2521083"/>
              <a:gd name="connsiteY0" fmla="*/ 78002 h 468000"/>
              <a:gd name="connsiteX1" fmla="*/ 78002 w 2521083"/>
              <a:gd name="connsiteY1" fmla="*/ 0 h 468000"/>
              <a:gd name="connsiteX2" fmla="*/ 2487242 w 2521083"/>
              <a:gd name="connsiteY2" fmla="*/ 0 h 468000"/>
              <a:gd name="connsiteX3" fmla="*/ 2520000 w 2521083"/>
              <a:gd name="connsiteY3" fmla="*/ 78002 h 468000"/>
              <a:gd name="connsiteX4" fmla="*/ 2520000 w 2521083"/>
              <a:gd name="connsiteY4" fmla="*/ 389998 h 468000"/>
              <a:gd name="connsiteX5" fmla="*/ 2441998 w 2521083"/>
              <a:gd name="connsiteY5" fmla="*/ 468000 h 468000"/>
              <a:gd name="connsiteX6" fmla="*/ 78002 w 2521083"/>
              <a:gd name="connsiteY6" fmla="*/ 468000 h 468000"/>
              <a:gd name="connsiteX7" fmla="*/ 0 w 2521083"/>
              <a:gd name="connsiteY7" fmla="*/ 389998 h 468000"/>
              <a:gd name="connsiteX8" fmla="*/ 0 w 2521083"/>
              <a:gd name="connsiteY8" fmla="*/ 78002 h 468000"/>
              <a:gd name="connsiteX0" fmla="*/ 0 w 2521083"/>
              <a:gd name="connsiteY0" fmla="*/ 78003 h 468001"/>
              <a:gd name="connsiteX1" fmla="*/ 78002 w 2521083"/>
              <a:gd name="connsiteY1" fmla="*/ 1 h 468001"/>
              <a:gd name="connsiteX2" fmla="*/ 2487242 w 2521083"/>
              <a:gd name="connsiteY2" fmla="*/ 1 h 468001"/>
              <a:gd name="connsiteX3" fmla="*/ 2520000 w 2521083"/>
              <a:gd name="connsiteY3" fmla="*/ 42284 h 468001"/>
              <a:gd name="connsiteX4" fmla="*/ 2520000 w 2521083"/>
              <a:gd name="connsiteY4" fmla="*/ 389999 h 468001"/>
              <a:gd name="connsiteX5" fmla="*/ 2441998 w 2521083"/>
              <a:gd name="connsiteY5" fmla="*/ 468001 h 468001"/>
              <a:gd name="connsiteX6" fmla="*/ 78002 w 2521083"/>
              <a:gd name="connsiteY6" fmla="*/ 468001 h 468001"/>
              <a:gd name="connsiteX7" fmla="*/ 0 w 2521083"/>
              <a:gd name="connsiteY7" fmla="*/ 389999 h 468001"/>
              <a:gd name="connsiteX8" fmla="*/ 0 w 2521083"/>
              <a:gd name="connsiteY8" fmla="*/ 78003 h 468001"/>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389999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79634"/>
              <a:gd name="connsiteX1" fmla="*/ 78002 w 2522164"/>
              <a:gd name="connsiteY1" fmla="*/ 1 h 479634"/>
              <a:gd name="connsiteX2" fmla="*/ 2487242 w 2522164"/>
              <a:gd name="connsiteY2" fmla="*/ 1 h 479634"/>
              <a:gd name="connsiteX3" fmla="*/ 2520000 w 2522164"/>
              <a:gd name="connsiteY3" fmla="*/ 42284 h 479634"/>
              <a:gd name="connsiteX4" fmla="*/ 2520000 w 2522164"/>
              <a:gd name="connsiteY4" fmla="*/ 458457 h 479634"/>
              <a:gd name="connsiteX5" fmla="*/ 2490897 w 2522164"/>
              <a:gd name="connsiteY5" fmla="*/ 465556 h 479634"/>
              <a:gd name="connsiteX6" fmla="*/ 78002 w 2522164"/>
              <a:gd name="connsiteY6" fmla="*/ 468001 h 479634"/>
              <a:gd name="connsiteX7" fmla="*/ 0 w 2522164"/>
              <a:gd name="connsiteY7" fmla="*/ 389999 h 479634"/>
              <a:gd name="connsiteX8" fmla="*/ 0 w 2522164"/>
              <a:gd name="connsiteY8" fmla="*/ 78003 h 479634"/>
              <a:gd name="connsiteX0" fmla="*/ 0 w 2522164"/>
              <a:gd name="connsiteY0" fmla="*/ 78003 h 468001"/>
              <a:gd name="connsiteX1" fmla="*/ 78002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2164"/>
              <a:gd name="connsiteY0" fmla="*/ 78003 h 468001"/>
              <a:gd name="connsiteX1" fmla="*/ 48663 w 2522164"/>
              <a:gd name="connsiteY1" fmla="*/ 1 h 468001"/>
              <a:gd name="connsiteX2" fmla="*/ 2487242 w 2522164"/>
              <a:gd name="connsiteY2" fmla="*/ 1 h 468001"/>
              <a:gd name="connsiteX3" fmla="*/ 2520000 w 2522164"/>
              <a:gd name="connsiteY3" fmla="*/ 42284 h 468001"/>
              <a:gd name="connsiteX4" fmla="*/ 2520000 w 2522164"/>
              <a:gd name="connsiteY4" fmla="*/ 426673 h 468001"/>
              <a:gd name="connsiteX5" fmla="*/ 2490897 w 2522164"/>
              <a:gd name="connsiteY5" fmla="*/ 465556 h 468001"/>
              <a:gd name="connsiteX6" fmla="*/ 78002 w 2522164"/>
              <a:gd name="connsiteY6" fmla="*/ 468001 h 468001"/>
              <a:gd name="connsiteX7" fmla="*/ 0 w 2522164"/>
              <a:gd name="connsiteY7" fmla="*/ 389999 h 468001"/>
              <a:gd name="connsiteX8" fmla="*/ 0 w 2522164"/>
              <a:gd name="connsiteY8" fmla="*/ 78003 h 468001"/>
              <a:gd name="connsiteX0" fmla="*/ 0 w 2524609"/>
              <a:gd name="connsiteY0" fmla="*/ 41337 h 468009"/>
              <a:gd name="connsiteX1" fmla="*/ 51108 w 2524609"/>
              <a:gd name="connsiteY1" fmla="*/ 9 h 468009"/>
              <a:gd name="connsiteX2" fmla="*/ 2489687 w 2524609"/>
              <a:gd name="connsiteY2" fmla="*/ 9 h 468009"/>
              <a:gd name="connsiteX3" fmla="*/ 2522445 w 2524609"/>
              <a:gd name="connsiteY3" fmla="*/ 42292 h 468009"/>
              <a:gd name="connsiteX4" fmla="*/ 2522445 w 2524609"/>
              <a:gd name="connsiteY4" fmla="*/ 426681 h 468009"/>
              <a:gd name="connsiteX5" fmla="*/ 2493342 w 2524609"/>
              <a:gd name="connsiteY5" fmla="*/ 465564 h 468009"/>
              <a:gd name="connsiteX6" fmla="*/ 80447 w 2524609"/>
              <a:gd name="connsiteY6" fmla="*/ 468009 h 468009"/>
              <a:gd name="connsiteX7" fmla="*/ 2445 w 2524609"/>
              <a:gd name="connsiteY7" fmla="*/ 390007 h 468009"/>
              <a:gd name="connsiteX8" fmla="*/ 0 w 2524609"/>
              <a:gd name="connsiteY8" fmla="*/ 41337 h 4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609" h="468009">
                <a:moveTo>
                  <a:pt x="0" y="41337"/>
                </a:moveTo>
                <a:cubicBezTo>
                  <a:pt x="0" y="-1742"/>
                  <a:pt x="8029" y="9"/>
                  <a:pt x="51108" y="9"/>
                </a:cubicBezTo>
                <a:lnTo>
                  <a:pt x="2489687" y="9"/>
                </a:lnTo>
                <a:cubicBezTo>
                  <a:pt x="2532766" y="9"/>
                  <a:pt x="2522445" y="-787"/>
                  <a:pt x="2522445" y="42292"/>
                </a:cubicBezTo>
                <a:lnTo>
                  <a:pt x="2522445" y="426681"/>
                </a:lnTo>
                <a:cubicBezTo>
                  <a:pt x="2522445" y="469760"/>
                  <a:pt x="2536421" y="465564"/>
                  <a:pt x="2493342" y="465564"/>
                </a:cubicBezTo>
                <a:lnTo>
                  <a:pt x="80447" y="468009"/>
                </a:lnTo>
                <a:cubicBezTo>
                  <a:pt x="37368" y="468009"/>
                  <a:pt x="2445" y="433086"/>
                  <a:pt x="2445" y="390007"/>
                </a:cubicBezTo>
                <a:lnTo>
                  <a:pt x="0" y="41337"/>
                </a:lnTo>
                <a:close/>
              </a:path>
            </a:pathLst>
          </a:custGeom>
          <a:gradFill>
            <a:gsLst>
              <a:gs pos="19000">
                <a:schemeClr val="accent2"/>
              </a:gs>
              <a:gs pos="76000">
                <a:srgbClr val="4F2D7F"/>
              </a:gs>
            </a:gsLst>
            <a:lin ang="8100000" scaled="1"/>
          </a:gradFill>
          <a:effectLst>
            <a:outerShdw blurRad="50800" dist="38100" dir="2700000" algn="tl" rotWithShape="0">
              <a:prstClr val="black">
                <a:alpha val="40000"/>
              </a:prstClr>
            </a:outerShdw>
          </a:effectLst>
        </p:spPr>
        <p:txBody>
          <a:bodyPr wrap="square" lIns="72000" tIns="72000" rIns="72000" bIns="7200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lang="el-GR" sz="1600" b="1" kern="1200" dirty="0">
                <a:solidFill>
                  <a:schemeClr val="bg1"/>
                </a:solidFill>
                <a:latin typeface="+mn-lt"/>
                <a:ea typeface="+mn-ea"/>
                <a:cs typeface="Arial" pitchFamily="34" charset="0"/>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lang="el-GR" sz="1800" b="0" kern="1200" dirty="0">
                <a:solidFill>
                  <a:schemeClr val="tx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algn="ctr" defTabSz="914400"/>
            <a:r>
              <a:rPr lang="el-GR" sz="1200" b="1" dirty="0">
                <a:solidFill>
                  <a:schemeClr val="bg1"/>
                </a:solidFill>
              </a:rPr>
              <a:t>Ανάλυση αγοράς</a:t>
            </a:r>
          </a:p>
        </p:txBody>
      </p:sp>
    </p:spTree>
    <p:extLst>
      <p:ext uri="{BB962C8B-B14F-4D97-AF65-F5344CB8AC3E}">
        <p14:creationId xmlns:p14="http://schemas.microsoft.com/office/powerpoint/2010/main" val="391547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νο">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40588A-E1B5-0FCB-7A88-8FD9A6906BAA}"/>
              </a:ext>
            </a:extLst>
          </p:cNvPr>
          <p:cNvGraphicFramePr>
            <a:graphicFrameLocks noChangeAspect="1"/>
          </p:cNvGraphicFramePr>
          <p:nvPr userDrawn="1">
            <p:custDataLst>
              <p:tags r:id="rId1"/>
            </p:custDataLst>
            <p:extLst>
              <p:ext uri="{D42A27DB-BD31-4B8C-83A1-F6EECF244321}">
                <p14:modId xmlns:p14="http://schemas.microsoft.com/office/powerpoint/2010/main" val="1652861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think-cell data - do not delete" hidden="1">
                        <a:extLst>
                          <a:ext uri="{FF2B5EF4-FFF2-40B4-BE49-F238E27FC236}">
                            <a16:creationId xmlns:a16="http://schemas.microsoft.com/office/drawing/2014/main" id="{3C40588A-E1B5-0FCB-7A88-8FD9A6906B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7420707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07DF-E8D7-A7BC-76E8-28835C661E2F}"/>
              </a:ext>
            </a:extLst>
          </p:cNvPr>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496148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wo collums white">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GB" dirty="0"/>
              <a:t>Click to edit Master title style</a:t>
            </a:r>
          </a:p>
        </p:txBody>
      </p:sp>
      <p:sp>
        <p:nvSpPr>
          <p:cNvPr id="7" name="Text">
            <a:extLst>
              <a:ext uri="{FF2B5EF4-FFF2-40B4-BE49-F238E27FC236}">
                <a16:creationId xmlns:a16="http://schemas.microsoft.com/office/drawing/2014/main" id="{F8FD3B03-5E96-AF55-1722-7452FC8E0D07}"/>
              </a:ext>
            </a:extLst>
          </p:cNvPr>
          <p:cNvSpPr>
            <a:spLocks noGrp="1"/>
          </p:cNvSpPr>
          <p:nvPr>
            <p:ph idx="1"/>
          </p:nvPr>
        </p:nvSpPr>
        <p:spPr>
          <a:xfrm>
            <a:off x="508000" y="1724025"/>
            <a:ext cx="5152571"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13" name="Text">
            <a:extLst>
              <a:ext uri="{FF2B5EF4-FFF2-40B4-BE49-F238E27FC236}">
                <a16:creationId xmlns:a16="http://schemas.microsoft.com/office/drawing/2014/main" id="{91C839F4-16E7-7499-92FF-31C4B3B2B226}"/>
              </a:ext>
            </a:extLst>
          </p:cNvPr>
          <p:cNvSpPr>
            <a:spLocks noGrp="1"/>
          </p:cNvSpPr>
          <p:nvPr>
            <p:ph idx="13"/>
          </p:nvPr>
        </p:nvSpPr>
        <p:spPr>
          <a:xfrm>
            <a:off x="6531428" y="1724025"/>
            <a:ext cx="5152572"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Tree>
    <p:extLst>
      <p:ext uri="{BB962C8B-B14F-4D97-AF65-F5344CB8AC3E}">
        <p14:creationId xmlns:p14="http://schemas.microsoft.com/office/powerpoint/2010/main" val="142786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12.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11.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image" Target="../media/image1.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oleObject" Target="../embeddings/oleObject3.bin"/><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ags" Target="../tags/tag13.xml"/><Relationship Id="rId30"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6.emf"/><Relationship Id="rId5" Type="http://schemas.openxmlformats.org/officeDocument/2006/relationships/oleObject" Target="../embeddings/oleObject8.bin"/><Relationship Id="rId4" Type="http://schemas.openxmlformats.org/officeDocument/2006/relationships/tags" Target="../tags/tag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tags" Target="../tags/tag41.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tags" Target="../tags/tag40.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image" Target="../media/image1.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oleObject" Target="../embeddings/oleObject3.bin"/><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ags" Target="../tags/tag42.xml"/><Relationship Id="rId30"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ags" Target="../tags/tag68.xml"/><Relationship Id="rId3" Type="http://schemas.openxmlformats.org/officeDocument/2006/relationships/slideLayout" Target="../slideLayouts/slideLayout70.xml"/><Relationship Id="rId21" Type="http://schemas.openxmlformats.org/officeDocument/2006/relationships/image" Target="../media/image23.png"/><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ags" Target="../tags/tag67.xml"/><Relationship Id="rId2" Type="http://schemas.openxmlformats.org/officeDocument/2006/relationships/slideLayout" Target="../slideLayouts/slideLayout69.xml"/><Relationship Id="rId16" Type="http://schemas.openxmlformats.org/officeDocument/2006/relationships/tags" Target="../tags/tag66.xml"/><Relationship Id="rId20" Type="http://schemas.openxmlformats.org/officeDocument/2006/relationships/image" Target="../media/image1.em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5.xml"/><Relationship Id="rId10" Type="http://schemas.openxmlformats.org/officeDocument/2006/relationships/slideLayout" Target="../slideLayouts/slideLayout77.xml"/><Relationship Id="rId19" Type="http://schemas.openxmlformats.org/officeDocument/2006/relationships/oleObject" Target="../embeddings/oleObject9.bin"/><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theme" Target="../theme/theme6.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tags" Target="../tags/tag8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image" Target="../media/image7.png"/><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tags" Target="../tags/tag85.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image" Target="../media/image1.emf"/><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tags" Target="../tags/tag84.xml"/><Relationship Id="rId30" Type="http://schemas.openxmlformats.org/officeDocument/2006/relationships/oleObject" Target="../embeddings/oleObject3.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ags" Target="../tags/tag113.xml"/><Relationship Id="rId3" Type="http://schemas.openxmlformats.org/officeDocument/2006/relationships/slideLayout" Target="../slideLayouts/slideLayout109.xml"/><Relationship Id="rId21" Type="http://schemas.openxmlformats.org/officeDocument/2006/relationships/image" Target="../media/image1.emf"/><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ags" Target="../tags/tag112.xml"/><Relationship Id="rId2" Type="http://schemas.openxmlformats.org/officeDocument/2006/relationships/slideLayout" Target="../slideLayouts/slideLayout108.xml"/><Relationship Id="rId16" Type="http://schemas.openxmlformats.org/officeDocument/2006/relationships/theme" Target="../theme/theme7.xml"/><Relationship Id="rId20" Type="http://schemas.openxmlformats.org/officeDocument/2006/relationships/oleObject" Target="../embeddings/oleObject9.bin"/><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tags" Target="../tags/tag114.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DAAFAAE-049E-AC65-3315-89B08E1A3862}"/>
              </a:ext>
            </a:extLst>
          </p:cNvPr>
          <p:cNvGraphicFramePr>
            <a:graphicFrameLocks noChangeAspect="1"/>
          </p:cNvGraphicFramePr>
          <p:nvPr userDrawn="1">
            <p:custDataLst>
              <p:tags r:id="rId21"/>
            </p:custDataLst>
            <p:extLst>
              <p:ext uri="{D42A27DB-BD31-4B8C-83A1-F6EECF244321}">
                <p14:modId xmlns:p14="http://schemas.microsoft.com/office/powerpoint/2010/main" val="288133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25" imgH="426" progId="TCLayout.ActiveDocument.1">
                  <p:embed/>
                </p:oleObj>
              </mc:Choice>
              <mc:Fallback>
                <p:oleObj name="think-cell Slide" r:id="rId22" imgW="425" imgH="426" progId="TCLayout.ActiveDocument.1">
                  <p:embed/>
                  <p:pic>
                    <p:nvPicPr>
                      <p:cNvPr id="8" name="think-cell data - do not delete" hidden="1">
                        <a:extLst>
                          <a:ext uri="{FF2B5EF4-FFF2-40B4-BE49-F238E27FC236}">
                            <a16:creationId xmlns:a16="http://schemas.microsoft.com/office/drawing/2014/main" id="{FDAAFAAE-049E-AC65-3315-89B08E1A3862}"/>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CF91B79-757E-7730-F7E6-96C15F28A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B2EE839-2497-07D8-7EBD-2C3043063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A5D9E93-0233-7794-DF93-F77A5FC2FE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DDCFD9-1535-4E6E-A2B2-5343F364ADC0}" type="datetimeFigureOut">
              <a:rPr lang="el-GR" smtClean="0"/>
              <a:t>13/5/2025</a:t>
            </a:fld>
            <a:endParaRPr lang="el-GR"/>
          </a:p>
        </p:txBody>
      </p:sp>
      <p:sp>
        <p:nvSpPr>
          <p:cNvPr id="5" name="Footer Placeholder 4">
            <a:extLst>
              <a:ext uri="{FF2B5EF4-FFF2-40B4-BE49-F238E27FC236}">
                <a16:creationId xmlns:a16="http://schemas.microsoft.com/office/drawing/2014/main" id="{AA54E6FB-54EC-6602-06D5-E5FEDC461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A1FB61CD-8030-73D3-EFEA-3AEA0BC309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EFD545-27D8-4439-9A8A-530E2D23BE33}" type="slidenum">
              <a:rPr lang="el-GR" smtClean="0"/>
              <a:t>‹#›</a:t>
            </a:fld>
            <a:endParaRPr lang="el-GR"/>
          </a:p>
        </p:txBody>
      </p:sp>
    </p:spTree>
    <p:extLst>
      <p:ext uri="{BB962C8B-B14F-4D97-AF65-F5344CB8AC3E}">
        <p14:creationId xmlns:p14="http://schemas.microsoft.com/office/powerpoint/2010/main" val="101548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824" r:id="rId14"/>
    <p:sldLayoutId id="2147483667" r:id="rId15"/>
    <p:sldLayoutId id="2147483666" r:id="rId16"/>
    <p:sldLayoutId id="2147483668" r:id="rId17"/>
    <p:sldLayoutId id="2147483669" r:id="rId18"/>
    <p:sldLayoutId id="214748375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78427C6-3FA9-E54C-1D42-46E662F19912}"/>
              </a:ext>
            </a:extLst>
          </p:cNvPr>
          <p:cNvGraphicFramePr>
            <a:graphicFrameLocks noChangeAspect="1"/>
          </p:cNvGraphicFramePr>
          <p:nvPr userDrawn="1">
            <p:custDataLst>
              <p:tags r:id="rId25"/>
            </p:custDataLst>
            <p:extLst>
              <p:ext uri="{D42A27DB-BD31-4B8C-83A1-F6EECF244321}">
                <p14:modId xmlns:p14="http://schemas.microsoft.com/office/powerpoint/2010/main" val="3417161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25" imgH="426" progId="TCLayout.ActiveDocument.1">
                  <p:embed/>
                </p:oleObj>
              </mc:Choice>
              <mc:Fallback>
                <p:oleObj name="think-cell Slide" r:id="rId28" imgW="425" imgH="426" progId="TCLayout.ActiveDocument.1">
                  <p:embed/>
                  <p:pic>
                    <p:nvPicPr>
                      <p:cNvPr id="10" name="think-cell data - do not delete" hidden="1">
                        <a:extLst>
                          <a:ext uri="{FF2B5EF4-FFF2-40B4-BE49-F238E27FC236}">
                            <a16:creationId xmlns:a16="http://schemas.microsoft.com/office/drawing/2014/main" id="{D78427C6-3FA9-E54C-1D42-46E662F19912}"/>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2" name="Title"/>
          <p:cNvSpPr>
            <a:spLocks noGrp="1"/>
          </p:cNvSpPr>
          <p:nvPr>
            <p:ph type="title"/>
          </p:nvPr>
        </p:nvSpPr>
        <p:spPr>
          <a:xfrm>
            <a:off x="508003" y="508000"/>
            <a:ext cx="11175997" cy="941388"/>
          </a:xfrm>
          <a:prstGeom prst="rect">
            <a:avLst/>
          </a:prstGeom>
        </p:spPr>
        <p:txBody>
          <a:bodyPr vert="horz" wrap="square" lIns="0" tIns="0" rIns="0" bIns="0" rtlCol="0" anchor="t" anchorCtr="0">
            <a:noAutofit/>
          </a:bodyPr>
          <a:lstStyle/>
          <a:p>
            <a:r>
              <a:rPr lang="en-GB" noProof="0" dirty="0"/>
              <a:t>Click to edit Master title style</a:t>
            </a:r>
          </a:p>
        </p:txBody>
      </p:sp>
      <p:sp>
        <p:nvSpPr>
          <p:cNvPr id="13" name="Text"/>
          <p:cNvSpPr>
            <a:spLocks noGrp="1"/>
          </p:cNvSpPr>
          <p:nvPr>
            <p:ph type="body" idx="1"/>
          </p:nvPr>
        </p:nvSpPr>
        <p:spPr>
          <a:xfrm>
            <a:off x="508000" y="1724025"/>
            <a:ext cx="11176000"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2" name="empower - DO NOT DELETE!!!" hidden="1">
            <a:extLst>
              <a:ext uri="{FF2B5EF4-FFF2-40B4-BE49-F238E27FC236}">
                <a16:creationId xmlns:a16="http://schemas.microsoft.com/office/drawing/2014/main" id="{C888AE42-7A2A-3887-4F25-F7373E35B431}"/>
              </a:ext>
            </a:extLst>
          </p:cNvPr>
          <p:cNvSpPr/>
          <p:nvPr userDrawn="1">
            <p:custDataLst>
              <p:tags r:id="rId26"/>
            </p:custDataLst>
          </p:nvPr>
        </p:nvSpPr>
        <p:spPr>
          <a:xfrm>
            <a:off x="0" y="0"/>
            <a:ext cx="0" cy="0"/>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l"/>
            <a:endParaRPr lang="en-GB" sz="2400" dirty="0">
              <a:solidFill>
                <a:schemeClr val="bg1"/>
              </a:solidFill>
            </a:endParaRPr>
          </a:p>
        </p:txBody>
      </p:sp>
      <p:pic>
        <p:nvPicPr>
          <p:cNvPr id="3" name="Logo_White">
            <a:extLst>
              <a:ext uri="{FF2B5EF4-FFF2-40B4-BE49-F238E27FC236}">
                <a16:creationId xmlns:a16="http://schemas.microsoft.com/office/drawing/2014/main" id="{B462155F-C2F4-23C7-BF60-70CFED40D115}"/>
              </a:ext>
            </a:extLst>
          </p:cNvPr>
          <p:cNvPicPr>
            <a:picLocks noChangeAspect="1"/>
          </p:cNvPicPr>
          <p:nvPr userDrawn="1"/>
        </p:nvPicPr>
        <p:blipFill>
          <a:blip r:embed="rId30" cstate="email">
            <a:extLst>
              <a:ext uri="{28A0092B-C50C-407E-A947-70E740481C1C}">
                <a14:useLocalDpi xmlns:a14="http://schemas.microsoft.com/office/drawing/2010/main"/>
              </a:ext>
            </a:extLst>
          </a:blip>
          <a:srcRect/>
          <a:stretch/>
        </p:blipFill>
        <p:spPr>
          <a:xfrm>
            <a:off x="508000" y="6327467"/>
            <a:ext cx="1440000" cy="277578"/>
          </a:xfrm>
          <a:prstGeom prst="rect">
            <a:avLst/>
          </a:prstGeom>
        </p:spPr>
      </p:pic>
      <p:sp>
        <p:nvSpPr>
          <p:cNvPr id="8" name="TextBox 7">
            <a:extLst>
              <a:ext uri="{FF2B5EF4-FFF2-40B4-BE49-F238E27FC236}">
                <a16:creationId xmlns:a16="http://schemas.microsoft.com/office/drawing/2014/main" id="{B87863B1-55D2-0A32-DB1A-4756350D49B6}"/>
              </a:ext>
            </a:extLst>
          </p:cNvPr>
          <p:cNvSpPr txBox="1"/>
          <p:nvPr userDrawn="1"/>
        </p:nvSpPr>
        <p:spPr>
          <a:xfrm>
            <a:off x="11385285" y="6411255"/>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tx1"/>
                </a:solidFill>
              </a:rPr>
              <a:t>|</a:t>
            </a:r>
          </a:p>
        </p:txBody>
      </p:sp>
      <p:sp>
        <p:nvSpPr>
          <p:cNvPr id="9" name="Year">
            <a:extLst>
              <a:ext uri="{FF2B5EF4-FFF2-40B4-BE49-F238E27FC236}">
                <a16:creationId xmlns:a16="http://schemas.microsoft.com/office/drawing/2014/main" id="{35899F1D-CA8A-4ACB-0FFE-B7BC7A96E60A}"/>
              </a:ext>
            </a:extLst>
          </p:cNvPr>
          <p:cNvSpPr txBox="1"/>
          <p:nvPr userDrawn="1"/>
        </p:nvSpPr>
        <p:spPr>
          <a:xfrm>
            <a:off x="11044588" y="6435957"/>
            <a:ext cx="268423" cy="95605"/>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sz="700" dirty="0">
                <a:solidFill>
                  <a:schemeClr val="tx1"/>
                </a:solidFill>
                <a:latin typeface="+mn-lt"/>
                <a:cs typeface="Arial" panose="020B0604020202020204" pitchFamily="34" charset="0"/>
              </a:rPr>
              <a:t>202</a:t>
            </a:r>
            <a:r>
              <a:rPr lang="el-GR" sz="700" dirty="0">
                <a:solidFill>
                  <a:schemeClr val="tx1"/>
                </a:solidFill>
                <a:latin typeface="+mn-lt"/>
                <a:cs typeface="Arial" panose="020B0604020202020204" pitchFamily="34" charset="0"/>
              </a:rPr>
              <a:t>5</a:t>
            </a:r>
            <a:endParaRPr lang="en-GB" sz="700" dirty="0">
              <a:solidFill>
                <a:schemeClr val="tx1"/>
              </a:solidFill>
              <a:latin typeface="+mn-lt"/>
              <a:cs typeface="Arial" panose="020B0604020202020204" pitchFamily="34" charset="0"/>
            </a:endParaRPr>
          </a:p>
        </p:txBody>
      </p:sp>
      <p:sp>
        <p:nvSpPr>
          <p:cNvPr id="14" name="TextBox 13">
            <a:extLst>
              <a:ext uri="{FF2B5EF4-FFF2-40B4-BE49-F238E27FC236}">
                <a16:creationId xmlns:a16="http://schemas.microsoft.com/office/drawing/2014/main" id="{D672DDF2-7430-8846-D4EF-A5B8B9071152}"/>
              </a:ext>
            </a:extLst>
          </p:cNvPr>
          <p:cNvSpPr txBox="1"/>
          <p:nvPr userDrawn="1">
            <p:custDataLst>
              <p:tags r:id="rId27"/>
            </p:custDataLst>
          </p:nvPr>
        </p:nvSpPr>
        <p:spPr>
          <a:xfrm>
            <a:off x="7963408" y="6442512"/>
            <a:ext cx="3017064" cy="86070"/>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sz="700" dirty="0">
                <a:solidFill>
                  <a:schemeClr val="tx1"/>
                </a:solidFill>
                <a:latin typeface="+mn-lt"/>
                <a:cs typeface="Arial" panose="020B0604020202020204" pitchFamily="34" charset="0"/>
              </a:rPr>
              <a:t>Grant Thornton </a:t>
            </a:r>
            <a:r>
              <a:rPr lang="en-US" sz="700" dirty="0">
                <a:solidFill>
                  <a:schemeClr val="tx1"/>
                </a:solidFill>
                <a:latin typeface="+mn-lt"/>
                <a:cs typeface="Arial" panose="020B0604020202020204" pitchFamily="34" charset="0"/>
              </a:rPr>
              <a:t>Greece</a:t>
            </a:r>
            <a:endParaRPr lang="en-GB" sz="700" dirty="0">
              <a:solidFill>
                <a:schemeClr val="tx1"/>
              </a:solidFill>
              <a:latin typeface="+mn-lt"/>
              <a:cs typeface="Arial" panose="020B0604020202020204" pitchFamily="34" charset="0"/>
            </a:endParaRPr>
          </a:p>
        </p:txBody>
      </p:sp>
      <p:sp>
        <p:nvSpPr>
          <p:cNvPr id="4" name="Slide Number">
            <a:extLst>
              <a:ext uri="{FF2B5EF4-FFF2-40B4-BE49-F238E27FC236}">
                <a16:creationId xmlns:a16="http://schemas.microsoft.com/office/drawing/2014/main" id="{E5390D9A-83F2-FB1A-AAE5-1443134201E6}"/>
              </a:ext>
            </a:extLst>
          </p:cNvPr>
          <p:cNvSpPr txBox="1">
            <a:spLocks/>
          </p:cNvSpPr>
          <p:nvPr userDrawn="1"/>
        </p:nvSpPr>
        <p:spPr>
          <a:xfrm>
            <a:off x="11398911" y="6400533"/>
            <a:ext cx="271463" cy="143720"/>
          </a:xfrm>
          <a:prstGeom prst="rect">
            <a:avLst/>
          </a:prstGeom>
        </p:spPr>
        <p:txBody>
          <a:bodyPr vert="horz" wrap="none" lIns="0" tIns="0" rIns="0" bIns="0" rtlCol="0" anchor="b" anchorCtr="0">
            <a:noAutofit/>
          </a:bodyPr>
          <a:lstStyle>
            <a:defPPr>
              <a:defRPr lang="en-GB"/>
            </a:defPPr>
            <a:lvl1pPr marL="0" indent="0" algn="r" defTabSz="736656" rtl="0" eaLnBrk="1" latinLnBrk="0" hangingPunct="1">
              <a:lnSpc>
                <a:spcPct val="100000"/>
              </a:lnSpc>
              <a:spcBef>
                <a:spcPts val="0"/>
              </a:spcBef>
              <a:spcAft>
                <a:spcPts val="600"/>
              </a:spcAft>
              <a:buFont typeface="Arial" panose="020B0604020202020204" pitchFamily="34" charset="0"/>
              <a:buNone/>
              <a:defRPr lang="en-GB" sz="800" b="0" kern="1200">
                <a:solidFill>
                  <a:sysClr val="windowText" lastClr="000000"/>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400" b="0" kern="1200" dirty="0">
                <a:solidFill>
                  <a:schemeClr val="tx1"/>
                </a:solidFill>
                <a:latin typeface="+mn-lt"/>
                <a:ea typeface="+mn-ea"/>
                <a:cs typeface="+mn-cs"/>
              </a:defRPr>
            </a:lvl9pPr>
          </a:lstStyle>
          <a:p>
            <a:fld id="{1AB31D9B-80B6-41F8-B283-556E26E6158E}" type="slidenum">
              <a:rPr lang="el-GR" smtClean="0"/>
              <a:pPr/>
              <a:t>‹#›</a:t>
            </a:fld>
            <a:endParaRPr lang="el-GR" dirty="0"/>
          </a:p>
        </p:txBody>
      </p:sp>
    </p:spTree>
    <p:extLst>
      <p:ext uri="{BB962C8B-B14F-4D97-AF65-F5344CB8AC3E}">
        <p14:creationId xmlns:p14="http://schemas.microsoft.com/office/powerpoint/2010/main" val="2415948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716" r:id="rId5"/>
    <p:sldLayoutId id="2147483719" r:id="rId6"/>
    <p:sldLayoutId id="2147483717" r:id="rId7"/>
    <p:sldLayoutId id="2147483721" r:id="rId8"/>
    <p:sldLayoutId id="2147483718" r:id="rId9"/>
    <p:sldLayoutId id="2147483724" r:id="rId10"/>
    <p:sldLayoutId id="2147483726" r:id="rId11"/>
    <p:sldLayoutId id="2147483725" r:id="rId12"/>
    <p:sldLayoutId id="2147483728" r:id="rId13"/>
    <p:sldLayoutId id="2147483729" r:id="rId14"/>
    <p:sldLayoutId id="2147483727" r:id="rId15"/>
    <p:sldLayoutId id="2147483730" r:id="rId16"/>
    <p:sldLayoutId id="2147483678" r:id="rId17"/>
    <p:sldLayoutId id="2147483705" r:id="rId18"/>
    <p:sldLayoutId id="2147483706" r:id="rId19"/>
    <p:sldLayoutId id="2147483713" r:id="rId20"/>
    <p:sldLayoutId id="2147483714" r:id="rId21"/>
    <p:sldLayoutId id="2147483715" r:id="rId22"/>
    <p:sldLayoutId id="2147483803" r:id="rId23"/>
  </p:sldLayoutIdLst>
  <p:hf hdr="0" dt="0"/>
  <p:txStyles>
    <p:titleStyle>
      <a:lvl1pPr algn="l" defTabSz="736656" rtl="0" eaLnBrk="1" latinLnBrk="0" hangingPunct="1">
        <a:lnSpc>
          <a:spcPct val="85000"/>
        </a:lnSpc>
        <a:spcBef>
          <a:spcPct val="0"/>
        </a:spcBef>
        <a:buNone/>
        <a:defRPr sz="3200" b="1" kern="1200">
          <a:solidFill>
            <a:schemeClr val="accent1"/>
          </a:solidFill>
          <a:latin typeface="+mn-lt"/>
          <a:ea typeface="+mj-ea"/>
          <a:cs typeface="+mj-cs"/>
        </a:defRPr>
      </a:lvl1pPr>
    </p:titleStyle>
    <p:body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p:bodyStyle>
    <p:otherStyle>
      <a:defPPr>
        <a:defRPr lang="en-GB"/>
      </a:defPPr>
      <a:lvl1pPr marL="0" indent="0" algn="l" defTabSz="736656" rtl="0" eaLnBrk="1" latinLnBrk="0" hangingPunct="1">
        <a:lnSpc>
          <a:spcPct val="100000"/>
        </a:lnSpc>
        <a:spcBef>
          <a:spcPts val="0"/>
        </a:spcBef>
        <a:spcAft>
          <a:spcPts val="600"/>
        </a:spcAft>
        <a:buFont typeface="Arial" panose="020B0604020202020204" pitchFamily="34" charset="0"/>
        <a:buNone/>
        <a:defRPr lang="en-GB" sz="1100" b="0" kern="1200" dirty="0">
          <a:solidFill>
            <a:schemeClr val="tx1"/>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1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1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1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1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100" b="0" kern="1200" dirty="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0">
          <p15:clr>
            <a:srgbClr val="F26B43"/>
          </p15:clr>
        </p15:guide>
        <p15:guide id="2" pos="320">
          <p15:clr>
            <a:srgbClr val="F26B43"/>
          </p15:clr>
        </p15:guide>
        <p15:guide id="3" orient="horz" pos="4042">
          <p15:clr>
            <a:srgbClr val="F26B43"/>
          </p15:clr>
        </p15:guide>
        <p15:guide id="4" pos="7355">
          <p15:clr>
            <a:srgbClr val="F26B43"/>
          </p15:clr>
        </p15:guide>
        <p15:guide id="5" pos="3763">
          <p15:clr>
            <a:srgbClr val="F26B43"/>
          </p15:clr>
        </p15:guide>
        <p15:guide id="6" pos="3916">
          <p15:clr>
            <a:srgbClr val="F26B43"/>
          </p15:clr>
        </p15:guide>
        <p15:guide id="30" orient="horz" pos="2466">
          <p15:clr>
            <a:srgbClr val="F26B43"/>
          </p15:clr>
        </p15:guide>
        <p15:guide id="32" orient="horz" pos="2620">
          <p15:clr>
            <a:srgbClr val="F26B43"/>
          </p15:clr>
        </p15:guide>
        <p15:guide id="37" orient="horz" pos="1086">
          <p15:clr>
            <a:srgbClr val="F26B43"/>
          </p15:clr>
        </p15:guide>
        <p15:guide id="39" orient="horz" pos="913">
          <p15:clr>
            <a:srgbClr val="F26B43"/>
          </p15:clr>
        </p15:guide>
        <p15:guide id="44" orient="horz" pos="37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409CC83-8650-DFD5-36E8-067B22E2A057}"/>
              </a:ext>
            </a:extLst>
          </p:cNvPr>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8" name="think-cell data - do not delete" hidden="1">
                        <a:extLst>
                          <a:ext uri="{FF2B5EF4-FFF2-40B4-BE49-F238E27FC236}">
                            <a16:creationId xmlns:a16="http://schemas.microsoft.com/office/drawing/2014/main" id="{8409CC83-8650-DFD5-36E8-067B22E2A05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D762A0A-D160-29EE-FCBC-F87E5F784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58609E0-B952-F1D2-5252-39AEED4E7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3438708-8DDE-B5A7-774D-1629E3450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229634-4293-465D-A240-0E75F607F158}" type="datetimeFigureOut">
              <a:rPr lang="el-GR" smtClean="0"/>
              <a:t>13/5/2025</a:t>
            </a:fld>
            <a:endParaRPr lang="el-GR"/>
          </a:p>
        </p:txBody>
      </p:sp>
      <p:sp>
        <p:nvSpPr>
          <p:cNvPr id="5" name="Footer Placeholder 4">
            <a:extLst>
              <a:ext uri="{FF2B5EF4-FFF2-40B4-BE49-F238E27FC236}">
                <a16:creationId xmlns:a16="http://schemas.microsoft.com/office/drawing/2014/main" id="{5F857E12-650C-BB6E-146E-690BE75309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5AC5058F-7B11-3842-FC6F-6CBCB5EEF2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71FA1-BB8A-4E08-961D-4678E59E1B00}" type="slidenum">
              <a:rPr lang="el-GR" smtClean="0"/>
              <a:t>‹#›</a:t>
            </a:fld>
            <a:endParaRPr lang="el-GR" dirty="0"/>
          </a:p>
        </p:txBody>
      </p:sp>
    </p:spTree>
    <p:extLst>
      <p:ext uri="{BB962C8B-B14F-4D97-AF65-F5344CB8AC3E}">
        <p14:creationId xmlns:p14="http://schemas.microsoft.com/office/powerpoint/2010/main" val="1394155047"/>
      </p:ext>
    </p:extLst>
  </p:cSld>
  <p:clrMap bg1="lt1" tx1="dk1" bg2="lt2" tx2="dk2" accent1="accent1" accent2="accent2" accent3="accent3" accent4="accent4" accent5="accent5" accent6="accent6" hlink="hlink" folHlink="folHlink"/>
  <p:sldLayoutIdLst>
    <p:sldLayoutId id="2147483660"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78427C6-3FA9-E54C-1D42-46E662F19912}"/>
              </a:ext>
            </a:extLst>
          </p:cNvPr>
          <p:cNvGraphicFramePr>
            <a:graphicFrameLocks noChangeAspect="1"/>
          </p:cNvGraphicFramePr>
          <p:nvPr userDrawn="1">
            <p:custDataLst>
              <p:tags r:id="rId25"/>
            </p:custDataLst>
            <p:extLst>
              <p:ext uri="{D42A27DB-BD31-4B8C-83A1-F6EECF244321}">
                <p14:modId xmlns:p14="http://schemas.microsoft.com/office/powerpoint/2010/main" val="3417161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25" imgH="426" progId="TCLayout.ActiveDocument.1">
                  <p:embed/>
                </p:oleObj>
              </mc:Choice>
              <mc:Fallback>
                <p:oleObj name="think-cell Slide" r:id="rId28" imgW="425" imgH="426" progId="TCLayout.ActiveDocument.1">
                  <p:embed/>
                  <p:pic>
                    <p:nvPicPr>
                      <p:cNvPr id="10" name="think-cell data - do not delete" hidden="1">
                        <a:extLst>
                          <a:ext uri="{FF2B5EF4-FFF2-40B4-BE49-F238E27FC236}">
                            <a16:creationId xmlns:a16="http://schemas.microsoft.com/office/drawing/2014/main" id="{D78427C6-3FA9-E54C-1D42-46E662F19912}"/>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2" name="Title"/>
          <p:cNvSpPr>
            <a:spLocks noGrp="1"/>
          </p:cNvSpPr>
          <p:nvPr>
            <p:ph type="title"/>
          </p:nvPr>
        </p:nvSpPr>
        <p:spPr>
          <a:xfrm>
            <a:off x="508003" y="508000"/>
            <a:ext cx="11175997" cy="941388"/>
          </a:xfrm>
          <a:prstGeom prst="rect">
            <a:avLst/>
          </a:prstGeom>
        </p:spPr>
        <p:txBody>
          <a:bodyPr vert="horz" wrap="square" lIns="0" tIns="0" rIns="0" bIns="0" rtlCol="0" anchor="t" anchorCtr="0">
            <a:noAutofit/>
          </a:bodyPr>
          <a:lstStyle/>
          <a:p>
            <a:r>
              <a:rPr lang="en-GB" noProof="0" dirty="0"/>
              <a:t>Click to edit Master title style</a:t>
            </a:r>
          </a:p>
        </p:txBody>
      </p:sp>
      <p:sp>
        <p:nvSpPr>
          <p:cNvPr id="13" name="Text"/>
          <p:cNvSpPr>
            <a:spLocks noGrp="1"/>
          </p:cNvSpPr>
          <p:nvPr>
            <p:ph type="body" idx="1"/>
          </p:nvPr>
        </p:nvSpPr>
        <p:spPr>
          <a:xfrm>
            <a:off x="508000" y="1724025"/>
            <a:ext cx="11176000"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2" name="empower - DO NOT DELETE!!!" hidden="1">
            <a:extLst>
              <a:ext uri="{FF2B5EF4-FFF2-40B4-BE49-F238E27FC236}">
                <a16:creationId xmlns:a16="http://schemas.microsoft.com/office/drawing/2014/main" id="{C888AE42-7A2A-3887-4F25-F7373E35B431}"/>
              </a:ext>
            </a:extLst>
          </p:cNvPr>
          <p:cNvSpPr/>
          <p:nvPr userDrawn="1">
            <p:custDataLst>
              <p:tags r:id="rId26"/>
            </p:custDataLst>
          </p:nvPr>
        </p:nvSpPr>
        <p:spPr>
          <a:xfrm>
            <a:off x="0" y="0"/>
            <a:ext cx="0" cy="0"/>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l"/>
            <a:endParaRPr lang="en-GB" sz="2400" dirty="0">
              <a:solidFill>
                <a:schemeClr val="bg1"/>
              </a:solidFill>
            </a:endParaRPr>
          </a:p>
        </p:txBody>
      </p:sp>
      <p:pic>
        <p:nvPicPr>
          <p:cNvPr id="3" name="Logo_White">
            <a:extLst>
              <a:ext uri="{FF2B5EF4-FFF2-40B4-BE49-F238E27FC236}">
                <a16:creationId xmlns:a16="http://schemas.microsoft.com/office/drawing/2014/main" id="{B462155F-C2F4-23C7-BF60-70CFED40D115}"/>
              </a:ext>
            </a:extLst>
          </p:cNvPr>
          <p:cNvPicPr>
            <a:picLocks noChangeAspect="1"/>
          </p:cNvPicPr>
          <p:nvPr userDrawn="1"/>
        </p:nvPicPr>
        <p:blipFill>
          <a:blip r:embed="rId30" cstate="email">
            <a:extLst>
              <a:ext uri="{28A0092B-C50C-407E-A947-70E740481C1C}">
                <a14:useLocalDpi xmlns:a14="http://schemas.microsoft.com/office/drawing/2010/main"/>
              </a:ext>
            </a:extLst>
          </a:blip>
          <a:srcRect/>
          <a:stretch/>
        </p:blipFill>
        <p:spPr>
          <a:xfrm>
            <a:off x="508000" y="6327467"/>
            <a:ext cx="1440000" cy="277578"/>
          </a:xfrm>
          <a:prstGeom prst="rect">
            <a:avLst/>
          </a:prstGeom>
        </p:spPr>
      </p:pic>
      <p:sp>
        <p:nvSpPr>
          <p:cNvPr id="8" name="TextBox 7">
            <a:extLst>
              <a:ext uri="{FF2B5EF4-FFF2-40B4-BE49-F238E27FC236}">
                <a16:creationId xmlns:a16="http://schemas.microsoft.com/office/drawing/2014/main" id="{B87863B1-55D2-0A32-DB1A-4756350D49B6}"/>
              </a:ext>
            </a:extLst>
          </p:cNvPr>
          <p:cNvSpPr txBox="1"/>
          <p:nvPr userDrawn="1"/>
        </p:nvSpPr>
        <p:spPr>
          <a:xfrm>
            <a:off x="11385285" y="6411255"/>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tx1"/>
                </a:solidFill>
              </a:rPr>
              <a:t>|</a:t>
            </a:r>
          </a:p>
        </p:txBody>
      </p:sp>
      <p:sp>
        <p:nvSpPr>
          <p:cNvPr id="9" name="Year">
            <a:extLst>
              <a:ext uri="{FF2B5EF4-FFF2-40B4-BE49-F238E27FC236}">
                <a16:creationId xmlns:a16="http://schemas.microsoft.com/office/drawing/2014/main" id="{35899F1D-CA8A-4ACB-0FFE-B7BC7A96E60A}"/>
              </a:ext>
            </a:extLst>
          </p:cNvPr>
          <p:cNvSpPr txBox="1"/>
          <p:nvPr userDrawn="1"/>
        </p:nvSpPr>
        <p:spPr>
          <a:xfrm>
            <a:off x="11044588" y="6435957"/>
            <a:ext cx="268423" cy="95605"/>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sz="700" dirty="0">
                <a:solidFill>
                  <a:schemeClr val="tx1"/>
                </a:solidFill>
                <a:latin typeface="+mn-lt"/>
                <a:cs typeface="Arial" panose="020B0604020202020204" pitchFamily="34" charset="0"/>
              </a:rPr>
              <a:t>202</a:t>
            </a:r>
            <a:r>
              <a:rPr lang="el-GR" sz="700" dirty="0">
                <a:solidFill>
                  <a:schemeClr val="tx1"/>
                </a:solidFill>
                <a:latin typeface="+mn-lt"/>
                <a:cs typeface="Arial" panose="020B0604020202020204" pitchFamily="34" charset="0"/>
              </a:rPr>
              <a:t>5</a:t>
            </a:r>
            <a:endParaRPr lang="en-GB" sz="700" dirty="0">
              <a:solidFill>
                <a:schemeClr val="tx1"/>
              </a:solidFill>
              <a:latin typeface="+mn-lt"/>
              <a:cs typeface="Arial" panose="020B0604020202020204" pitchFamily="34" charset="0"/>
            </a:endParaRPr>
          </a:p>
        </p:txBody>
      </p:sp>
      <p:sp>
        <p:nvSpPr>
          <p:cNvPr id="14" name="TextBox 13">
            <a:extLst>
              <a:ext uri="{FF2B5EF4-FFF2-40B4-BE49-F238E27FC236}">
                <a16:creationId xmlns:a16="http://schemas.microsoft.com/office/drawing/2014/main" id="{D672DDF2-7430-8846-D4EF-A5B8B9071152}"/>
              </a:ext>
            </a:extLst>
          </p:cNvPr>
          <p:cNvSpPr txBox="1"/>
          <p:nvPr userDrawn="1">
            <p:custDataLst>
              <p:tags r:id="rId27"/>
            </p:custDataLst>
          </p:nvPr>
        </p:nvSpPr>
        <p:spPr>
          <a:xfrm>
            <a:off x="7963408" y="6442512"/>
            <a:ext cx="3017064" cy="86070"/>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sz="700" dirty="0">
                <a:solidFill>
                  <a:schemeClr val="tx1"/>
                </a:solidFill>
                <a:latin typeface="+mn-lt"/>
                <a:cs typeface="Arial" panose="020B0604020202020204" pitchFamily="34" charset="0"/>
              </a:rPr>
              <a:t>Grant Thornton </a:t>
            </a:r>
            <a:r>
              <a:rPr lang="en-US" sz="700" dirty="0">
                <a:solidFill>
                  <a:schemeClr val="tx1"/>
                </a:solidFill>
                <a:latin typeface="+mn-lt"/>
                <a:cs typeface="Arial" panose="020B0604020202020204" pitchFamily="34" charset="0"/>
              </a:rPr>
              <a:t>Greece</a:t>
            </a:r>
            <a:endParaRPr lang="en-GB" sz="700" dirty="0">
              <a:solidFill>
                <a:schemeClr val="tx1"/>
              </a:solidFill>
              <a:latin typeface="+mn-lt"/>
              <a:cs typeface="Arial" panose="020B0604020202020204" pitchFamily="34" charset="0"/>
            </a:endParaRPr>
          </a:p>
        </p:txBody>
      </p:sp>
      <p:sp>
        <p:nvSpPr>
          <p:cNvPr id="4" name="Slide Number">
            <a:extLst>
              <a:ext uri="{FF2B5EF4-FFF2-40B4-BE49-F238E27FC236}">
                <a16:creationId xmlns:a16="http://schemas.microsoft.com/office/drawing/2014/main" id="{E5390D9A-83F2-FB1A-AAE5-1443134201E6}"/>
              </a:ext>
            </a:extLst>
          </p:cNvPr>
          <p:cNvSpPr txBox="1">
            <a:spLocks/>
          </p:cNvSpPr>
          <p:nvPr userDrawn="1"/>
        </p:nvSpPr>
        <p:spPr>
          <a:xfrm>
            <a:off x="11398911" y="6400533"/>
            <a:ext cx="271463" cy="143720"/>
          </a:xfrm>
          <a:prstGeom prst="rect">
            <a:avLst/>
          </a:prstGeom>
        </p:spPr>
        <p:txBody>
          <a:bodyPr vert="horz" wrap="none" lIns="0" tIns="0" rIns="0" bIns="0" rtlCol="0" anchor="b" anchorCtr="0">
            <a:noAutofit/>
          </a:bodyPr>
          <a:lstStyle>
            <a:defPPr>
              <a:defRPr lang="en-GB"/>
            </a:defPPr>
            <a:lvl1pPr marL="0" indent="0" algn="r" defTabSz="736656" rtl="0" eaLnBrk="1" latinLnBrk="0" hangingPunct="1">
              <a:lnSpc>
                <a:spcPct val="100000"/>
              </a:lnSpc>
              <a:spcBef>
                <a:spcPts val="0"/>
              </a:spcBef>
              <a:spcAft>
                <a:spcPts val="600"/>
              </a:spcAft>
              <a:buFont typeface="Arial" panose="020B0604020202020204" pitchFamily="34" charset="0"/>
              <a:buNone/>
              <a:defRPr lang="en-GB" sz="800" b="0" kern="1200">
                <a:solidFill>
                  <a:sysClr val="windowText" lastClr="000000"/>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400" b="0" kern="1200" dirty="0">
                <a:solidFill>
                  <a:schemeClr val="tx1"/>
                </a:solidFill>
                <a:latin typeface="+mn-lt"/>
                <a:ea typeface="+mn-ea"/>
                <a:cs typeface="+mn-cs"/>
              </a:defRPr>
            </a:lvl9pPr>
          </a:lstStyle>
          <a:p>
            <a:fld id="{1AB31D9B-80B6-41F8-B283-556E26E6158E}" type="slidenum">
              <a:rPr lang="el-GR" smtClean="0"/>
              <a:pPr/>
              <a:t>‹#›</a:t>
            </a:fld>
            <a:endParaRPr lang="el-GR" dirty="0"/>
          </a:p>
        </p:txBody>
      </p:sp>
    </p:spTree>
    <p:extLst>
      <p:ext uri="{BB962C8B-B14F-4D97-AF65-F5344CB8AC3E}">
        <p14:creationId xmlns:p14="http://schemas.microsoft.com/office/powerpoint/2010/main" val="411912593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Lst>
  <p:hf hdr="0" dt="0"/>
  <p:txStyles>
    <p:titleStyle>
      <a:lvl1pPr algn="l" defTabSz="736656" rtl="0" eaLnBrk="1" latinLnBrk="0" hangingPunct="1">
        <a:lnSpc>
          <a:spcPct val="85000"/>
        </a:lnSpc>
        <a:spcBef>
          <a:spcPct val="0"/>
        </a:spcBef>
        <a:buNone/>
        <a:defRPr sz="3200" b="1" kern="1200">
          <a:solidFill>
            <a:schemeClr val="accent1"/>
          </a:solidFill>
          <a:latin typeface="+mn-lt"/>
          <a:ea typeface="+mj-ea"/>
          <a:cs typeface="+mj-cs"/>
        </a:defRPr>
      </a:lvl1pPr>
    </p:titleStyle>
    <p:body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p:bodyStyle>
    <p:otherStyle>
      <a:defPPr>
        <a:defRPr lang="en-GB"/>
      </a:defPPr>
      <a:lvl1pPr marL="0" indent="0" algn="l" defTabSz="736656" rtl="0" eaLnBrk="1" latinLnBrk="0" hangingPunct="1">
        <a:lnSpc>
          <a:spcPct val="100000"/>
        </a:lnSpc>
        <a:spcBef>
          <a:spcPts val="0"/>
        </a:spcBef>
        <a:spcAft>
          <a:spcPts val="600"/>
        </a:spcAft>
        <a:buFont typeface="Arial" panose="020B0604020202020204" pitchFamily="34" charset="0"/>
        <a:buNone/>
        <a:defRPr lang="en-GB" sz="1100" b="0" kern="1200" dirty="0">
          <a:solidFill>
            <a:schemeClr val="tx1"/>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1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1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1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1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100" b="0" kern="1200" dirty="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0">
          <p15:clr>
            <a:srgbClr val="F26B43"/>
          </p15:clr>
        </p15:guide>
        <p15:guide id="2" pos="320">
          <p15:clr>
            <a:srgbClr val="F26B43"/>
          </p15:clr>
        </p15:guide>
        <p15:guide id="3" orient="horz" pos="4042">
          <p15:clr>
            <a:srgbClr val="F26B43"/>
          </p15:clr>
        </p15:guide>
        <p15:guide id="4" pos="7355">
          <p15:clr>
            <a:srgbClr val="F26B43"/>
          </p15:clr>
        </p15:guide>
        <p15:guide id="5" pos="3763">
          <p15:clr>
            <a:srgbClr val="F26B43"/>
          </p15:clr>
        </p15:guide>
        <p15:guide id="6" pos="3916">
          <p15:clr>
            <a:srgbClr val="F26B43"/>
          </p15:clr>
        </p15:guide>
        <p15:guide id="30" orient="horz" pos="2466">
          <p15:clr>
            <a:srgbClr val="F26B43"/>
          </p15:clr>
        </p15:guide>
        <p15:guide id="32" orient="horz" pos="2620">
          <p15:clr>
            <a:srgbClr val="F26B43"/>
          </p15:clr>
        </p15:guide>
        <p15:guide id="37" orient="horz" pos="1086">
          <p15:clr>
            <a:srgbClr val="F26B43"/>
          </p15:clr>
        </p15:guide>
        <p15:guide id="39" orient="horz" pos="913">
          <p15:clr>
            <a:srgbClr val="F26B43"/>
          </p15:clr>
        </p15:guide>
        <p15:guide id="44" orient="horz" pos="37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78427C6-3FA9-E54C-1D42-46E662F19912}"/>
              </a:ext>
            </a:extLst>
          </p:cNvPr>
          <p:cNvGraphicFramePr>
            <a:graphicFrameLocks noChangeAspect="1"/>
          </p:cNvGraphicFramePr>
          <p:nvPr userDrawn="1">
            <p:custDataLst>
              <p:tags r:id="rId16"/>
            </p:custDataLst>
            <p:extLst>
              <p:ext uri="{D42A27DB-BD31-4B8C-83A1-F6EECF244321}">
                <p14:modId xmlns:p14="http://schemas.microsoft.com/office/powerpoint/2010/main" val="146368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25" imgH="426" progId="TCLayout.ActiveDocument.1">
                  <p:embed/>
                </p:oleObj>
              </mc:Choice>
              <mc:Fallback>
                <p:oleObj name="think-cell Slide" r:id="rId19" imgW="425" imgH="426" progId="TCLayout.ActiveDocument.1">
                  <p:embed/>
                  <p:pic>
                    <p:nvPicPr>
                      <p:cNvPr id="10" name="think-cell data - do not delete" hidden="1">
                        <a:extLst>
                          <a:ext uri="{FF2B5EF4-FFF2-40B4-BE49-F238E27FC236}">
                            <a16:creationId xmlns:a16="http://schemas.microsoft.com/office/drawing/2014/main" id="{D78427C6-3FA9-E54C-1D42-46E662F19912}"/>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empower - DO NOT DELETE!!!" hidden="1">
            <a:extLst>
              <a:ext uri="{FF2B5EF4-FFF2-40B4-BE49-F238E27FC236}">
                <a16:creationId xmlns:a16="http://schemas.microsoft.com/office/drawing/2014/main" id="{C888AE42-7A2A-3887-4F25-F7373E35B431}"/>
              </a:ext>
            </a:extLst>
          </p:cNvPr>
          <p:cNvSpPr/>
          <p:nvPr userDrawn="1">
            <p:custDataLst>
              <p:tags r:id="rId17"/>
            </p:custDataLst>
          </p:nvPr>
        </p:nvSpPr>
        <p:spPr>
          <a:xfrm>
            <a:off x="0" y="0"/>
            <a:ext cx="0" cy="0"/>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l"/>
            <a:endParaRPr lang="en-GB" sz="2400" dirty="0">
              <a:solidFill>
                <a:schemeClr val="bg1"/>
              </a:solidFill>
            </a:endParaRPr>
          </a:p>
        </p:txBody>
      </p:sp>
      <p:pic>
        <p:nvPicPr>
          <p:cNvPr id="3" name="Logo_White">
            <a:extLst>
              <a:ext uri="{FF2B5EF4-FFF2-40B4-BE49-F238E27FC236}">
                <a16:creationId xmlns:a16="http://schemas.microsoft.com/office/drawing/2014/main" id="{B462155F-C2F4-23C7-BF60-70CFED40D115}"/>
              </a:ext>
            </a:extLst>
          </p:cNvPr>
          <p:cNvPicPr>
            <a:picLocks noChangeAspect="1"/>
          </p:cNvPicPr>
          <p:nvPr userDrawn="1"/>
        </p:nvPicPr>
        <p:blipFill>
          <a:blip r:embed="rId21"/>
          <a:srcRect/>
          <a:stretch/>
        </p:blipFill>
        <p:spPr>
          <a:xfrm>
            <a:off x="508000" y="6327467"/>
            <a:ext cx="1440000" cy="277578"/>
          </a:xfrm>
          <a:prstGeom prst="rect">
            <a:avLst/>
          </a:prstGeom>
        </p:spPr>
      </p:pic>
      <p:sp>
        <p:nvSpPr>
          <p:cNvPr id="8" name="TextBox 7">
            <a:extLst>
              <a:ext uri="{FF2B5EF4-FFF2-40B4-BE49-F238E27FC236}">
                <a16:creationId xmlns:a16="http://schemas.microsoft.com/office/drawing/2014/main" id="{B87863B1-55D2-0A32-DB1A-4756350D49B6}"/>
              </a:ext>
            </a:extLst>
          </p:cNvPr>
          <p:cNvSpPr txBox="1"/>
          <p:nvPr userDrawn="1"/>
        </p:nvSpPr>
        <p:spPr>
          <a:xfrm>
            <a:off x="11385285" y="6411255"/>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tx1"/>
                </a:solidFill>
              </a:rPr>
              <a:t>|</a:t>
            </a:r>
          </a:p>
        </p:txBody>
      </p:sp>
      <p:sp>
        <p:nvSpPr>
          <p:cNvPr id="9" name="Year">
            <a:extLst>
              <a:ext uri="{FF2B5EF4-FFF2-40B4-BE49-F238E27FC236}">
                <a16:creationId xmlns:a16="http://schemas.microsoft.com/office/drawing/2014/main" id="{35899F1D-CA8A-4ACB-0FFE-B7BC7A96E60A}"/>
              </a:ext>
            </a:extLst>
          </p:cNvPr>
          <p:cNvSpPr txBox="1"/>
          <p:nvPr userDrawn="1"/>
        </p:nvSpPr>
        <p:spPr>
          <a:xfrm>
            <a:off x="11044588" y="6435957"/>
            <a:ext cx="268423" cy="95605"/>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sz="700" dirty="0">
                <a:solidFill>
                  <a:schemeClr val="tx1"/>
                </a:solidFill>
                <a:latin typeface="+mn-lt"/>
                <a:cs typeface="Arial" panose="020B0604020202020204" pitchFamily="34" charset="0"/>
              </a:rPr>
              <a:t>202</a:t>
            </a:r>
            <a:r>
              <a:rPr lang="el-GR" sz="700" dirty="0">
                <a:solidFill>
                  <a:schemeClr val="tx1"/>
                </a:solidFill>
                <a:latin typeface="+mn-lt"/>
                <a:cs typeface="Arial" panose="020B0604020202020204" pitchFamily="34" charset="0"/>
              </a:rPr>
              <a:t>5</a:t>
            </a:r>
            <a:endParaRPr lang="en-GB" sz="700" dirty="0">
              <a:solidFill>
                <a:schemeClr val="tx1"/>
              </a:solidFill>
              <a:latin typeface="+mn-lt"/>
              <a:cs typeface="Arial" panose="020B0604020202020204" pitchFamily="34" charset="0"/>
            </a:endParaRPr>
          </a:p>
        </p:txBody>
      </p:sp>
      <p:sp>
        <p:nvSpPr>
          <p:cNvPr id="14" name="TextBox 13">
            <a:extLst>
              <a:ext uri="{FF2B5EF4-FFF2-40B4-BE49-F238E27FC236}">
                <a16:creationId xmlns:a16="http://schemas.microsoft.com/office/drawing/2014/main" id="{D672DDF2-7430-8846-D4EF-A5B8B9071152}"/>
              </a:ext>
            </a:extLst>
          </p:cNvPr>
          <p:cNvSpPr txBox="1"/>
          <p:nvPr userDrawn="1">
            <p:custDataLst>
              <p:tags r:id="rId18"/>
            </p:custDataLst>
          </p:nvPr>
        </p:nvSpPr>
        <p:spPr>
          <a:xfrm>
            <a:off x="7963408" y="6442512"/>
            <a:ext cx="3017064" cy="86070"/>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sz="700" dirty="0">
                <a:solidFill>
                  <a:schemeClr val="tx1"/>
                </a:solidFill>
                <a:latin typeface="+mn-lt"/>
                <a:cs typeface="Arial" panose="020B0604020202020204" pitchFamily="34" charset="0"/>
              </a:rPr>
              <a:t>Grant Thornton </a:t>
            </a:r>
            <a:r>
              <a:rPr lang="en-US" sz="700" dirty="0">
                <a:solidFill>
                  <a:schemeClr val="tx1"/>
                </a:solidFill>
                <a:latin typeface="+mn-lt"/>
                <a:cs typeface="Arial" panose="020B0604020202020204" pitchFamily="34" charset="0"/>
              </a:rPr>
              <a:t>Greece</a:t>
            </a:r>
            <a:endParaRPr lang="en-GB" sz="700" dirty="0">
              <a:solidFill>
                <a:schemeClr val="tx1"/>
              </a:solidFill>
              <a:latin typeface="+mn-lt"/>
              <a:cs typeface="Arial" panose="020B0604020202020204" pitchFamily="34" charset="0"/>
            </a:endParaRPr>
          </a:p>
        </p:txBody>
      </p:sp>
      <p:sp>
        <p:nvSpPr>
          <p:cNvPr id="4" name="Slide Number">
            <a:extLst>
              <a:ext uri="{FF2B5EF4-FFF2-40B4-BE49-F238E27FC236}">
                <a16:creationId xmlns:a16="http://schemas.microsoft.com/office/drawing/2014/main" id="{E5390D9A-83F2-FB1A-AAE5-1443134201E6}"/>
              </a:ext>
            </a:extLst>
          </p:cNvPr>
          <p:cNvSpPr txBox="1">
            <a:spLocks/>
          </p:cNvSpPr>
          <p:nvPr userDrawn="1"/>
        </p:nvSpPr>
        <p:spPr>
          <a:xfrm>
            <a:off x="11398911" y="6400533"/>
            <a:ext cx="271463" cy="143720"/>
          </a:xfrm>
          <a:prstGeom prst="rect">
            <a:avLst/>
          </a:prstGeom>
        </p:spPr>
        <p:txBody>
          <a:bodyPr vert="horz" wrap="none" lIns="0" tIns="0" rIns="0" bIns="0" rtlCol="0" anchor="b" anchorCtr="0">
            <a:noAutofit/>
          </a:bodyPr>
          <a:lstStyle>
            <a:defPPr>
              <a:defRPr lang="en-GB"/>
            </a:defPPr>
            <a:lvl1pPr marL="0" indent="0" algn="r" defTabSz="736656" rtl="0" eaLnBrk="1" latinLnBrk="0" hangingPunct="1">
              <a:lnSpc>
                <a:spcPct val="100000"/>
              </a:lnSpc>
              <a:spcBef>
                <a:spcPts val="0"/>
              </a:spcBef>
              <a:spcAft>
                <a:spcPts val="600"/>
              </a:spcAft>
              <a:buFont typeface="Arial" panose="020B0604020202020204" pitchFamily="34" charset="0"/>
              <a:buNone/>
              <a:defRPr lang="en-GB" sz="800" b="0" kern="1200">
                <a:solidFill>
                  <a:sysClr val="windowText" lastClr="000000"/>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400" b="0" kern="1200" dirty="0">
                <a:solidFill>
                  <a:schemeClr val="tx1"/>
                </a:solidFill>
                <a:latin typeface="+mn-lt"/>
                <a:ea typeface="+mn-ea"/>
                <a:cs typeface="+mn-cs"/>
              </a:defRPr>
            </a:lvl9pPr>
          </a:lstStyle>
          <a:p>
            <a:fld id="{1AB31D9B-80B6-41F8-B283-556E26E6158E}" type="slidenum">
              <a:rPr lang="el-GR" smtClean="0"/>
              <a:pPr/>
              <a:t>‹#›</a:t>
            </a:fld>
            <a:endParaRPr lang="el-GR" dirty="0"/>
          </a:p>
        </p:txBody>
      </p:sp>
    </p:spTree>
    <p:extLst>
      <p:ext uri="{BB962C8B-B14F-4D97-AF65-F5344CB8AC3E}">
        <p14:creationId xmlns:p14="http://schemas.microsoft.com/office/powerpoint/2010/main" val="120307853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6" r:id="rId6"/>
    <p:sldLayoutId id="2147483767" r:id="rId7"/>
    <p:sldLayoutId id="2147483771" r:id="rId8"/>
    <p:sldLayoutId id="2147483772" r:id="rId9"/>
    <p:sldLayoutId id="2147483773" r:id="rId10"/>
    <p:sldLayoutId id="2147483774" r:id="rId11"/>
    <p:sldLayoutId id="2147483775" r:id="rId12"/>
    <p:sldLayoutId id="2147483804" r:id="rId13"/>
    <p:sldLayoutId id="2147483821" r:id="rId14"/>
  </p:sldLayoutIdLst>
  <p:hf hdr="0" dt="0"/>
  <p:txStyles>
    <p:titleStyle>
      <a:lvl1pPr algn="l" defTabSz="736656" rtl="0" eaLnBrk="1" latinLnBrk="0" hangingPunct="1">
        <a:lnSpc>
          <a:spcPct val="85000"/>
        </a:lnSpc>
        <a:spcBef>
          <a:spcPct val="0"/>
        </a:spcBef>
        <a:buNone/>
        <a:defRPr sz="3200" b="1" kern="1200">
          <a:solidFill>
            <a:schemeClr val="accent1"/>
          </a:solidFill>
          <a:latin typeface="+mn-lt"/>
          <a:ea typeface="+mj-ea"/>
          <a:cs typeface="+mj-cs"/>
        </a:defRPr>
      </a:lvl1pPr>
    </p:titleStyle>
    <p:body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p:bodyStyle>
    <p:otherStyle>
      <a:defPPr>
        <a:defRPr lang="en-GB"/>
      </a:defPPr>
      <a:lvl1pPr marL="0" indent="0" algn="l" defTabSz="736656" rtl="0" eaLnBrk="1" latinLnBrk="0" hangingPunct="1">
        <a:lnSpc>
          <a:spcPct val="100000"/>
        </a:lnSpc>
        <a:spcBef>
          <a:spcPts val="0"/>
        </a:spcBef>
        <a:spcAft>
          <a:spcPts val="600"/>
        </a:spcAft>
        <a:buFont typeface="Arial" panose="020B0604020202020204" pitchFamily="34" charset="0"/>
        <a:buNone/>
        <a:defRPr lang="en-GB" sz="1100" b="0" kern="1200" dirty="0">
          <a:solidFill>
            <a:schemeClr val="tx1"/>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1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1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1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1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100" b="0" kern="1200" dirty="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0">
          <p15:clr>
            <a:srgbClr val="F26B43"/>
          </p15:clr>
        </p15:guide>
        <p15:guide id="2" pos="320">
          <p15:clr>
            <a:srgbClr val="F26B43"/>
          </p15:clr>
        </p15:guide>
        <p15:guide id="3" orient="horz" pos="4042">
          <p15:clr>
            <a:srgbClr val="F26B43"/>
          </p15:clr>
        </p15:guide>
        <p15:guide id="4" pos="7355">
          <p15:clr>
            <a:srgbClr val="F26B43"/>
          </p15:clr>
        </p15:guide>
        <p15:guide id="5" pos="3763">
          <p15:clr>
            <a:srgbClr val="F26B43"/>
          </p15:clr>
        </p15:guide>
        <p15:guide id="6" pos="3916">
          <p15:clr>
            <a:srgbClr val="F26B43"/>
          </p15:clr>
        </p15:guide>
        <p15:guide id="30" orient="horz" pos="2466">
          <p15:clr>
            <a:srgbClr val="F26B43"/>
          </p15:clr>
        </p15:guide>
        <p15:guide id="32" orient="horz" pos="2620">
          <p15:clr>
            <a:srgbClr val="F26B43"/>
          </p15:clr>
        </p15:guide>
        <p15:guide id="37" orient="horz" pos="1086">
          <p15:clr>
            <a:srgbClr val="F26B43"/>
          </p15:clr>
        </p15:guide>
        <p15:guide id="39" orient="horz" pos="913">
          <p15:clr>
            <a:srgbClr val="F26B43"/>
          </p15:clr>
        </p15:guide>
        <p15:guide id="44" orient="horz" pos="377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78427C6-3FA9-E54C-1D42-46E662F19912}"/>
              </a:ext>
            </a:extLst>
          </p:cNvPr>
          <p:cNvGraphicFramePr>
            <a:graphicFrameLocks noChangeAspect="1"/>
          </p:cNvGraphicFramePr>
          <p:nvPr userDrawn="1">
            <p:custDataLst>
              <p:tags r:id="rId27"/>
            </p:custDataLst>
            <p:extLst>
              <p:ext uri="{D42A27DB-BD31-4B8C-83A1-F6EECF244321}">
                <p14:modId xmlns:p14="http://schemas.microsoft.com/office/powerpoint/2010/main" val="3417161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25" imgH="426" progId="TCLayout.ActiveDocument.1">
                  <p:embed/>
                </p:oleObj>
              </mc:Choice>
              <mc:Fallback>
                <p:oleObj name="think-cell Slide" r:id="rId30" imgW="425" imgH="426" progId="TCLayout.ActiveDocument.1">
                  <p:embed/>
                  <p:pic>
                    <p:nvPicPr>
                      <p:cNvPr id="10" name="think-cell data - do not delete" hidden="1">
                        <a:extLst>
                          <a:ext uri="{FF2B5EF4-FFF2-40B4-BE49-F238E27FC236}">
                            <a16:creationId xmlns:a16="http://schemas.microsoft.com/office/drawing/2014/main" id="{D78427C6-3FA9-E54C-1D42-46E662F19912}"/>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12" name="Title"/>
          <p:cNvSpPr>
            <a:spLocks noGrp="1"/>
          </p:cNvSpPr>
          <p:nvPr>
            <p:ph type="title"/>
          </p:nvPr>
        </p:nvSpPr>
        <p:spPr>
          <a:xfrm>
            <a:off x="508003" y="508000"/>
            <a:ext cx="11175997" cy="941388"/>
          </a:xfrm>
          <a:prstGeom prst="rect">
            <a:avLst/>
          </a:prstGeom>
        </p:spPr>
        <p:txBody>
          <a:bodyPr vert="horz" wrap="square" lIns="0" tIns="0" rIns="0" bIns="0" rtlCol="0" anchor="t" anchorCtr="0">
            <a:noAutofit/>
          </a:bodyPr>
          <a:lstStyle/>
          <a:p>
            <a:r>
              <a:rPr lang="en-GB" noProof="0" dirty="0"/>
              <a:t>Click to edit Master title style</a:t>
            </a:r>
          </a:p>
        </p:txBody>
      </p:sp>
      <p:sp>
        <p:nvSpPr>
          <p:cNvPr id="13" name="Text"/>
          <p:cNvSpPr>
            <a:spLocks noGrp="1"/>
          </p:cNvSpPr>
          <p:nvPr>
            <p:ph type="body" idx="1"/>
          </p:nvPr>
        </p:nvSpPr>
        <p:spPr>
          <a:xfrm>
            <a:off x="508000" y="1724025"/>
            <a:ext cx="11176000" cy="4260850"/>
          </a:xfrm>
          <a:prstGeom prst="rect">
            <a:avLst/>
          </a:prstGeom>
        </p:spPr>
        <p:txBody>
          <a:bodyPr vert="horz" wrap="square" lIns="0" tIns="0" rIns="0" bIns="0" rtlCol="0" anchor="t" anchorCtr="0">
            <a:noAutofit/>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p:txBody>
      </p:sp>
      <p:sp>
        <p:nvSpPr>
          <p:cNvPr id="2" name="empower - DO NOT DELETE!!!" hidden="1">
            <a:extLst>
              <a:ext uri="{FF2B5EF4-FFF2-40B4-BE49-F238E27FC236}">
                <a16:creationId xmlns:a16="http://schemas.microsoft.com/office/drawing/2014/main" id="{C888AE42-7A2A-3887-4F25-F7373E35B431}"/>
              </a:ext>
            </a:extLst>
          </p:cNvPr>
          <p:cNvSpPr/>
          <p:nvPr userDrawn="1">
            <p:custDataLst>
              <p:tags r:id="rId28"/>
            </p:custDataLst>
          </p:nvPr>
        </p:nvSpPr>
        <p:spPr>
          <a:xfrm>
            <a:off x="0" y="0"/>
            <a:ext cx="0" cy="0"/>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l"/>
            <a:endParaRPr lang="en-GB" sz="2400" dirty="0">
              <a:solidFill>
                <a:schemeClr val="bg1"/>
              </a:solidFill>
            </a:endParaRPr>
          </a:p>
        </p:txBody>
      </p:sp>
      <p:pic>
        <p:nvPicPr>
          <p:cNvPr id="3" name="Logo_White">
            <a:extLst>
              <a:ext uri="{FF2B5EF4-FFF2-40B4-BE49-F238E27FC236}">
                <a16:creationId xmlns:a16="http://schemas.microsoft.com/office/drawing/2014/main" id="{B462155F-C2F4-23C7-BF60-70CFED40D115}"/>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508000" y="6327467"/>
            <a:ext cx="1440000" cy="277578"/>
          </a:xfrm>
          <a:prstGeom prst="rect">
            <a:avLst/>
          </a:prstGeom>
        </p:spPr>
      </p:pic>
      <p:sp>
        <p:nvSpPr>
          <p:cNvPr id="8" name="TextBox 7">
            <a:extLst>
              <a:ext uri="{FF2B5EF4-FFF2-40B4-BE49-F238E27FC236}">
                <a16:creationId xmlns:a16="http://schemas.microsoft.com/office/drawing/2014/main" id="{B87863B1-55D2-0A32-DB1A-4756350D49B6}"/>
              </a:ext>
            </a:extLst>
          </p:cNvPr>
          <p:cNvSpPr txBox="1"/>
          <p:nvPr userDrawn="1"/>
        </p:nvSpPr>
        <p:spPr>
          <a:xfrm>
            <a:off x="11385285" y="6411255"/>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tx1"/>
                </a:solidFill>
              </a:rPr>
              <a:t>|</a:t>
            </a:r>
          </a:p>
        </p:txBody>
      </p:sp>
      <p:sp>
        <p:nvSpPr>
          <p:cNvPr id="9" name="Year">
            <a:extLst>
              <a:ext uri="{FF2B5EF4-FFF2-40B4-BE49-F238E27FC236}">
                <a16:creationId xmlns:a16="http://schemas.microsoft.com/office/drawing/2014/main" id="{35899F1D-CA8A-4ACB-0FFE-B7BC7A96E60A}"/>
              </a:ext>
            </a:extLst>
          </p:cNvPr>
          <p:cNvSpPr txBox="1"/>
          <p:nvPr userDrawn="1"/>
        </p:nvSpPr>
        <p:spPr>
          <a:xfrm>
            <a:off x="11044588" y="6435957"/>
            <a:ext cx="268423" cy="95605"/>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sz="700" dirty="0">
                <a:solidFill>
                  <a:schemeClr val="tx1"/>
                </a:solidFill>
                <a:latin typeface="+mn-lt"/>
                <a:cs typeface="Arial" panose="020B0604020202020204" pitchFamily="34" charset="0"/>
              </a:rPr>
              <a:t>202</a:t>
            </a:r>
            <a:r>
              <a:rPr lang="el-GR" sz="700" dirty="0">
                <a:solidFill>
                  <a:schemeClr val="tx1"/>
                </a:solidFill>
                <a:latin typeface="+mn-lt"/>
                <a:cs typeface="Arial" panose="020B0604020202020204" pitchFamily="34" charset="0"/>
              </a:rPr>
              <a:t>5</a:t>
            </a:r>
            <a:endParaRPr lang="en-GB" sz="700" dirty="0">
              <a:solidFill>
                <a:schemeClr val="tx1"/>
              </a:solidFill>
              <a:latin typeface="+mn-lt"/>
              <a:cs typeface="Arial" panose="020B0604020202020204" pitchFamily="34" charset="0"/>
            </a:endParaRPr>
          </a:p>
        </p:txBody>
      </p:sp>
      <p:sp>
        <p:nvSpPr>
          <p:cNvPr id="14" name="TextBox 13">
            <a:extLst>
              <a:ext uri="{FF2B5EF4-FFF2-40B4-BE49-F238E27FC236}">
                <a16:creationId xmlns:a16="http://schemas.microsoft.com/office/drawing/2014/main" id="{D672DDF2-7430-8846-D4EF-A5B8B9071152}"/>
              </a:ext>
            </a:extLst>
          </p:cNvPr>
          <p:cNvSpPr txBox="1"/>
          <p:nvPr userDrawn="1">
            <p:custDataLst>
              <p:tags r:id="rId29"/>
            </p:custDataLst>
          </p:nvPr>
        </p:nvSpPr>
        <p:spPr>
          <a:xfrm>
            <a:off x="7963408" y="6442512"/>
            <a:ext cx="3017064" cy="86070"/>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sz="700" dirty="0">
                <a:solidFill>
                  <a:schemeClr val="tx1"/>
                </a:solidFill>
                <a:latin typeface="+mn-lt"/>
                <a:cs typeface="Arial" panose="020B0604020202020204" pitchFamily="34" charset="0"/>
              </a:rPr>
              <a:t>Grant Thornton </a:t>
            </a:r>
            <a:r>
              <a:rPr lang="en-US" sz="700" dirty="0">
                <a:solidFill>
                  <a:schemeClr val="tx1"/>
                </a:solidFill>
                <a:latin typeface="+mn-lt"/>
                <a:cs typeface="Arial" panose="020B0604020202020204" pitchFamily="34" charset="0"/>
              </a:rPr>
              <a:t>Greece</a:t>
            </a:r>
            <a:endParaRPr lang="en-GB" sz="700" dirty="0">
              <a:solidFill>
                <a:schemeClr val="tx1"/>
              </a:solidFill>
              <a:latin typeface="+mn-lt"/>
              <a:cs typeface="Arial" panose="020B0604020202020204" pitchFamily="34" charset="0"/>
            </a:endParaRPr>
          </a:p>
        </p:txBody>
      </p:sp>
      <p:sp>
        <p:nvSpPr>
          <p:cNvPr id="4" name="Slide Number">
            <a:extLst>
              <a:ext uri="{FF2B5EF4-FFF2-40B4-BE49-F238E27FC236}">
                <a16:creationId xmlns:a16="http://schemas.microsoft.com/office/drawing/2014/main" id="{E5390D9A-83F2-FB1A-AAE5-1443134201E6}"/>
              </a:ext>
            </a:extLst>
          </p:cNvPr>
          <p:cNvSpPr txBox="1">
            <a:spLocks/>
          </p:cNvSpPr>
          <p:nvPr userDrawn="1"/>
        </p:nvSpPr>
        <p:spPr>
          <a:xfrm>
            <a:off x="11398911" y="6400533"/>
            <a:ext cx="271463" cy="143720"/>
          </a:xfrm>
          <a:prstGeom prst="rect">
            <a:avLst/>
          </a:prstGeom>
        </p:spPr>
        <p:txBody>
          <a:bodyPr vert="horz" wrap="none" lIns="0" tIns="0" rIns="0" bIns="0" rtlCol="0" anchor="b" anchorCtr="0">
            <a:noAutofit/>
          </a:bodyPr>
          <a:lstStyle>
            <a:defPPr>
              <a:defRPr lang="en-GB"/>
            </a:defPPr>
            <a:lvl1pPr marL="0" indent="0" algn="r" defTabSz="736656" rtl="0" eaLnBrk="1" latinLnBrk="0" hangingPunct="1">
              <a:lnSpc>
                <a:spcPct val="100000"/>
              </a:lnSpc>
              <a:spcBef>
                <a:spcPts val="0"/>
              </a:spcBef>
              <a:spcAft>
                <a:spcPts val="600"/>
              </a:spcAft>
              <a:buFont typeface="Arial" panose="020B0604020202020204" pitchFamily="34" charset="0"/>
              <a:buNone/>
              <a:defRPr lang="en-GB" sz="800" b="0" kern="1200">
                <a:solidFill>
                  <a:sysClr val="windowText" lastClr="000000"/>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400" b="0" kern="1200" dirty="0">
                <a:solidFill>
                  <a:schemeClr val="tx1"/>
                </a:solidFill>
                <a:latin typeface="+mn-lt"/>
                <a:ea typeface="+mn-ea"/>
                <a:cs typeface="+mn-cs"/>
              </a:defRPr>
            </a:lvl9pPr>
          </a:lstStyle>
          <a:p>
            <a:fld id="{1AB31D9B-80B6-41F8-B283-556E26E6158E}" type="slidenum">
              <a:rPr lang="el-GR" smtClean="0"/>
              <a:pPr/>
              <a:t>‹#›</a:t>
            </a:fld>
            <a:endParaRPr lang="el-GR" dirty="0"/>
          </a:p>
        </p:txBody>
      </p:sp>
    </p:spTree>
    <p:extLst>
      <p:ext uri="{BB962C8B-B14F-4D97-AF65-F5344CB8AC3E}">
        <p14:creationId xmlns:p14="http://schemas.microsoft.com/office/powerpoint/2010/main" val="168746926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25" r:id="rId25"/>
  </p:sldLayoutIdLst>
  <p:hf hdr="0" dt="0"/>
  <p:txStyles>
    <p:titleStyle>
      <a:lvl1pPr algn="l" defTabSz="736656" rtl="0" eaLnBrk="1" latinLnBrk="0" hangingPunct="1">
        <a:lnSpc>
          <a:spcPct val="85000"/>
        </a:lnSpc>
        <a:spcBef>
          <a:spcPct val="0"/>
        </a:spcBef>
        <a:buNone/>
        <a:defRPr sz="3200" b="1" kern="1200">
          <a:solidFill>
            <a:schemeClr val="accent1"/>
          </a:solidFill>
          <a:latin typeface="+mn-lt"/>
          <a:ea typeface="+mj-ea"/>
          <a:cs typeface="+mj-cs"/>
        </a:defRPr>
      </a:lvl1pPr>
    </p:titleStyle>
    <p:body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p:bodyStyle>
    <p:otherStyle>
      <a:defPPr>
        <a:defRPr lang="en-GB"/>
      </a:defPPr>
      <a:lvl1pPr marL="0" indent="0" algn="l" defTabSz="736656" rtl="0" eaLnBrk="1" latinLnBrk="0" hangingPunct="1">
        <a:lnSpc>
          <a:spcPct val="100000"/>
        </a:lnSpc>
        <a:spcBef>
          <a:spcPts val="0"/>
        </a:spcBef>
        <a:spcAft>
          <a:spcPts val="600"/>
        </a:spcAft>
        <a:buFont typeface="Arial" panose="020B0604020202020204" pitchFamily="34" charset="0"/>
        <a:buNone/>
        <a:defRPr lang="en-GB" sz="1100" b="0" kern="1200" dirty="0">
          <a:solidFill>
            <a:schemeClr val="tx1"/>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1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1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1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1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100" b="0" kern="1200" dirty="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0">
          <p15:clr>
            <a:srgbClr val="F26B43"/>
          </p15:clr>
        </p15:guide>
        <p15:guide id="2" pos="320">
          <p15:clr>
            <a:srgbClr val="F26B43"/>
          </p15:clr>
        </p15:guide>
        <p15:guide id="3" orient="horz" pos="4042">
          <p15:clr>
            <a:srgbClr val="F26B43"/>
          </p15:clr>
        </p15:guide>
        <p15:guide id="4" pos="7355">
          <p15:clr>
            <a:srgbClr val="F26B43"/>
          </p15:clr>
        </p15:guide>
        <p15:guide id="5" pos="3763">
          <p15:clr>
            <a:srgbClr val="F26B43"/>
          </p15:clr>
        </p15:guide>
        <p15:guide id="6" pos="3916">
          <p15:clr>
            <a:srgbClr val="F26B43"/>
          </p15:clr>
        </p15:guide>
        <p15:guide id="30" orient="horz" pos="2466">
          <p15:clr>
            <a:srgbClr val="F26B43"/>
          </p15:clr>
        </p15:guide>
        <p15:guide id="32" orient="horz" pos="2620">
          <p15:clr>
            <a:srgbClr val="F26B43"/>
          </p15:clr>
        </p15:guide>
        <p15:guide id="37" orient="horz" pos="1086">
          <p15:clr>
            <a:srgbClr val="F26B43"/>
          </p15:clr>
        </p15:guide>
        <p15:guide id="39" orient="horz" pos="913">
          <p15:clr>
            <a:srgbClr val="F26B43"/>
          </p15:clr>
        </p15:guide>
        <p15:guide id="44" orient="horz" pos="37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78427C6-3FA9-E54C-1D42-46E662F19912}"/>
              </a:ext>
            </a:extLst>
          </p:cNvPr>
          <p:cNvGraphicFramePr>
            <a:graphicFrameLocks noChangeAspect="1"/>
          </p:cNvGraphicFramePr>
          <p:nvPr userDrawn="1">
            <p:custDataLst>
              <p:tags r:id="rId17"/>
            </p:custDataLst>
            <p:extLst>
              <p:ext uri="{D42A27DB-BD31-4B8C-83A1-F6EECF244321}">
                <p14:modId xmlns:p14="http://schemas.microsoft.com/office/powerpoint/2010/main" val="146368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25" imgH="426" progId="TCLayout.ActiveDocument.1">
                  <p:embed/>
                </p:oleObj>
              </mc:Choice>
              <mc:Fallback>
                <p:oleObj name="think-cell Slide" r:id="rId20" imgW="425" imgH="426" progId="TCLayout.ActiveDocument.1">
                  <p:embed/>
                  <p:pic>
                    <p:nvPicPr>
                      <p:cNvPr id="10" name="think-cell data - do not delete" hidden="1">
                        <a:extLst>
                          <a:ext uri="{FF2B5EF4-FFF2-40B4-BE49-F238E27FC236}">
                            <a16:creationId xmlns:a16="http://schemas.microsoft.com/office/drawing/2014/main" id="{D78427C6-3FA9-E54C-1D42-46E662F19912}"/>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empower - DO NOT DELETE!!!" hidden="1">
            <a:extLst>
              <a:ext uri="{FF2B5EF4-FFF2-40B4-BE49-F238E27FC236}">
                <a16:creationId xmlns:a16="http://schemas.microsoft.com/office/drawing/2014/main" id="{C888AE42-7A2A-3887-4F25-F7373E35B431}"/>
              </a:ext>
            </a:extLst>
          </p:cNvPr>
          <p:cNvSpPr/>
          <p:nvPr userDrawn="1">
            <p:custDataLst>
              <p:tags r:id="rId18"/>
            </p:custDataLst>
          </p:nvPr>
        </p:nvSpPr>
        <p:spPr>
          <a:xfrm>
            <a:off x="0" y="0"/>
            <a:ext cx="0" cy="0"/>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l"/>
            <a:endParaRPr lang="en-GB" sz="2400" dirty="0">
              <a:solidFill>
                <a:schemeClr val="bg1"/>
              </a:solidFill>
            </a:endParaRPr>
          </a:p>
        </p:txBody>
      </p:sp>
      <p:pic>
        <p:nvPicPr>
          <p:cNvPr id="3" name="Logo_White">
            <a:extLst>
              <a:ext uri="{FF2B5EF4-FFF2-40B4-BE49-F238E27FC236}">
                <a16:creationId xmlns:a16="http://schemas.microsoft.com/office/drawing/2014/main" id="{B462155F-C2F4-23C7-BF60-70CFED40D115}"/>
              </a:ext>
            </a:extLst>
          </p:cNvPr>
          <p:cNvPicPr>
            <a:picLocks noChangeAspect="1"/>
          </p:cNvPicPr>
          <p:nvPr userDrawn="1"/>
        </p:nvPicPr>
        <p:blipFill>
          <a:blip r:embed="rId22"/>
          <a:srcRect/>
          <a:stretch/>
        </p:blipFill>
        <p:spPr>
          <a:xfrm>
            <a:off x="508000" y="6327467"/>
            <a:ext cx="1440000" cy="277578"/>
          </a:xfrm>
          <a:prstGeom prst="rect">
            <a:avLst/>
          </a:prstGeom>
        </p:spPr>
      </p:pic>
      <p:sp>
        <p:nvSpPr>
          <p:cNvPr id="8" name="TextBox 7">
            <a:extLst>
              <a:ext uri="{FF2B5EF4-FFF2-40B4-BE49-F238E27FC236}">
                <a16:creationId xmlns:a16="http://schemas.microsoft.com/office/drawing/2014/main" id="{B87863B1-55D2-0A32-DB1A-4756350D49B6}"/>
              </a:ext>
            </a:extLst>
          </p:cNvPr>
          <p:cNvSpPr txBox="1"/>
          <p:nvPr userDrawn="1"/>
        </p:nvSpPr>
        <p:spPr>
          <a:xfrm>
            <a:off x="11385285" y="6411255"/>
            <a:ext cx="27252" cy="123111"/>
          </a:xfrm>
          <a:prstGeom prst="rect">
            <a:avLst/>
          </a:prstGeom>
        </p:spPr>
        <p:txBody>
          <a:bodyPr vert="horz" wrap="none" lIns="0" tIns="0" rIns="0" bIns="0" rtlCol="0" anchor="b" anchorCtr="0">
            <a:spAutoFit/>
          </a:bodyPr>
          <a:lstStyle>
            <a:defPPr>
              <a:defRPr lang="en-US"/>
            </a:defPPr>
            <a:lvl1pPr algn="r">
              <a:defRPr sz="600">
                <a:solidFill>
                  <a:sysClr val="windowText" lastClr="000000"/>
                </a:solidFill>
              </a:defRPr>
            </a:lvl1pPr>
          </a:lstStyle>
          <a:p>
            <a:pPr lvl="0" algn="r"/>
            <a:r>
              <a:rPr lang="en-GB" sz="800" dirty="0">
                <a:solidFill>
                  <a:schemeClr val="tx1"/>
                </a:solidFill>
              </a:rPr>
              <a:t>|</a:t>
            </a:r>
          </a:p>
        </p:txBody>
      </p:sp>
      <p:sp>
        <p:nvSpPr>
          <p:cNvPr id="9" name="Year">
            <a:extLst>
              <a:ext uri="{FF2B5EF4-FFF2-40B4-BE49-F238E27FC236}">
                <a16:creationId xmlns:a16="http://schemas.microsoft.com/office/drawing/2014/main" id="{35899F1D-CA8A-4ACB-0FFE-B7BC7A96E60A}"/>
              </a:ext>
            </a:extLst>
          </p:cNvPr>
          <p:cNvSpPr txBox="1"/>
          <p:nvPr userDrawn="1"/>
        </p:nvSpPr>
        <p:spPr>
          <a:xfrm>
            <a:off x="11044588" y="6435957"/>
            <a:ext cx="268423" cy="95605"/>
          </a:xfrm>
          <a:prstGeom prst="rect">
            <a:avLst/>
          </a:prstGeom>
        </p:spPr>
        <p:txBody>
          <a:bodyPr vert="horz" wrap="none" lIns="0" tIns="0" rIns="0" bIns="0" rtlCol="0" anchor="b" anchorCtr="0">
            <a:noAutofit/>
          </a:bodyPr>
          <a:lstStyle>
            <a:defPPr>
              <a:defRPr lang="en-US"/>
            </a:defPPr>
            <a:lvl1pPr marL="88900" lvl="0" indent="-88900">
              <a:buFont typeface="GT Walsheim Pro" panose="02000503040000020003" pitchFamily="50" charset="0"/>
              <a:buChar char="©"/>
              <a:defRPr sz="600">
                <a:solidFill>
                  <a:sysClr val="windowText" lastClr="000000"/>
                </a:solidFill>
              </a:defRPr>
            </a:lvl1pPr>
          </a:lstStyle>
          <a:p>
            <a:pPr marL="88900" lvl="0" indent="-88900" algn="r" rtl="0">
              <a:buFont typeface="Arial" panose="020B0604020202020204" pitchFamily="34" charset="0"/>
              <a:buChar char="©"/>
            </a:pPr>
            <a:r>
              <a:rPr lang="en-GB" sz="700" dirty="0">
                <a:solidFill>
                  <a:schemeClr val="tx1"/>
                </a:solidFill>
                <a:latin typeface="+mn-lt"/>
                <a:cs typeface="Arial" panose="020B0604020202020204" pitchFamily="34" charset="0"/>
              </a:rPr>
              <a:t>202</a:t>
            </a:r>
            <a:r>
              <a:rPr lang="el-GR" sz="700" dirty="0">
                <a:solidFill>
                  <a:schemeClr val="tx1"/>
                </a:solidFill>
                <a:latin typeface="+mn-lt"/>
                <a:cs typeface="Arial" panose="020B0604020202020204" pitchFamily="34" charset="0"/>
              </a:rPr>
              <a:t>5</a:t>
            </a:r>
            <a:endParaRPr lang="en-GB" sz="700" dirty="0">
              <a:solidFill>
                <a:schemeClr val="tx1"/>
              </a:solidFill>
              <a:latin typeface="+mn-lt"/>
              <a:cs typeface="Arial" panose="020B0604020202020204" pitchFamily="34" charset="0"/>
            </a:endParaRPr>
          </a:p>
        </p:txBody>
      </p:sp>
      <p:sp>
        <p:nvSpPr>
          <p:cNvPr id="14" name="TextBox 13">
            <a:extLst>
              <a:ext uri="{FF2B5EF4-FFF2-40B4-BE49-F238E27FC236}">
                <a16:creationId xmlns:a16="http://schemas.microsoft.com/office/drawing/2014/main" id="{D672DDF2-7430-8846-D4EF-A5B8B9071152}"/>
              </a:ext>
            </a:extLst>
          </p:cNvPr>
          <p:cNvSpPr txBox="1"/>
          <p:nvPr userDrawn="1">
            <p:custDataLst>
              <p:tags r:id="rId19"/>
            </p:custDataLst>
          </p:nvPr>
        </p:nvSpPr>
        <p:spPr>
          <a:xfrm>
            <a:off x="7963408" y="6442512"/>
            <a:ext cx="3017064" cy="86070"/>
          </a:xfrm>
          <a:prstGeom prst="rect">
            <a:avLst/>
          </a:prstGeom>
        </p:spPr>
        <p:txBody>
          <a:bodyPr vert="horz" wrap="none" lIns="0" tIns="0" rIns="0" bIns="0" rtlCol="0" anchor="b" anchorCtr="0">
            <a:noAutofit/>
          </a:bodyPr>
          <a:lstStyle>
            <a:defPPr>
              <a:defRPr lang="en-US"/>
            </a:defPPr>
            <a:lvl1pPr algn="r">
              <a:defRPr sz="600">
                <a:solidFill>
                  <a:sysClr val="windowText" lastClr="000000"/>
                </a:solidFill>
              </a:defRPr>
            </a:lvl1pPr>
          </a:lstStyle>
          <a:p>
            <a:pPr marL="0" lvl="0" indent="0" algn="r" rtl="0">
              <a:buFont typeface="Arial" panose="020B0604020202020204" pitchFamily="34" charset="0"/>
              <a:buNone/>
            </a:pPr>
            <a:r>
              <a:rPr lang="en-GB" sz="700" dirty="0">
                <a:solidFill>
                  <a:schemeClr val="tx1"/>
                </a:solidFill>
                <a:latin typeface="+mn-lt"/>
                <a:cs typeface="Arial" panose="020B0604020202020204" pitchFamily="34" charset="0"/>
              </a:rPr>
              <a:t>Grant Thornton </a:t>
            </a:r>
            <a:r>
              <a:rPr lang="en-US" sz="700" dirty="0">
                <a:solidFill>
                  <a:schemeClr val="tx1"/>
                </a:solidFill>
                <a:latin typeface="+mn-lt"/>
                <a:cs typeface="Arial" panose="020B0604020202020204" pitchFamily="34" charset="0"/>
              </a:rPr>
              <a:t>Greece</a:t>
            </a:r>
            <a:endParaRPr lang="en-GB" sz="700" dirty="0">
              <a:solidFill>
                <a:schemeClr val="tx1"/>
              </a:solidFill>
              <a:latin typeface="+mn-lt"/>
              <a:cs typeface="Arial" panose="020B0604020202020204" pitchFamily="34" charset="0"/>
            </a:endParaRPr>
          </a:p>
        </p:txBody>
      </p:sp>
      <p:sp>
        <p:nvSpPr>
          <p:cNvPr id="4" name="Slide Number">
            <a:extLst>
              <a:ext uri="{FF2B5EF4-FFF2-40B4-BE49-F238E27FC236}">
                <a16:creationId xmlns:a16="http://schemas.microsoft.com/office/drawing/2014/main" id="{E5390D9A-83F2-FB1A-AAE5-1443134201E6}"/>
              </a:ext>
            </a:extLst>
          </p:cNvPr>
          <p:cNvSpPr txBox="1">
            <a:spLocks/>
          </p:cNvSpPr>
          <p:nvPr userDrawn="1"/>
        </p:nvSpPr>
        <p:spPr>
          <a:xfrm>
            <a:off x="11398911" y="6400533"/>
            <a:ext cx="271463" cy="143720"/>
          </a:xfrm>
          <a:prstGeom prst="rect">
            <a:avLst/>
          </a:prstGeom>
        </p:spPr>
        <p:txBody>
          <a:bodyPr vert="horz" wrap="none" lIns="0" tIns="0" rIns="0" bIns="0" rtlCol="0" anchor="b" anchorCtr="0">
            <a:noAutofit/>
          </a:bodyPr>
          <a:lstStyle>
            <a:defPPr>
              <a:defRPr lang="en-GB"/>
            </a:defPPr>
            <a:lvl1pPr marL="0" indent="0" algn="r" defTabSz="736656" rtl="0" eaLnBrk="1" latinLnBrk="0" hangingPunct="1">
              <a:lnSpc>
                <a:spcPct val="100000"/>
              </a:lnSpc>
              <a:spcBef>
                <a:spcPts val="0"/>
              </a:spcBef>
              <a:spcAft>
                <a:spcPts val="600"/>
              </a:spcAft>
              <a:buFont typeface="Arial" panose="020B0604020202020204" pitchFamily="34" charset="0"/>
              <a:buNone/>
              <a:defRPr lang="en-GB" sz="800" b="0" kern="1200">
                <a:solidFill>
                  <a:sysClr val="windowText" lastClr="000000"/>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4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400" b="0" kern="1200" dirty="0">
                <a:solidFill>
                  <a:schemeClr val="tx1"/>
                </a:solidFill>
                <a:latin typeface="+mn-lt"/>
                <a:ea typeface="+mn-ea"/>
                <a:cs typeface="+mn-cs"/>
              </a:defRPr>
            </a:lvl9pPr>
          </a:lstStyle>
          <a:p>
            <a:fld id="{1AB31D9B-80B6-41F8-B283-556E26E6158E}" type="slidenum">
              <a:rPr lang="el-GR" smtClean="0"/>
              <a:pPr/>
              <a:t>‹#›</a:t>
            </a:fld>
            <a:endParaRPr lang="el-GR" dirty="0"/>
          </a:p>
        </p:txBody>
      </p:sp>
    </p:spTree>
    <p:extLst>
      <p:ext uri="{BB962C8B-B14F-4D97-AF65-F5344CB8AC3E}">
        <p14:creationId xmlns:p14="http://schemas.microsoft.com/office/powerpoint/2010/main" val="417171385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hf hdr="0" dt="0"/>
  <p:txStyles>
    <p:titleStyle>
      <a:lvl1pPr algn="l" defTabSz="736656" rtl="0" eaLnBrk="1" latinLnBrk="0" hangingPunct="1">
        <a:lnSpc>
          <a:spcPct val="85000"/>
        </a:lnSpc>
        <a:spcBef>
          <a:spcPct val="0"/>
        </a:spcBef>
        <a:buNone/>
        <a:defRPr sz="3200" b="1" kern="1200">
          <a:solidFill>
            <a:schemeClr val="accent1"/>
          </a:solidFill>
          <a:latin typeface="+mn-lt"/>
          <a:ea typeface="+mj-ea"/>
          <a:cs typeface="+mj-cs"/>
        </a:defRPr>
      </a:lvl1pPr>
    </p:titleStyle>
    <p:body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p:bodyStyle>
    <p:otherStyle>
      <a:defPPr>
        <a:defRPr lang="en-GB"/>
      </a:defPPr>
      <a:lvl1pPr marL="0" indent="0" algn="l" defTabSz="736656" rtl="0" eaLnBrk="1" latinLnBrk="0" hangingPunct="1">
        <a:lnSpc>
          <a:spcPct val="100000"/>
        </a:lnSpc>
        <a:spcBef>
          <a:spcPts val="0"/>
        </a:spcBef>
        <a:spcAft>
          <a:spcPts val="600"/>
        </a:spcAft>
        <a:buFont typeface="Arial" panose="020B0604020202020204" pitchFamily="34" charset="0"/>
        <a:buNone/>
        <a:defRPr lang="en-GB" sz="1100" b="0" kern="1200" dirty="0">
          <a:solidFill>
            <a:schemeClr val="tx1"/>
          </a:solidFill>
          <a:latin typeface="+mn-lt"/>
          <a:ea typeface="+mn-ea"/>
          <a:cs typeface="+mn-cs"/>
        </a:defRPr>
      </a:lvl1pPr>
      <a:lvl2pPr marL="182563" indent="-182563" algn="l" defTabSz="736656"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2pPr>
      <a:lvl3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100" b="0" kern="1200">
          <a:solidFill>
            <a:schemeClr val="tx1"/>
          </a:solidFill>
          <a:latin typeface="+mn-lt"/>
          <a:ea typeface="+mn-ea"/>
          <a:cs typeface="+mn-cs"/>
        </a:defRPr>
      </a:lvl3pPr>
      <a:lvl4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100" b="0" kern="1200" dirty="0">
          <a:solidFill>
            <a:schemeClr val="tx1"/>
          </a:solidFill>
          <a:latin typeface="+mn-lt"/>
          <a:ea typeface="+mn-ea"/>
          <a:cs typeface="+mn-cs"/>
        </a:defRPr>
      </a:lvl4pPr>
      <a:lvl5pPr marL="0" indent="0" algn="l" defTabSz="736656"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5pPr>
      <a:lvl6pPr marL="0" indent="0" algn="l" defTabSz="736656" rtl="0" eaLnBrk="1" latinLnBrk="0" hangingPunct="1">
        <a:lnSpc>
          <a:spcPct val="100000"/>
        </a:lnSpc>
        <a:spcBef>
          <a:spcPts val="0"/>
        </a:spcBef>
        <a:spcAft>
          <a:spcPts val="600"/>
        </a:spcAft>
        <a:buFont typeface="Arial" panose="020B0604020202020204" pitchFamily="34" charset="0"/>
        <a:buNone/>
        <a:tabLst/>
        <a:defRPr sz="1100" b="1" kern="1200">
          <a:solidFill>
            <a:schemeClr val="accent1"/>
          </a:solidFill>
          <a:latin typeface="+mn-lt"/>
          <a:ea typeface="+mn-ea"/>
          <a:cs typeface="+mn-cs"/>
        </a:defRPr>
      </a:lvl6pPr>
      <a:lvl7pPr marL="0" indent="0" algn="l" defTabSz="901700" rtl="0" eaLnBrk="1" latinLnBrk="0" hangingPunct="1">
        <a:lnSpc>
          <a:spcPct val="100000"/>
        </a:lnSpc>
        <a:spcBef>
          <a:spcPts val="0"/>
        </a:spcBef>
        <a:spcAft>
          <a:spcPts val="600"/>
        </a:spcAft>
        <a:buFont typeface="Arial" panose="020B0604020202020204" pitchFamily="34" charset="0"/>
        <a:buNone/>
        <a:defRPr sz="1100" b="1" kern="120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1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100" b="0" kern="1200" dirty="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0">
          <p15:clr>
            <a:srgbClr val="F26B43"/>
          </p15:clr>
        </p15:guide>
        <p15:guide id="2" pos="320">
          <p15:clr>
            <a:srgbClr val="F26B43"/>
          </p15:clr>
        </p15:guide>
        <p15:guide id="3" orient="horz" pos="4042">
          <p15:clr>
            <a:srgbClr val="F26B43"/>
          </p15:clr>
        </p15:guide>
        <p15:guide id="4" pos="7355">
          <p15:clr>
            <a:srgbClr val="F26B43"/>
          </p15:clr>
        </p15:guide>
        <p15:guide id="5" pos="3763">
          <p15:clr>
            <a:srgbClr val="F26B43"/>
          </p15:clr>
        </p15:guide>
        <p15:guide id="6" pos="3916">
          <p15:clr>
            <a:srgbClr val="F26B43"/>
          </p15:clr>
        </p15:guide>
        <p15:guide id="30" orient="horz" pos="2466">
          <p15:clr>
            <a:srgbClr val="F26B43"/>
          </p15:clr>
        </p15:guide>
        <p15:guide id="32" orient="horz" pos="2620">
          <p15:clr>
            <a:srgbClr val="F26B43"/>
          </p15:clr>
        </p15:guide>
        <p15:guide id="37" orient="horz" pos="1086">
          <p15:clr>
            <a:srgbClr val="F26B43"/>
          </p15:clr>
        </p15:guide>
        <p15:guide id="39" orient="horz" pos="913">
          <p15:clr>
            <a:srgbClr val="F26B43"/>
          </p15:clr>
        </p15:guide>
        <p15:guide id="44"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7" Type="http://schemas.openxmlformats.org/officeDocument/2006/relationships/tags" Target="../tags/tag278.xml"/><Relationship Id="rId21" Type="http://schemas.openxmlformats.org/officeDocument/2006/relationships/tags" Target="../tags/tag182.xml"/><Relationship Id="rId42" Type="http://schemas.openxmlformats.org/officeDocument/2006/relationships/tags" Target="../tags/tag203.xml"/><Relationship Id="rId63" Type="http://schemas.openxmlformats.org/officeDocument/2006/relationships/tags" Target="../tags/tag224.xml"/><Relationship Id="rId84" Type="http://schemas.openxmlformats.org/officeDocument/2006/relationships/tags" Target="../tags/tag245.xml"/><Relationship Id="rId138" Type="http://schemas.openxmlformats.org/officeDocument/2006/relationships/tags" Target="../tags/tag299.xml"/><Relationship Id="rId107" Type="http://schemas.openxmlformats.org/officeDocument/2006/relationships/tags" Target="../tags/tag268.xml"/><Relationship Id="rId11" Type="http://schemas.openxmlformats.org/officeDocument/2006/relationships/tags" Target="../tags/tag172.xml"/><Relationship Id="rId32" Type="http://schemas.openxmlformats.org/officeDocument/2006/relationships/tags" Target="../tags/tag193.xml"/><Relationship Id="rId53" Type="http://schemas.openxmlformats.org/officeDocument/2006/relationships/tags" Target="../tags/tag214.xml"/><Relationship Id="rId74" Type="http://schemas.openxmlformats.org/officeDocument/2006/relationships/tags" Target="../tags/tag235.xml"/><Relationship Id="rId128" Type="http://schemas.openxmlformats.org/officeDocument/2006/relationships/tags" Target="../tags/tag289.xml"/><Relationship Id="rId5" Type="http://schemas.openxmlformats.org/officeDocument/2006/relationships/tags" Target="../tags/tag166.xml"/><Relationship Id="rId90" Type="http://schemas.openxmlformats.org/officeDocument/2006/relationships/tags" Target="../tags/tag251.xml"/><Relationship Id="rId95" Type="http://schemas.openxmlformats.org/officeDocument/2006/relationships/tags" Target="../tags/tag256.xml"/><Relationship Id="rId22" Type="http://schemas.openxmlformats.org/officeDocument/2006/relationships/tags" Target="../tags/tag183.xml"/><Relationship Id="rId27" Type="http://schemas.openxmlformats.org/officeDocument/2006/relationships/tags" Target="../tags/tag188.xml"/><Relationship Id="rId43" Type="http://schemas.openxmlformats.org/officeDocument/2006/relationships/tags" Target="../tags/tag204.xml"/><Relationship Id="rId48" Type="http://schemas.openxmlformats.org/officeDocument/2006/relationships/tags" Target="../tags/tag209.xml"/><Relationship Id="rId64" Type="http://schemas.openxmlformats.org/officeDocument/2006/relationships/tags" Target="../tags/tag225.xml"/><Relationship Id="rId69" Type="http://schemas.openxmlformats.org/officeDocument/2006/relationships/tags" Target="../tags/tag230.xml"/><Relationship Id="rId113" Type="http://schemas.openxmlformats.org/officeDocument/2006/relationships/tags" Target="../tags/tag274.xml"/><Relationship Id="rId118" Type="http://schemas.openxmlformats.org/officeDocument/2006/relationships/tags" Target="../tags/tag279.xml"/><Relationship Id="rId134" Type="http://schemas.openxmlformats.org/officeDocument/2006/relationships/tags" Target="../tags/tag295.xml"/><Relationship Id="rId139" Type="http://schemas.openxmlformats.org/officeDocument/2006/relationships/tags" Target="../tags/tag300.xml"/><Relationship Id="rId80" Type="http://schemas.openxmlformats.org/officeDocument/2006/relationships/tags" Target="../tags/tag241.xml"/><Relationship Id="rId85" Type="http://schemas.openxmlformats.org/officeDocument/2006/relationships/tags" Target="../tags/tag246.xml"/><Relationship Id="rId12" Type="http://schemas.openxmlformats.org/officeDocument/2006/relationships/tags" Target="../tags/tag173.xml"/><Relationship Id="rId17" Type="http://schemas.openxmlformats.org/officeDocument/2006/relationships/tags" Target="../tags/tag178.xml"/><Relationship Id="rId33" Type="http://schemas.openxmlformats.org/officeDocument/2006/relationships/tags" Target="../tags/tag194.xml"/><Relationship Id="rId38" Type="http://schemas.openxmlformats.org/officeDocument/2006/relationships/tags" Target="../tags/tag199.xml"/><Relationship Id="rId59" Type="http://schemas.openxmlformats.org/officeDocument/2006/relationships/tags" Target="../tags/tag220.xml"/><Relationship Id="rId103" Type="http://schemas.openxmlformats.org/officeDocument/2006/relationships/tags" Target="../tags/tag264.xml"/><Relationship Id="rId108" Type="http://schemas.openxmlformats.org/officeDocument/2006/relationships/tags" Target="../tags/tag269.xml"/><Relationship Id="rId124" Type="http://schemas.openxmlformats.org/officeDocument/2006/relationships/tags" Target="../tags/tag285.xml"/><Relationship Id="rId129" Type="http://schemas.openxmlformats.org/officeDocument/2006/relationships/tags" Target="../tags/tag290.xml"/><Relationship Id="rId54" Type="http://schemas.openxmlformats.org/officeDocument/2006/relationships/tags" Target="../tags/tag215.xml"/><Relationship Id="rId70" Type="http://schemas.openxmlformats.org/officeDocument/2006/relationships/tags" Target="../tags/tag231.xml"/><Relationship Id="rId75" Type="http://schemas.openxmlformats.org/officeDocument/2006/relationships/tags" Target="../tags/tag236.xml"/><Relationship Id="rId91" Type="http://schemas.openxmlformats.org/officeDocument/2006/relationships/tags" Target="../tags/tag252.xml"/><Relationship Id="rId96" Type="http://schemas.openxmlformats.org/officeDocument/2006/relationships/tags" Target="../tags/tag257.xml"/><Relationship Id="rId140" Type="http://schemas.openxmlformats.org/officeDocument/2006/relationships/slideLayout" Target="../slideLayouts/slideLayout31.xml"/><Relationship Id="rId145" Type="http://schemas.openxmlformats.org/officeDocument/2006/relationships/chart" Target="../charts/chart4.xml"/><Relationship Id="rId1" Type="http://schemas.openxmlformats.org/officeDocument/2006/relationships/tags" Target="../tags/tag162.xml"/><Relationship Id="rId6" Type="http://schemas.openxmlformats.org/officeDocument/2006/relationships/tags" Target="../tags/tag167.xml"/><Relationship Id="rId23" Type="http://schemas.openxmlformats.org/officeDocument/2006/relationships/tags" Target="../tags/tag184.xml"/><Relationship Id="rId28" Type="http://schemas.openxmlformats.org/officeDocument/2006/relationships/tags" Target="../tags/tag189.xml"/><Relationship Id="rId49" Type="http://schemas.openxmlformats.org/officeDocument/2006/relationships/tags" Target="../tags/tag210.xml"/><Relationship Id="rId114" Type="http://schemas.openxmlformats.org/officeDocument/2006/relationships/tags" Target="../tags/tag275.xml"/><Relationship Id="rId119" Type="http://schemas.openxmlformats.org/officeDocument/2006/relationships/tags" Target="../tags/tag280.xml"/><Relationship Id="rId44" Type="http://schemas.openxmlformats.org/officeDocument/2006/relationships/tags" Target="../tags/tag205.xml"/><Relationship Id="rId60" Type="http://schemas.openxmlformats.org/officeDocument/2006/relationships/tags" Target="../tags/tag221.xml"/><Relationship Id="rId65" Type="http://schemas.openxmlformats.org/officeDocument/2006/relationships/tags" Target="../tags/tag226.xml"/><Relationship Id="rId81" Type="http://schemas.openxmlformats.org/officeDocument/2006/relationships/tags" Target="../tags/tag242.xml"/><Relationship Id="rId86" Type="http://schemas.openxmlformats.org/officeDocument/2006/relationships/tags" Target="../tags/tag247.xml"/><Relationship Id="rId130" Type="http://schemas.openxmlformats.org/officeDocument/2006/relationships/tags" Target="../tags/tag291.xml"/><Relationship Id="rId135" Type="http://schemas.openxmlformats.org/officeDocument/2006/relationships/tags" Target="../tags/tag296.xml"/><Relationship Id="rId13" Type="http://schemas.openxmlformats.org/officeDocument/2006/relationships/tags" Target="../tags/tag174.xml"/><Relationship Id="rId18" Type="http://schemas.openxmlformats.org/officeDocument/2006/relationships/tags" Target="../tags/tag179.xml"/><Relationship Id="rId39" Type="http://schemas.openxmlformats.org/officeDocument/2006/relationships/tags" Target="../tags/tag200.xml"/><Relationship Id="rId109" Type="http://schemas.openxmlformats.org/officeDocument/2006/relationships/tags" Target="../tags/tag270.xml"/><Relationship Id="rId34" Type="http://schemas.openxmlformats.org/officeDocument/2006/relationships/tags" Target="../tags/tag195.xml"/><Relationship Id="rId50" Type="http://schemas.openxmlformats.org/officeDocument/2006/relationships/tags" Target="../tags/tag211.xml"/><Relationship Id="rId55" Type="http://schemas.openxmlformats.org/officeDocument/2006/relationships/tags" Target="../tags/tag216.xml"/><Relationship Id="rId76" Type="http://schemas.openxmlformats.org/officeDocument/2006/relationships/tags" Target="../tags/tag237.xml"/><Relationship Id="rId97" Type="http://schemas.openxmlformats.org/officeDocument/2006/relationships/tags" Target="../tags/tag258.xml"/><Relationship Id="rId104" Type="http://schemas.openxmlformats.org/officeDocument/2006/relationships/tags" Target="../tags/tag265.xml"/><Relationship Id="rId120" Type="http://schemas.openxmlformats.org/officeDocument/2006/relationships/tags" Target="../tags/tag281.xml"/><Relationship Id="rId125" Type="http://schemas.openxmlformats.org/officeDocument/2006/relationships/tags" Target="../tags/tag286.xml"/><Relationship Id="rId141" Type="http://schemas.openxmlformats.org/officeDocument/2006/relationships/oleObject" Target="../embeddings/oleObject20.bin"/><Relationship Id="rId146" Type="http://schemas.openxmlformats.org/officeDocument/2006/relationships/chart" Target="../charts/chart5.xml"/><Relationship Id="rId7" Type="http://schemas.openxmlformats.org/officeDocument/2006/relationships/tags" Target="../tags/tag168.xml"/><Relationship Id="rId71" Type="http://schemas.openxmlformats.org/officeDocument/2006/relationships/tags" Target="../tags/tag232.xml"/><Relationship Id="rId92" Type="http://schemas.openxmlformats.org/officeDocument/2006/relationships/tags" Target="../tags/tag253.xml"/><Relationship Id="rId2" Type="http://schemas.openxmlformats.org/officeDocument/2006/relationships/tags" Target="../tags/tag163.xml"/><Relationship Id="rId29" Type="http://schemas.openxmlformats.org/officeDocument/2006/relationships/tags" Target="../tags/tag190.xml"/><Relationship Id="rId24" Type="http://schemas.openxmlformats.org/officeDocument/2006/relationships/tags" Target="../tags/tag185.xml"/><Relationship Id="rId40" Type="http://schemas.openxmlformats.org/officeDocument/2006/relationships/tags" Target="../tags/tag201.xml"/><Relationship Id="rId45" Type="http://schemas.openxmlformats.org/officeDocument/2006/relationships/tags" Target="../tags/tag206.xml"/><Relationship Id="rId66" Type="http://schemas.openxmlformats.org/officeDocument/2006/relationships/tags" Target="../tags/tag227.xml"/><Relationship Id="rId87" Type="http://schemas.openxmlformats.org/officeDocument/2006/relationships/tags" Target="../tags/tag248.xml"/><Relationship Id="rId110" Type="http://schemas.openxmlformats.org/officeDocument/2006/relationships/tags" Target="../tags/tag271.xml"/><Relationship Id="rId115" Type="http://schemas.openxmlformats.org/officeDocument/2006/relationships/tags" Target="../tags/tag276.xml"/><Relationship Id="rId131" Type="http://schemas.openxmlformats.org/officeDocument/2006/relationships/tags" Target="../tags/tag292.xml"/><Relationship Id="rId136" Type="http://schemas.openxmlformats.org/officeDocument/2006/relationships/tags" Target="../tags/tag297.xml"/><Relationship Id="rId61" Type="http://schemas.openxmlformats.org/officeDocument/2006/relationships/tags" Target="../tags/tag222.xml"/><Relationship Id="rId82" Type="http://schemas.openxmlformats.org/officeDocument/2006/relationships/tags" Target="../tags/tag243.xml"/><Relationship Id="rId19" Type="http://schemas.openxmlformats.org/officeDocument/2006/relationships/tags" Target="../tags/tag180.xml"/><Relationship Id="rId14" Type="http://schemas.openxmlformats.org/officeDocument/2006/relationships/tags" Target="../tags/tag175.xml"/><Relationship Id="rId30" Type="http://schemas.openxmlformats.org/officeDocument/2006/relationships/tags" Target="../tags/tag191.xml"/><Relationship Id="rId35" Type="http://schemas.openxmlformats.org/officeDocument/2006/relationships/tags" Target="../tags/tag196.xml"/><Relationship Id="rId56" Type="http://schemas.openxmlformats.org/officeDocument/2006/relationships/tags" Target="../tags/tag217.xml"/><Relationship Id="rId77" Type="http://schemas.openxmlformats.org/officeDocument/2006/relationships/tags" Target="../tags/tag238.xml"/><Relationship Id="rId100" Type="http://schemas.openxmlformats.org/officeDocument/2006/relationships/tags" Target="../tags/tag261.xml"/><Relationship Id="rId105" Type="http://schemas.openxmlformats.org/officeDocument/2006/relationships/tags" Target="../tags/tag266.xml"/><Relationship Id="rId126" Type="http://schemas.openxmlformats.org/officeDocument/2006/relationships/tags" Target="../tags/tag287.xml"/><Relationship Id="rId8" Type="http://schemas.openxmlformats.org/officeDocument/2006/relationships/tags" Target="../tags/tag169.xml"/><Relationship Id="rId51" Type="http://schemas.openxmlformats.org/officeDocument/2006/relationships/tags" Target="../tags/tag212.xml"/><Relationship Id="rId72" Type="http://schemas.openxmlformats.org/officeDocument/2006/relationships/tags" Target="../tags/tag233.xml"/><Relationship Id="rId93" Type="http://schemas.openxmlformats.org/officeDocument/2006/relationships/tags" Target="../tags/tag254.xml"/><Relationship Id="rId98" Type="http://schemas.openxmlformats.org/officeDocument/2006/relationships/tags" Target="../tags/tag259.xml"/><Relationship Id="rId121" Type="http://schemas.openxmlformats.org/officeDocument/2006/relationships/tags" Target="../tags/tag282.xml"/><Relationship Id="rId142" Type="http://schemas.openxmlformats.org/officeDocument/2006/relationships/image" Target="../media/image16.emf"/><Relationship Id="rId3" Type="http://schemas.openxmlformats.org/officeDocument/2006/relationships/tags" Target="../tags/tag164.xml"/><Relationship Id="rId25" Type="http://schemas.openxmlformats.org/officeDocument/2006/relationships/tags" Target="../tags/tag186.xml"/><Relationship Id="rId46" Type="http://schemas.openxmlformats.org/officeDocument/2006/relationships/tags" Target="../tags/tag207.xml"/><Relationship Id="rId67" Type="http://schemas.openxmlformats.org/officeDocument/2006/relationships/tags" Target="../tags/tag228.xml"/><Relationship Id="rId116" Type="http://schemas.openxmlformats.org/officeDocument/2006/relationships/tags" Target="../tags/tag277.xml"/><Relationship Id="rId137" Type="http://schemas.openxmlformats.org/officeDocument/2006/relationships/tags" Target="../tags/tag298.xml"/><Relationship Id="rId20" Type="http://schemas.openxmlformats.org/officeDocument/2006/relationships/tags" Target="../tags/tag181.xml"/><Relationship Id="rId41" Type="http://schemas.openxmlformats.org/officeDocument/2006/relationships/tags" Target="../tags/tag202.xml"/><Relationship Id="rId62" Type="http://schemas.openxmlformats.org/officeDocument/2006/relationships/tags" Target="../tags/tag223.xml"/><Relationship Id="rId83" Type="http://schemas.openxmlformats.org/officeDocument/2006/relationships/tags" Target="../tags/tag244.xml"/><Relationship Id="rId88" Type="http://schemas.openxmlformats.org/officeDocument/2006/relationships/tags" Target="../tags/tag249.xml"/><Relationship Id="rId111" Type="http://schemas.openxmlformats.org/officeDocument/2006/relationships/tags" Target="../tags/tag272.xml"/><Relationship Id="rId132" Type="http://schemas.openxmlformats.org/officeDocument/2006/relationships/tags" Target="../tags/tag293.xml"/><Relationship Id="rId15" Type="http://schemas.openxmlformats.org/officeDocument/2006/relationships/tags" Target="../tags/tag176.xml"/><Relationship Id="rId36" Type="http://schemas.openxmlformats.org/officeDocument/2006/relationships/tags" Target="../tags/tag197.xml"/><Relationship Id="rId57" Type="http://schemas.openxmlformats.org/officeDocument/2006/relationships/tags" Target="../tags/tag218.xml"/><Relationship Id="rId106" Type="http://schemas.openxmlformats.org/officeDocument/2006/relationships/tags" Target="../tags/tag267.xml"/><Relationship Id="rId127" Type="http://schemas.openxmlformats.org/officeDocument/2006/relationships/tags" Target="../tags/tag288.xml"/><Relationship Id="rId10" Type="http://schemas.openxmlformats.org/officeDocument/2006/relationships/tags" Target="../tags/tag171.xml"/><Relationship Id="rId31" Type="http://schemas.openxmlformats.org/officeDocument/2006/relationships/tags" Target="../tags/tag192.xml"/><Relationship Id="rId52" Type="http://schemas.openxmlformats.org/officeDocument/2006/relationships/tags" Target="../tags/tag213.xml"/><Relationship Id="rId73" Type="http://schemas.openxmlformats.org/officeDocument/2006/relationships/tags" Target="../tags/tag234.xml"/><Relationship Id="rId78" Type="http://schemas.openxmlformats.org/officeDocument/2006/relationships/tags" Target="../tags/tag239.xml"/><Relationship Id="rId94" Type="http://schemas.openxmlformats.org/officeDocument/2006/relationships/tags" Target="../tags/tag255.xml"/><Relationship Id="rId99" Type="http://schemas.openxmlformats.org/officeDocument/2006/relationships/tags" Target="../tags/tag260.xml"/><Relationship Id="rId101" Type="http://schemas.openxmlformats.org/officeDocument/2006/relationships/tags" Target="../tags/tag262.xml"/><Relationship Id="rId122" Type="http://schemas.openxmlformats.org/officeDocument/2006/relationships/tags" Target="../tags/tag283.xml"/><Relationship Id="rId143" Type="http://schemas.openxmlformats.org/officeDocument/2006/relationships/chart" Target="../charts/chart2.xml"/><Relationship Id="rId4" Type="http://schemas.openxmlformats.org/officeDocument/2006/relationships/tags" Target="../tags/tag165.xml"/><Relationship Id="rId9" Type="http://schemas.openxmlformats.org/officeDocument/2006/relationships/tags" Target="../tags/tag170.xml"/><Relationship Id="rId26" Type="http://schemas.openxmlformats.org/officeDocument/2006/relationships/tags" Target="../tags/tag187.xml"/><Relationship Id="rId47" Type="http://schemas.openxmlformats.org/officeDocument/2006/relationships/tags" Target="../tags/tag208.xml"/><Relationship Id="rId68" Type="http://schemas.openxmlformats.org/officeDocument/2006/relationships/tags" Target="../tags/tag229.xml"/><Relationship Id="rId89" Type="http://schemas.openxmlformats.org/officeDocument/2006/relationships/tags" Target="../tags/tag250.xml"/><Relationship Id="rId112" Type="http://schemas.openxmlformats.org/officeDocument/2006/relationships/tags" Target="../tags/tag273.xml"/><Relationship Id="rId133" Type="http://schemas.openxmlformats.org/officeDocument/2006/relationships/tags" Target="../tags/tag294.xml"/><Relationship Id="rId16" Type="http://schemas.openxmlformats.org/officeDocument/2006/relationships/tags" Target="../tags/tag177.xml"/><Relationship Id="rId37" Type="http://schemas.openxmlformats.org/officeDocument/2006/relationships/tags" Target="../tags/tag198.xml"/><Relationship Id="rId58" Type="http://schemas.openxmlformats.org/officeDocument/2006/relationships/tags" Target="../tags/tag219.xml"/><Relationship Id="rId79" Type="http://schemas.openxmlformats.org/officeDocument/2006/relationships/tags" Target="../tags/tag240.xml"/><Relationship Id="rId102" Type="http://schemas.openxmlformats.org/officeDocument/2006/relationships/tags" Target="../tags/tag263.xml"/><Relationship Id="rId123" Type="http://schemas.openxmlformats.org/officeDocument/2006/relationships/tags" Target="../tags/tag284.xml"/><Relationship Id="rId14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01.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4.xml"/><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117" Type="http://schemas.openxmlformats.org/officeDocument/2006/relationships/tags" Target="../tags/tag418.xml"/><Relationship Id="rId21" Type="http://schemas.openxmlformats.org/officeDocument/2006/relationships/tags" Target="../tags/tag322.xml"/><Relationship Id="rId42" Type="http://schemas.openxmlformats.org/officeDocument/2006/relationships/tags" Target="../tags/tag343.xml"/><Relationship Id="rId63" Type="http://schemas.openxmlformats.org/officeDocument/2006/relationships/tags" Target="../tags/tag364.xml"/><Relationship Id="rId84" Type="http://schemas.openxmlformats.org/officeDocument/2006/relationships/tags" Target="../tags/tag385.xml"/><Relationship Id="rId16" Type="http://schemas.openxmlformats.org/officeDocument/2006/relationships/tags" Target="../tags/tag317.xml"/><Relationship Id="rId107" Type="http://schemas.openxmlformats.org/officeDocument/2006/relationships/tags" Target="../tags/tag408.xml"/><Relationship Id="rId11" Type="http://schemas.openxmlformats.org/officeDocument/2006/relationships/tags" Target="../tags/tag312.xml"/><Relationship Id="rId32" Type="http://schemas.openxmlformats.org/officeDocument/2006/relationships/tags" Target="../tags/tag333.xml"/><Relationship Id="rId37" Type="http://schemas.openxmlformats.org/officeDocument/2006/relationships/tags" Target="../tags/tag338.xml"/><Relationship Id="rId53" Type="http://schemas.openxmlformats.org/officeDocument/2006/relationships/tags" Target="../tags/tag354.xml"/><Relationship Id="rId58" Type="http://schemas.openxmlformats.org/officeDocument/2006/relationships/tags" Target="../tags/tag359.xml"/><Relationship Id="rId74" Type="http://schemas.openxmlformats.org/officeDocument/2006/relationships/tags" Target="../tags/tag375.xml"/><Relationship Id="rId79" Type="http://schemas.openxmlformats.org/officeDocument/2006/relationships/tags" Target="../tags/tag380.xml"/><Relationship Id="rId102" Type="http://schemas.openxmlformats.org/officeDocument/2006/relationships/tags" Target="../tags/tag403.xml"/><Relationship Id="rId123" Type="http://schemas.openxmlformats.org/officeDocument/2006/relationships/tags" Target="../tags/tag424.xml"/><Relationship Id="rId128" Type="http://schemas.openxmlformats.org/officeDocument/2006/relationships/notesSlide" Target="../notesSlides/notesSlide9.xml"/><Relationship Id="rId5" Type="http://schemas.openxmlformats.org/officeDocument/2006/relationships/tags" Target="../tags/tag306.xml"/><Relationship Id="rId90" Type="http://schemas.openxmlformats.org/officeDocument/2006/relationships/tags" Target="../tags/tag391.xml"/><Relationship Id="rId95" Type="http://schemas.openxmlformats.org/officeDocument/2006/relationships/tags" Target="../tags/tag396.xml"/><Relationship Id="rId22" Type="http://schemas.openxmlformats.org/officeDocument/2006/relationships/tags" Target="../tags/tag323.xml"/><Relationship Id="rId27" Type="http://schemas.openxmlformats.org/officeDocument/2006/relationships/tags" Target="../tags/tag328.xml"/><Relationship Id="rId43" Type="http://schemas.openxmlformats.org/officeDocument/2006/relationships/tags" Target="../tags/tag344.xml"/><Relationship Id="rId48" Type="http://schemas.openxmlformats.org/officeDocument/2006/relationships/tags" Target="../tags/tag349.xml"/><Relationship Id="rId64" Type="http://schemas.openxmlformats.org/officeDocument/2006/relationships/tags" Target="../tags/tag365.xml"/><Relationship Id="rId69" Type="http://schemas.openxmlformats.org/officeDocument/2006/relationships/tags" Target="../tags/tag370.xml"/><Relationship Id="rId113" Type="http://schemas.openxmlformats.org/officeDocument/2006/relationships/tags" Target="../tags/tag414.xml"/><Relationship Id="rId118" Type="http://schemas.openxmlformats.org/officeDocument/2006/relationships/tags" Target="../tags/tag419.xml"/><Relationship Id="rId80" Type="http://schemas.openxmlformats.org/officeDocument/2006/relationships/tags" Target="../tags/tag381.xml"/><Relationship Id="rId85" Type="http://schemas.openxmlformats.org/officeDocument/2006/relationships/tags" Target="../tags/tag386.xml"/><Relationship Id="rId12" Type="http://schemas.openxmlformats.org/officeDocument/2006/relationships/tags" Target="../tags/tag313.xml"/><Relationship Id="rId17" Type="http://schemas.openxmlformats.org/officeDocument/2006/relationships/tags" Target="../tags/tag318.xml"/><Relationship Id="rId33" Type="http://schemas.openxmlformats.org/officeDocument/2006/relationships/tags" Target="../tags/tag334.xml"/><Relationship Id="rId38" Type="http://schemas.openxmlformats.org/officeDocument/2006/relationships/tags" Target="../tags/tag339.xml"/><Relationship Id="rId59" Type="http://schemas.openxmlformats.org/officeDocument/2006/relationships/tags" Target="../tags/tag360.xml"/><Relationship Id="rId103" Type="http://schemas.openxmlformats.org/officeDocument/2006/relationships/tags" Target="../tags/tag404.xml"/><Relationship Id="rId108" Type="http://schemas.openxmlformats.org/officeDocument/2006/relationships/tags" Target="../tags/tag409.xml"/><Relationship Id="rId124" Type="http://schemas.openxmlformats.org/officeDocument/2006/relationships/tags" Target="../tags/tag425.xml"/><Relationship Id="rId129" Type="http://schemas.openxmlformats.org/officeDocument/2006/relationships/oleObject" Target="../embeddings/oleObject21.bin"/><Relationship Id="rId54" Type="http://schemas.openxmlformats.org/officeDocument/2006/relationships/tags" Target="../tags/tag355.xml"/><Relationship Id="rId70" Type="http://schemas.openxmlformats.org/officeDocument/2006/relationships/tags" Target="../tags/tag371.xml"/><Relationship Id="rId75" Type="http://schemas.openxmlformats.org/officeDocument/2006/relationships/tags" Target="../tags/tag376.xml"/><Relationship Id="rId91" Type="http://schemas.openxmlformats.org/officeDocument/2006/relationships/tags" Target="../tags/tag392.xml"/><Relationship Id="rId96" Type="http://schemas.openxmlformats.org/officeDocument/2006/relationships/tags" Target="../tags/tag397.xml"/><Relationship Id="rId1" Type="http://schemas.openxmlformats.org/officeDocument/2006/relationships/tags" Target="../tags/tag302.xml"/><Relationship Id="rId6" Type="http://schemas.openxmlformats.org/officeDocument/2006/relationships/tags" Target="../tags/tag307.xml"/><Relationship Id="rId23" Type="http://schemas.openxmlformats.org/officeDocument/2006/relationships/tags" Target="../tags/tag324.xml"/><Relationship Id="rId28" Type="http://schemas.openxmlformats.org/officeDocument/2006/relationships/tags" Target="../tags/tag329.xml"/><Relationship Id="rId49" Type="http://schemas.openxmlformats.org/officeDocument/2006/relationships/tags" Target="../tags/tag350.xml"/><Relationship Id="rId114" Type="http://schemas.openxmlformats.org/officeDocument/2006/relationships/tags" Target="../tags/tag415.xml"/><Relationship Id="rId119" Type="http://schemas.openxmlformats.org/officeDocument/2006/relationships/tags" Target="../tags/tag420.xml"/><Relationship Id="rId44" Type="http://schemas.openxmlformats.org/officeDocument/2006/relationships/tags" Target="../tags/tag345.xml"/><Relationship Id="rId60" Type="http://schemas.openxmlformats.org/officeDocument/2006/relationships/tags" Target="../tags/tag361.xml"/><Relationship Id="rId65" Type="http://schemas.openxmlformats.org/officeDocument/2006/relationships/tags" Target="../tags/tag366.xml"/><Relationship Id="rId81" Type="http://schemas.openxmlformats.org/officeDocument/2006/relationships/tags" Target="../tags/tag382.xml"/><Relationship Id="rId86" Type="http://schemas.openxmlformats.org/officeDocument/2006/relationships/tags" Target="../tags/tag387.xml"/><Relationship Id="rId130" Type="http://schemas.openxmlformats.org/officeDocument/2006/relationships/image" Target="../media/image1.emf"/><Relationship Id="rId13" Type="http://schemas.openxmlformats.org/officeDocument/2006/relationships/tags" Target="../tags/tag314.xml"/><Relationship Id="rId18" Type="http://schemas.openxmlformats.org/officeDocument/2006/relationships/tags" Target="../tags/tag319.xml"/><Relationship Id="rId39" Type="http://schemas.openxmlformats.org/officeDocument/2006/relationships/tags" Target="../tags/tag340.xml"/><Relationship Id="rId109" Type="http://schemas.openxmlformats.org/officeDocument/2006/relationships/tags" Target="../tags/tag410.xml"/><Relationship Id="rId34" Type="http://schemas.openxmlformats.org/officeDocument/2006/relationships/tags" Target="../tags/tag335.xml"/><Relationship Id="rId50" Type="http://schemas.openxmlformats.org/officeDocument/2006/relationships/tags" Target="../tags/tag351.xml"/><Relationship Id="rId55" Type="http://schemas.openxmlformats.org/officeDocument/2006/relationships/tags" Target="../tags/tag356.xml"/><Relationship Id="rId76" Type="http://schemas.openxmlformats.org/officeDocument/2006/relationships/tags" Target="../tags/tag377.xml"/><Relationship Id="rId97" Type="http://schemas.openxmlformats.org/officeDocument/2006/relationships/tags" Target="../tags/tag398.xml"/><Relationship Id="rId104" Type="http://schemas.openxmlformats.org/officeDocument/2006/relationships/tags" Target="../tags/tag405.xml"/><Relationship Id="rId120" Type="http://schemas.openxmlformats.org/officeDocument/2006/relationships/tags" Target="../tags/tag421.xml"/><Relationship Id="rId125" Type="http://schemas.openxmlformats.org/officeDocument/2006/relationships/tags" Target="../tags/tag426.xml"/><Relationship Id="rId7" Type="http://schemas.openxmlformats.org/officeDocument/2006/relationships/tags" Target="../tags/tag308.xml"/><Relationship Id="rId71" Type="http://schemas.openxmlformats.org/officeDocument/2006/relationships/tags" Target="../tags/tag372.xml"/><Relationship Id="rId92" Type="http://schemas.openxmlformats.org/officeDocument/2006/relationships/tags" Target="../tags/tag393.xml"/><Relationship Id="rId2" Type="http://schemas.openxmlformats.org/officeDocument/2006/relationships/tags" Target="../tags/tag303.xml"/><Relationship Id="rId29" Type="http://schemas.openxmlformats.org/officeDocument/2006/relationships/tags" Target="../tags/tag330.xml"/><Relationship Id="rId24" Type="http://schemas.openxmlformats.org/officeDocument/2006/relationships/tags" Target="../tags/tag325.xml"/><Relationship Id="rId40" Type="http://schemas.openxmlformats.org/officeDocument/2006/relationships/tags" Target="../tags/tag341.xml"/><Relationship Id="rId45" Type="http://schemas.openxmlformats.org/officeDocument/2006/relationships/tags" Target="../tags/tag346.xml"/><Relationship Id="rId66" Type="http://schemas.openxmlformats.org/officeDocument/2006/relationships/tags" Target="../tags/tag367.xml"/><Relationship Id="rId87" Type="http://schemas.openxmlformats.org/officeDocument/2006/relationships/tags" Target="../tags/tag388.xml"/><Relationship Id="rId110" Type="http://schemas.openxmlformats.org/officeDocument/2006/relationships/tags" Target="../tags/tag411.xml"/><Relationship Id="rId115" Type="http://schemas.openxmlformats.org/officeDocument/2006/relationships/tags" Target="../tags/tag416.xml"/><Relationship Id="rId131" Type="http://schemas.openxmlformats.org/officeDocument/2006/relationships/chart" Target="../charts/chart6.xml"/><Relationship Id="rId61" Type="http://schemas.openxmlformats.org/officeDocument/2006/relationships/tags" Target="../tags/tag362.xml"/><Relationship Id="rId82" Type="http://schemas.openxmlformats.org/officeDocument/2006/relationships/tags" Target="../tags/tag383.xml"/><Relationship Id="rId19" Type="http://schemas.openxmlformats.org/officeDocument/2006/relationships/tags" Target="../tags/tag320.xml"/><Relationship Id="rId14" Type="http://schemas.openxmlformats.org/officeDocument/2006/relationships/tags" Target="../tags/tag315.xml"/><Relationship Id="rId30" Type="http://schemas.openxmlformats.org/officeDocument/2006/relationships/tags" Target="../tags/tag331.xml"/><Relationship Id="rId35" Type="http://schemas.openxmlformats.org/officeDocument/2006/relationships/tags" Target="../tags/tag336.xml"/><Relationship Id="rId56" Type="http://schemas.openxmlformats.org/officeDocument/2006/relationships/tags" Target="../tags/tag357.xml"/><Relationship Id="rId77" Type="http://schemas.openxmlformats.org/officeDocument/2006/relationships/tags" Target="../tags/tag378.xml"/><Relationship Id="rId100" Type="http://schemas.openxmlformats.org/officeDocument/2006/relationships/tags" Target="../tags/tag401.xml"/><Relationship Id="rId105" Type="http://schemas.openxmlformats.org/officeDocument/2006/relationships/tags" Target="../tags/tag406.xml"/><Relationship Id="rId126" Type="http://schemas.openxmlformats.org/officeDocument/2006/relationships/tags" Target="../tags/tag427.xml"/><Relationship Id="rId8" Type="http://schemas.openxmlformats.org/officeDocument/2006/relationships/tags" Target="../tags/tag309.xml"/><Relationship Id="rId51" Type="http://schemas.openxmlformats.org/officeDocument/2006/relationships/tags" Target="../tags/tag352.xml"/><Relationship Id="rId72" Type="http://schemas.openxmlformats.org/officeDocument/2006/relationships/tags" Target="../tags/tag373.xml"/><Relationship Id="rId93" Type="http://schemas.openxmlformats.org/officeDocument/2006/relationships/tags" Target="../tags/tag394.xml"/><Relationship Id="rId98" Type="http://schemas.openxmlformats.org/officeDocument/2006/relationships/tags" Target="../tags/tag399.xml"/><Relationship Id="rId121" Type="http://schemas.openxmlformats.org/officeDocument/2006/relationships/tags" Target="../tags/tag422.xml"/><Relationship Id="rId3" Type="http://schemas.openxmlformats.org/officeDocument/2006/relationships/tags" Target="../tags/tag304.xml"/><Relationship Id="rId25" Type="http://schemas.openxmlformats.org/officeDocument/2006/relationships/tags" Target="../tags/tag326.xml"/><Relationship Id="rId46" Type="http://schemas.openxmlformats.org/officeDocument/2006/relationships/tags" Target="../tags/tag347.xml"/><Relationship Id="rId67" Type="http://schemas.openxmlformats.org/officeDocument/2006/relationships/tags" Target="../tags/tag368.xml"/><Relationship Id="rId116" Type="http://schemas.openxmlformats.org/officeDocument/2006/relationships/tags" Target="../tags/tag417.xml"/><Relationship Id="rId20" Type="http://schemas.openxmlformats.org/officeDocument/2006/relationships/tags" Target="../tags/tag321.xml"/><Relationship Id="rId41" Type="http://schemas.openxmlformats.org/officeDocument/2006/relationships/tags" Target="../tags/tag342.xml"/><Relationship Id="rId62" Type="http://schemas.openxmlformats.org/officeDocument/2006/relationships/tags" Target="../tags/tag363.xml"/><Relationship Id="rId83" Type="http://schemas.openxmlformats.org/officeDocument/2006/relationships/tags" Target="../tags/tag384.xml"/><Relationship Id="rId88" Type="http://schemas.openxmlformats.org/officeDocument/2006/relationships/tags" Target="../tags/tag389.xml"/><Relationship Id="rId111" Type="http://schemas.openxmlformats.org/officeDocument/2006/relationships/tags" Target="../tags/tag412.xml"/><Relationship Id="rId132" Type="http://schemas.openxmlformats.org/officeDocument/2006/relationships/chart" Target="../charts/chart7.xml"/><Relationship Id="rId15" Type="http://schemas.openxmlformats.org/officeDocument/2006/relationships/tags" Target="../tags/tag316.xml"/><Relationship Id="rId36" Type="http://schemas.openxmlformats.org/officeDocument/2006/relationships/tags" Target="../tags/tag337.xml"/><Relationship Id="rId57" Type="http://schemas.openxmlformats.org/officeDocument/2006/relationships/tags" Target="../tags/tag358.xml"/><Relationship Id="rId106" Type="http://schemas.openxmlformats.org/officeDocument/2006/relationships/tags" Target="../tags/tag407.xml"/><Relationship Id="rId127" Type="http://schemas.openxmlformats.org/officeDocument/2006/relationships/slideLayout" Target="../slideLayouts/slideLayout74.xml"/><Relationship Id="rId10" Type="http://schemas.openxmlformats.org/officeDocument/2006/relationships/tags" Target="../tags/tag311.xml"/><Relationship Id="rId31" Type="http://schemas.openxmlformats.org/officeDocument/2006/relationships/tags" Target="../tags/tag332.xml"/><Relationship Id="rId52" Type="http://schemas.openxmlformats.org/officeDocument/2006/relationships/tags" Target="../tags/tag353.xml"/><Relationship Id="rId73" Type="http://schemas.openxmlformats.org/officeDocument/2006/relationships/tags" Target="../tags/tag374.xml"/><Relationship Id="rId78" Type="http://schemas.openxmlformats.org/officeDocument/2006/relationships/tags" Target="../tags/tag379.xml"/><Relationship Id="rId94" Type="http://schemas.openxmlformats.org/officeDocument/2006/relationships/tags" Target="../tags/tag395.xml"/><Relationship Id="rId99" Type="http://schemas.openxmlformats.org/officeDocument/2006/relationships/tags" Target="../tags/tag400.xml"/><Relationship Id="rId101" Type="http://schemas.openxmlformats.org/officeDocument/2006/relationships/tags" Target="../tags/tag402.xml"/><Relationship Id="rId122" Type="http://schemas.openxmlformats.org/officeDocument/2006/relationships/tags" Target="../tags/tag423.xml"/><Relationship Id="rId4" Type="http://schemas.openxmlformats.org/officeDocument/2006/relationships/tags" Target="../tags/tag305.xml"/><Relationship Id="rId9" Type="http://schemas.openxmlformats.org/officeDocument/2006/relationships/tags" Target="../tags/tag310.xml"/><Relationship Id="rId26" Type="http://schemas.openxmlformats.org/officeDocument/2006/relationships/tags" Target="../tags/tag327.xml"/><Relationship Id="rId47" Type="http://schemas.openxmlformats.org/officeDocument/2006/relationships/tags" Target="../tags/tag348.xml"/><Relationship Id="rId68" Type="http://schemas.openxmlformats.org/officeDocument/2006/relationships/tags" Target="../tags/tag369.xml"/><Relationship Id="rId89" Type="http://schemas.openxmlformats.org/officeDocument/2006/relationships/tags" Target="../tags/tag390.xml"/><Relationship Id="rId112" Type="http://schemas.openxmlformats.org/officeDocument/2006/relationships/tags" Target="../tags/tag413.xml"/><Relationship Id="rId133"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428.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2.xml"/><Relationship Id="rId1" Type="http://schemas.openxmlformats.org/officeDocument/2006/relationships/tags" Target="../tags/tag429.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13" Type="http://schemas.openxmlformats.org/officeDocument/2006/relationships/tags" Target="../tags/tag442.xml"/><Relationship Id="rId18" Type="http://schemas.openxmlformats.org/officeDocument/2006/relationships/tags" Target="../tags/tag447.xml"/><Relationship Id="rId26" Type="http://schemas.openxmlformats.org/officeDocument/2006/relationships/tags" Target="../tags/tag455.xml"/><Relationship Id="rId39" Type="http://schemas.openxmlformats.org/officeDocument/2006/relationships/tags" Target="../tags/tag468.xml"/><Relationship Id="rId21" Type="http://schemas.openxmlformats.org/officeDocument/2006/relationships/tags" Target="../tags/tag450.xml"/><Relationship Id="rId34" Type="http://schemas.openxmlformats.org/officeDocument/2006/relationships/tags" Target="../tags/tag463.xml"/><Relationship Id="rId42" Type="http://schemas.openxmlformats.org/officeDocument/2006/relationships/tags" Target="../tags/tag471.xml"/><Relationship Id="rId47" Type="http://schemas.openxmlformats.org/officeDocument/2006/relationships/tags" Target="../tags/tag476.xml"/><Relationship Id="rId50" Type="http://schemas.openxmlformats.org/officeDocument/2006/relationships/tags" Target="../tags/tag479.xml"/><Relationship Id="rId55" Type="http://schemas.openxmlformats.org/officeDocument/2006/relationships/oleObject" Target="../embeddings/oleObject23.bin"/><Relationship Id="rId7" Type="http://schemas.openxmlformats.org/officeDocument/2006/relationships/tags" Target="../tags/tag436.xml"/><Relationship Id="rId2" Type="http://schemas.openxmlformats.org/officeDocument/2006/relationships/tags" Target="../tags/tag431.xml"/><Relationship Id="rId16" Type="http://schemas.openxmlformats.org/officeDocument/2006/relationships/tags" Target="../tags/tag445.xml"/><Relationship Id="rId29" Type="http://schemas.openxmlformats.org/officeDocument/2006/relationships/tags" Target="../tags/tag458.xml"/><Relationship Id="rId11" Type="http://schemas.openxmlformats.org/officeDocument/2006/relationships/tags" Target="../tags/tag440.xml"/><Relationship Id="rId24" Type="http://schemas.openxmlformats.org/officeDocument/2006/relationships/tags" Target="../tags/tag453.xml"/><Relationship Id="rId32" Type="http://schemas.openxmlformats.org/officeDocument/2006/relationships/tags" Target="../tags/tag461.xml"/><Relationship Id="rId37" Type="http://schemas.openxmlformats.org/officeDocument/2006/relationships/tags" Target="../tags/tag466.xml"/><Relationship Id="rId40" Type="http://schemas.openxmlformats.org/officeDocument/2006/relationships/tags" Target="../tags/tag469.xml"/><Relationship Id="rId45" Type="http://schemas.openxmlformats.org/officeDocument/2006/relationships/tags" Target="../tags/tag474.xml"/><Relationship Id="rId53" Type="http://schemas.openxmlformats.org/officeDocument/2006/relationships/tags" Target="../tags/tag482.xml"/><Relationship Id="rId5" Type="http://schemas.openxmlformats.org/officeDocument/2006/relationships/tags" Target="../tags/tag434.xml"/><Relationship Id="rId19" Type="http://schemas.openxmlformats.org/officeDocument/2006/relationships/tags" Target="../tags/tag448.xml"/><Relationship Id="rId4" Type="http://schemas.openxmlformats.org/officeDocument/2006/relationships/tags" Target="../tags/tag433.xml"/><Relationship Id="rId9" Type="http://schemas.openxmlformats.org/officeDocument/2006/relationships/tags" Target="../tags/tag438.xml"/><Relationship Id="rId14" Type="http://schemas.openxmlformats.org/officeDocument/2006/relationships/tags" Target="../tags/tag443.xml"/><Relationship Id="rId22" Type="http://schemas.openxmlformats.org/officeDocument/2006/relationships/tags" Target="../tags/tag451.xml"/><Relationship Id="rId27" Type="http://schemas.openxmlformats.org/officeDocument/2006/relationships/tags" Target="../tags/tag456.xml"/><Relationship Id="rId30" Type="http://schemas.openxmlformats.org/officeDocument/2006/relationships/tags" Target="../tags/tag459.xml"/><Relationship Id="rId35" Type="http://schemas.openxmlformats.org/officeDocument/2006/relationships/tags" Target="../tags/tag464.xml"/><Relationship Id="rId43" Type="http://schemas.openxmlformats.org/officeDocument/2006/relationships/tags" Target="../tags/tag472.xml"/><Relationship Id="rId48" Type="http://schemas.openxmlformats.org/officeDocument/2006/relationships/tags" Target="../tags/tag477.xml"/><Relationship Id="rId56" Type="http://schemas.openxmlformats.org/officeDocument/2006/relationships/image" Target="../media/image1.emf"/><Relationship Id="rId8" Type="http://schemas.openxmlformats.org/officeDocument/2006/relationships/tags" Target="../tags/tag437.xml"/><Relationship Id="rId51" Type="http://schemas.openxmlformats.org/officeDocument/2006/relationships/tags" Target="../tags/tag480.xml"/><Relationship Id="rId3" Type="http://schemas.openxmlformats.org/officeDocument/2006/relationships/tags" Target="../tags/tag432.xml"/><Relationship Id="rId12" Type="http://schemas.openxmlformats.org/officeDocument/2006/relationships/tags" Target="../tags/tag441.xml"/><Relationship Id="rId17" Type="http://schemas.openxmlformats.org/officeDocument/2006/relationships/tags" Target="../tags/tag446.xml"/><Relationship Id="rId25" Type="http://schemas.openxmlformats.org/officeDocument/2006/relationships/tags" Target="../tags/tag454.xml"/><Relationship Id="rId33" Type="http://schemas.openxmlformats.org/officeDocument/2006/relationships/tags" Target="../tags/tag462.xml"/><Relationship Id="rId38" Type="http://schemas.openxmlformats.org/officeDocument/2006/relationships/tags" Target="../tags/tag467.xml"/><Relationship Id="rId46" Type="http://schemas.openxmlformats.org/officeDocument/2006/relationships/tags" Target="../tags/tag475.xml"/><Relationship Id="rId20" Type="http://schemas.openxmlformats.org/officeDocument/2006/relationships/tags" Target="../tags/tag449.xml"/><Relationship Id="rId41" Type="http://schemas.openxmlformats.org/officeDocument/2006/relationships/tags" Target="../tags/tag470.xml"/><Relationship Id="rId54" Type="http://schemas.openxmlformats.org/officeDocument/2006/relationships/slideLayout" Target="../slideLayouts/slideLayout72.xml"/><Relationship Id="rId1" Type="http://schemas.openxmlformats.org/officeDocument/2006/relationships/tags" Target="../tags/tag430.xml"/><Relationship Id="rId6" Type="http://schemas.openxmlformats.org/officeDocument/2006/relationships/tags" Target="../tags/tag435.xml"/><Relationship Id="rId15" Type="http://schemas.openxmlformats.org/officeDocument/2006/relationships/tags" Target="../tags/tag444.xml"/><Relationship Id="rId23" Type="http://schemas.openxmlformats.org/officeDocument/2006/relationships/tags" Target="../tags/tag452.xml"/><Relationship Id="rId28" Type="http://schemas.openxmlformats.org/officeDocument/2006/relationships/tags" Target="../tags/tag457.xml"/><Relationship Id="rId36" Type="http://schemas.openxmlformats.org/officeDocument/2006/relationships/tags" Target="../tags/tag465.xml"/><Relationship Id="rId49" Type="http://schemas.openxmlformats.org/officeDocument/2006/relationships/tags" Target="../tags/tag478.xml"/><Relationship Id="rId57" Type="http://schemas.openxmlformats.org/officeDocument/2006/relationships/chart" Target="../charts/chart9.xml"/><Relationship Id="rId10" Type="http://schemas.openxmlformats.org/officeDocument/2006/relationships/tags" Target="../tags/tag439.xml"/><Relationship Id="rId31" Type="http://schemas.openxmlformats.org/officeDocument/2006/relationships/tags" Target="../tags/tag460.xml"/><Relationship Id="rId44" Type="http://schemas.openxmlformats.org/officeDocument/2006/relationships/tags" Target="../tags/tag473.xml"/><Relationship Id="rId52" Type="http://schemas.openxmlformats.org/officeDocument/2006/relationships/tags" Target="../tags/tag481.xml"/></Relationships>
</file>

<file path=ppt/slides/_rels/slide17.xml.rels><?xml version="1.0" encoding="UTF-8" standalone="yes"?>
<Relationships xmlns="http://schemas.openxmlformats.org/package/2006/relationships"><Relationship Id="rId26" Type="http://schemas.openxmlformats.org/officeDocument/2006/relationships/tags" Target="../tags/tag508.xml"/><Relationship Id="rId21" Type="http://schemas.openxmlformats.org/officeDocument/2006/relationships/tags" Target="../tags/tag503.xml"/><Relationship Id="rId42" Type="http://schemas.openxmlformats.org/officeDocument/2006/relationships/tags" Target="../tags/tag524.xml"/><Relationship Id="rId47" Type="http://schemas.openxmlformats.org/officeDocument/2006/relationships/tags" Target="../tags/tag529.xml"/><Relationship Id="rId63" Type="http://schemas.openxmlformats.org/officeDocument/2006/relationships/tags" Target="../tags/tag545.xml"/><Relationship Id="rId68" Type="http://schemas.openxmlformats.org/officeDocument/2006/relationships/tags" Target="../tags/tag550.xml"/><Relationship Id="rId16" Type="http://schemas.openxmlformats.org/officeDocument/2006/relationships/tags" Target="../tags/tag498.xml"/><Relationship Id="rId11" Type="http://schemas.openxmlformats.org/officeDocument/2006/relationships/tags" Target="../tags/tag493.xml"/><Relationship Id="rId24" Type="http://schemas.openxmlformats.org/officeDocument/2006/relationships/tags" Target="../tags/tag506.xml"/><Relationship Id="rId32" Type="http://schemas.openxmlformats.org/officeDocument/2006/relationships/tags" Target="../tags/tag514.xml"/><Relationship Id="rId37" Type="http://schemas.openxmlformats.org/officeDocument/2006/relationships/tags" Target="../tags/tag519.xml"/><Relationship Id="rId40" Type="http://schemas.openxmlformats.org/officeDocument/2006/relationships/tags" Target="../tags/tag522.xml"/><Relationship Id="rId45" Type="http://schemas.openxmlformats.org/officeDocument/2006/relationships/tags" Target="../tags/tag527.xml"/><Relationship Id="rId53" Type="http://schemas.openxmlformats.org/officeDocument/2006/relationships/tags" Target="../tags/tag535.xml"/><Relationship Id="rId58" Type="http://schemas.openxmlformats.org/officeDocument/2006/relationships/tags" Target="../tags/tag540.xml"/><Relationship Id="rId66" Type="http://schemas.openxmlformats.org/officeDocument/2006/relationships/tags" Target="../tags/tag548.xml"/><Relationship Id="rId74" Type="http://schemas.openxmlformats.org/officeDocument/2006/relationships/oleObject" Target="../embeddings/oleObject24.bin"/><Relationship Id="rId5" Type="http://schemas.openxmlformats.org/officeDocument/2006/relationships/tags" Target="../tags/tag487.xml"/><Relationship Id="rId61" Type="http://schemas.openxmlformats.org/officeDocument/2006/relationships/tags" Target="../tags/tag543.xml"/><Relationship Id="rId19" Type="http://schemas.openxmlformats.org/officeDocument/2006/relationships/tags" Target="../tags/tag501.xml"/><Relationship Id="rId14" Type="http://schemas.openxmlformats.org/officeDocument/2006/relationships/tags" Target="../tags/tag496.xml"/><Relationship Id="rId22" Type="http://schemas.openxmlformats.org/officeDocument/2006/relationships/tags" Target="../tags/tag504.xml"/><Relationship Id="rId27" Type="http://schemas.openxmlformats.org/officeDocument/2006/relationships/tags" Target="../tags/tag509.xml"/><Relationship Id="rId30" Type="http://schemas.openxmlformats.org/officeDocument/2006/relationships/tags" Target="../tags/tag512.xml"/><Relationship Id="rId35" Type="http://schemas.openxmlformats.org/officeDocument/2006/relationships/tags" Target="../tags/tag517.xml"/><Relationship Id="rId43" Type="http://schemas.openxmlformats.org/officeDocument/2006/relationships/tags" Target="../tags/tag525.xml"/><Relationship Id="rId48" Type="http://schemas.openxmlformats.org/officeDocument/2006/relationships/tags" Target="../tags/tag530.xml"/><Relationship Id="rId56" Type="http://schemas.openxmlformats.org/officeDocument/2006/relationships/tags" Target="../tags/tag538.xml"/><Relationship Id="rId64" Type="http://schemas.openxmlformats.org/officeDocument/2006/relationships/tags" Target="../tags/tag546.xml"/><Relationship Id="rId69" Type="http://schemas.openxmlformats.org/officeDocument/2006/relationships/tags" Target="../tags/tag551.xml"/><Relationship Id="rId77" Type="http://schemas.openxmlformats.org/officeDocument/2006/relationships/chart" Target="../charts/chart11.xml"/><Relationship Id="rId8" Type="http://schemas.openxmlformats.org/officeDocument/2006/relationships/tags" Target="../tags/tag490.xml"/><Relationship Id="rId51" Type="http://schemas.openxmlformats.org/officeDocument/2006/relationships/tags" Target="../tags/tag533.xml"/><Relationship Id="rId72" Type="http://schemas.openxmlformats.org/officeDocument/2006/relationships/tags" Target="../tags/tag554.xml"/><Relationship Id="rId3" Type="http://schemas.openxmlformats.org/officeDocument/2006/relationships/tags" Target="../tags/tag485.xml"/><Relationship Id="rId12" Type="http://schemas.openxmlformats.org/officeDocument/2006/relationships/tags" Target="../tags/tag494.xml"/><Relationship Id="rId17" Type="http://schemas.openxmlformats.org/officeDocument/2006/relationships/tags" Target="../tags/tag499.xml"/><Relationship Id="rId25" Type="http://schemas.openxmlformats.org/officeDocument/2006/relationships/tags" Target="../tags/tag507.xml"/><Relationship Id="rId33" Type="http://schemas.openxmlformats.org/officeDocument/2006/relationships/tags" Target="../tags/tag515.xml"/><Relationship Id="rId38" Type="http://schemas.openxmlformats.org/officeDocument/2006/relationships/tags" Target="../tags/tag520.xml"/><Relationship Id="rId46" Type="http://schemas.openxmlformats.org/officeDocument/2006/relationships/tags" Target="../tags/tag528.xml"/><Relationship Id="rId59" Type="http://schemas.openxmlformats.org/officeDocument/2006/relationships/tags" Target="../tags/tag541.xml"/><Relationship Id="rId67" Type="http://schemas.openxmlformats.org/officeDocument/2006/relationships/tags" Target="../tags/tag549.xml"/><Relationship Id="rId20" Type="http://schemas.openxmlformats.org/officeDocument/2006/relationships/tags" Target="../tags/tag502.xml"/><Relationship Id="rId41" Type="http://schemas.openxmlformats.org/officeDocument/2006/relationships/tags" Target="../tags/tag523.xml"/><Relationship Id="rId54" Type="http://schemas.openxmlformats.org/officeDocument/2006/relationships/tags" Target="../tags/tag536.xml"/><Relationship Id="rId62" Type="http://schemas.openxmlformats.org/officeDocument/2006/relationships/tags" Target="../tags/tag544.xml"/><Relationship Id="rId70" Type="http://schemas.openxmlformats.org/officeDocument/2006/relationships/tags" Target="../tags/tag552.xml"/><Relationship Id="rId75" Type="http://schemas.openxmlformats.org/officeDocument/2006/relationships/image" Target="../media/image1.emf"/><Relationship Id="rId1" Type="http://schemas.openxmlformats.org/officeDocument/2006/relationships/tags" Target="../tags/tag483.xml"/><Relationship Id="rId6" Type="http://schemas.openxmlformats.org/officeDocument/2006/relationships/tags" Target="../tags/tag488.xml"/><Relationship Id="rId15" Type="http://schemas.openxmlformats.org/officeDocument/2006/relationships/tags" Target="../tags/tag497.xml"/><Relationship Id="rId23" Type="http://schemas.openxmlformats.org/officeDocument/2006/relationships/tags" Target="../tags/tag505.xml"/><Relationship Id="rId28" Type="http://schemas.openxmlformats.org/officeDocument/2006/relationships/tags" Target="../tags/tag510.xml"/><Relationship Id="rId36" Type="http://schemas.openxmlformats.org/officeDocument/2006/relationships/tags" Target="../tags/tag518.xml"/><Relationship Id="rId49" Type="http://schemas.openxmlformats.org/officeDocument/2006/relationships/tags" Target="../tags/tag531.xml"/><Relationship Id="rId57" Type="http://schemas.openxmlformats.org/officeDocument/2006/relationships/tags" Target="../tags/tag539.xml"/><Relationship Id="rId10" Type="http://schemas.openxmlformats.org/officeDocument/2006/relationships/tags" Target="../tags/tag492.xml"/><Relationship Id="rId31" Type="http://schemas.openxmlformats.org/officeDocument/2006/relationships/tags" Target="../tags/tag513.xml"/><Relationship Id="rId44" Type="http://schemas.openxmlformats.org/officeDocument/2006/relationships/tags" Target="../tags/tag526.xml"/><Relationship Id="rId52" Type="http://schemas.openxmlformats.org/officeDocument/2006/relationships/tags" Target="../tags/tag534.xml"/><Relationship Id="rId60" Type="http://schemas.openxmlformats.org/officeDocument/2006/relationships/tags" Target="../tags/tag542.xml"/><Relationship Id="rId65" Type="http://schemas.openxmlformats.org/officeDocument/2006/relationships/tags" Target="../tags/tag547.xml"/><Relationship Id="rId73" Type="http://schemas.openxmlformats.org/officeDocument/2006/relationships/slideLayout" Target="../slideLayouts/slideLayout72.xml"/><Relationship Id="rId4" Type="http://schemas.openxmlformats.org/officeDocument/2006/relationships/tags" Target="../tags/tag486.xml"/><Relationship Id="rId9" Type="http://schemas.openxmlformats.org/officeDocument/2006/relationships/tags" Target="../tags/tag491.xml"/><Relationship Id="rId13" Type="http://schemas.openxmlformats.org/officeDocument/2006/relationships/tags" Target="../tags/tag495.xml"/><Relationship Id="rId18" Type="http://schemas.openxmlformats.org/officeDocument/2006/relationships/tags" Target="../tags/tag500.xml"/><Relationship Id="rId39" Type="http://schemas.openxmlformats.org/officeDocument/2006/relationships/tags" Target="../tags/tag521.xml"/><Relationship Id="rId34" Type="http://schemas.openxmlformats.org/officeDocument/2006/relationships/tags" Target="../tags/tag516.xml"/><Relationship Id="rId50" Type="http://schemas.openxmlformats.org/officeDocument/2006/relationships/tags" Target="../tags/tag532.xml"/><Relationship Id="rId55" Type="http://schemas.openxmlformats.org/officeDocument/2006/relationships/tags" Target="../tags/tag537.xml"/><Relationship Id="rId76" Type="http://schemas.openxmlformats.org/officeDocument/2006/relationships/chart" Target="../charts/chart10.xml"/><Relationship Id="rId7" Type="http://schemas.openxmlformats.org/officeDocument/2006/relationships/tags" Target="../tags/tag489.xml"/><Relationship Id="rId71" Type="http://schemas.openxmlformats.org/officeDocument/2006/relationships/tags" Target="../tags/tag553.xml"/><Relationship Id="rId2" Type="http://schemas.openxmlformats.org/officeDocument/2006/relationships/tags" Target="../tags/tag484.xml"/><Relationship Id="rId29" Type="http://schemas.openxmlformats.org/officeDocument/2006/relationships/tags" Target="../tags/tag5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53.png"/><Relationship Id="rId2" Type="http://schemas.openxmlformats.org/officeDocument/2006/relationships/slideLayout" Target="../slideLayouts/slideLayout114.xml"/><Relationship Id="rId1" Type="http://schemas.openxmlformats.org/officeDocument/2006/relationships/tags" Target="../tags/tag55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3" Type="http://schemas.openxmlformats.org/officeDocument/2006/relationships/tags" Target="../tags/tag568.xml"/><Relationship Id="rId18" Type="http://schemas.openxmlformats.org/officeDocument/2006/relationships/tags" Target="../tags/tag573.xml"/><Relationship Id="rId26" Type="http://schemas.openxmlformats.org/officeDocument/2006/relationships/tags" Target="../tags/tag581.xml"/><Relationship Id="rId39" Type="http://schemas.openxmlformats.org/officeDocument/2006/relationships/chart" Target="../charts/chart12.xml"/><Relationship Id="rId21" Type="http://schemas.openxmlformats.org/officeDocument/2006/relationships/tags" Target="../tags/tag576.xml"/><Relationship Id="rId34" Type="http://schemas.openxmlformats.org/officeDocument/2006/relationships/tags" Target="../tags/tag589.xml"/><Relationship Id="rId7" Type="http://schemas.openxmlformats.org/officeDocument/2006/relationships/tags" Target="../tags/tag562.xml"/><Relationship Id="rId12" Type="http://schemas.openxmlformats.org/officeDocument/2006/relationships/tags" Target="../tags/tag567.xml"/><Relationship Id="rId17" Type="http://schemas.openxmlformats.org/officeDocument/2006/relationships/tags" Target="../tags/tag572.xml"/><Relationship Id="rId25" Type="http://schemas.openxmlformats.org/officeDocument/2006/relationships/tags" Target="../tags/tag580.xml"/><Relationship Id="rId33" Type="http://schemas.openxmlformats.org/officeDocument/2006/relationships/tags" Target="../tags/tag588.xml"/><Relationship Id="rId38" Type="http://schemas.openxmlformats.org/officeDocument/2006/relationships/image" Target="../media/image1.emf"/><Relationship Id="rId2" Type="http://schemas.openxmlformats.org/officeDocument/2006/relationships/tags" Target="../tags/tag557.xml"/><Relationship Id="rId16" Type="http://schemas.openxmlformats.org/officeDocument/2006/relationships/tags" Target="../tags/tag571.xml"/><Relationship Id="rId20" Type="http://schemas.openxmlformats.org/officeDocument/2006/relationships/tags" Target="../tags/tag575.xml"/><Relationship Id="rId29" Type="http://schemas.openxmlformats.org/officeDocument/2006/relationships/tags" Target="../tags/tag584.xml"/><Relationship Id="rId1" Type="http://schemas.openxmlformats.org/officeDocument/2006/relationships/tags" Target="../tags/tag556.xml"/><Relationship Id="rId6" Type="http://schemas.openxmlformats.org/officeDocument/2006/relationships/tags" Target="../tags/tag561.xml"/><Relationship Id="rId11" Type="http://schemas.openxmlformats.org/officeDocument/2006/relationships/tags" Target="../tags/tag566.xml"/><Relationship Id="rId24" Type="http://schemas.openxmlformats.org/officeDocument/2006/relationships/tags" Target="../tags/tag579.xml"/><Relationship Id="rId32" Type="http://schemas.openxmlformats.org/officeDocument/2006/relationships/tags" Target="../tags/tag587.xml"/><Relationship Id="rId37" Type="http://schemas.openxmlformats.org/officeDocument/2006/relationships/oleObject" Target="../embeddings/oleObject25.bin"/><Relationship Id="rId40" Type="http://schemas.openxmlformats.org/officeDocument/2006/relationships/chart" Target="../charts/chart13.xml"/><Relationship Id="rId5" Type="http://schemas.openxmlformats.org/officeDocument/2006/relationships/tags" Target="../tags/tag560.xml"/><Relationship Id="rId15" Type="http://schemas.openxmlformats.org/officeDocument/2006/relationships/tags" Target="../tags/tag570.xml"/><Relationship Id="rId23" Type="http://schemas.openxmlformats.org/officeDocument/2006/relationships/tags" Target="../tags/tag578.xml"/><Relationship Id="rId28" Type="http://schemas.openxmlformats.org/officeDocument/2006/relationships/tags" Target="../tags/tag583.xml"/><Relationship Id="rId36" Type="http://schemas.openxmlformats.org/officeDocument/2006/relationships/slideLayout" Target="../slideLayouts/slideLayout72.xml"/><Relationship Id="rId10" Type="http://schemas.openxmlformats.org/officeDocument/2006/relationships/tags" Target="../tags/tag565.xml"/><Relationship Id="rId19" Type="http://schemas.openxmlformats.org/officeDocument/2006/relationships/tags" Target="../tags/tag574.xml"/><Relationship Id="rId31" Type="http://schemas.openxmlformats.org/officeDocument/2006/relationships/tags" Target="../tags/tag586.xml"/><Relationship Id="rId4" Type="http://schemas.openxmlformats.org/officeDocument/2006/relationships/tags" Target="../tags/tag559.xml"/><Relationship Id="rId9" Type="http://schemas.openxmlformats.org/officeDocument/2006/relationships/tags" Target="../tags/tag564.xml"/><Relationship Id="rId14" Type="http://schemas.openxmlformats.org/officeDocument/2006/relationships/tags" Target="../tags/tag569.xml"/><Relationship Id="rId22" Type="http://schemas.openxmlformats.org/officeDocument/2006/relationships/tags" Target="../tags/tag577.xml"/><Relationship Id="rId27" Type="http://schemas.openxmlformats.org/officeDocument/2006/relationships/tags" Target="../tags/tag582.xml"/><Relationship Id="rId30" Type="http://schemas.openxmlformats.org/officeDocument/2006/relationships/tags" Target="../tags/tag585.xml"/><Relationship Id="rId35" Type="http://schemas.openxmlformats.org/officeDocument/2006/relationships/tags" Target="../tags/tag590.xml"/><Relationship Id="rId8" Type="http://schemas.openxmlformats.org/officeDocument/2006/relationships/tags" Target="../tags/tag563.xml"/><Relationship Id="rId3" Type="http://schemas.openxmlformats.org/officeDocument/2006/relationships/tags" Target="../tags/tag55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4.xml"/><Relationship Id="rId1" Type="http://schemas.openxmlformats.org/officeDocument/2006/relationships/tags" Target="../tags/tag133.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0.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chart" Target="../charts/chart14.xml"/><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image" Target="../media/image1.emf"/><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oleObject" Target="../embeddings/oleObject26.bin"/><Relationship Id="rId5" Type="http://schemas.openxmlformats.org/officeDocument/2006/relationships/tags" Target="../tags/tag595.xml"/><Relationship Id="rId10" Type="http://schemas.openxmlformats.org/officeDocument/2006/relationships/slideLayout" Target="../slideLayouts/slideLayout72.xml"/><Relationship Id="rId4" Type="http://schemas.openxmlformats.org/officeDocument/2006/relationships/tags" Target="../tags/tag594.xml"/><Relationship Id="rId9" Type="http://schemas.openxmlformats.org/officeDocument/2006/relationships/tags" Target="../tags/tag599.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53.png"/><Relationship Id="rId2" Type="http://schemas.openxmlformats.org/officeDocument/2006/relationships/slideLayout" Target="../slideLayouts/slideLayout81.xml"/><Relationship Id="rId1" Type="http://schemas.openxmlformats.org/officeDocument/2006/relationships/tags" Target="../tags/tag60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oleObject" Target="../embeddings/oleObject22.bin"/><Relationship Id="rId7" Type="http://schemas.openxmlformats.org/officeDocument/2006/relationships/image" Target="../media/image56.png"/><Relationship Id="rId2" Type="http://schemas.openxmlformats.org/officeDocument/2006/relationships/slideLayout" Target="../slideLayouts/slideLayout50.xml"/><Relationship Id="rId1" Type="http://schemas.openxmlformats.org/officeDocument/2006/relationships/tags" Target="../tags/tag601.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1.emf"/><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slideLayout" Target="../slideLayouts/slideLayout36.xml"/><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3.emf"/><Relationship Id="rId11" Type="http://schemas.openxmlformats.org/officeDocument/2006/relationships/image" Target="../media/image34.png"/><Relationship Id="rId5" Type="http://schemas.openxmlformats.org/officeDocument/2006/relationships/oleObject" Target="../embeddings/oleObject14.bin"/><Relationship Id="rId10" Type="http://schemas.openxmlformats.org/officeDocument/2006/relationships/image" Target="../media/image33.svg"/><Relationship Id="rId4" Type="http://schemas.openxmlformats.org/officeDocument/2006/relationships/notesSlide" Target="../notesSlides/notesSlide3.xml"/><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36.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tags" Target="../tags/tag13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8.xml"/><Relationship Id="rId1" Type="http://schemas.openxmlformats.org/officeDocument/2006/relationships/tags" Target="../tags/tag138.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oleObject" Target="../embeddings/oleObject17.bin"/><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slideLayout" Target="../slideLayouts/slideLayout70.xml"/><Relationship Id="rId16" Type="http://schemas.openxmlformats.org/officeDocument/2006/relationships/image" Target="../media/image50.svg"/><Relationship Id="rId1" Type="http://schemas.openxmlformats.org/officeDocument/2006/relationships/tags" Target="../tags/tag139.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1.emf"/><Relationship Id="rId9" Type="http://schemas.openxmlformats.org/officeDocument/2006/relationships/image" Target="../media/image43.png"/><Relationship Id="rId14"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chart" Target="../charts/chart1.xml"/><Relationship Id="rId3" Type="http://schemas.openxmlformats.org/officeDocument/2006/relationships/tags" Target="../tags/tag142.xml"/><Relationship Id="rId21" Type="http://schemas.openxmlformats.org/officeDocument/2006/relationships/tags" Target="../tags/tag160.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image" Target="../media/image1.emf"/><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oleObject" Target="../embeddings/oleObject18.bin"/><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notesSlide" Target="../notesSlides/notesSlide5.xml"/><Relationship Id="rId10" Type="http://schemas.openxmlformats.org/officeDocument/2006/relationships/tags" Target="../tags/tag149.xml"/><Relationship Id="rId19" Type="http://schemas.openxmlformats.org/officeDocument/2006/relationships/tags" Target="../tags/tag158.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ags" Target="../tags/tag161.xml"/><Relationship Id="rId5" Type="http://schemas.openxmlformats.org/officeDocument/2006/relationships/image" Target="../media/image1.e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2397684-CEC4-BEF4-AF92-094C4EFEC9FB}"/>
              </a:ext>
            </a:extLst>
          </p:cNvPr>
          <p:cNvGraphicFramePr>
            <a:graphicFrameLocks noChangeAspect="1"/>
          </p:cNvGraphicFramePr>
          <p:nvPr>
            <p:custDataLst>
              <p:tags r:id="rId2"/>
            </p:custDataLst>
            <p:extLst>
              <p:ext uri="{D42A27DB-BD31-4B8C-83A1-F6EECF244321}">
                <p14:modId xmlns:p14="http://schemas.microsoft.com/office/powerpoint/2010/main" val="4174329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7" name="think-cell data - do not delete" hidden="1">
                        <a:extLst>
                          <a:ext uri="{FF2B5EF4-FFF2-40B4-BE49-F238E27FC236}">
                            <a16:creationId xmlns:a16="http://schemas.microsoft.com/office/drawing/2014/main" id="{B2397684-CEC4-BEF4-AF92-094C4EFEC9F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0C377BC-F228-8BCC-349E-B64FB8BF65D5}"/>
              </a:ext>
            </a:extLst>
          </p:cNvPr>
          <p:cNvSpPr>
            <a:spLocks noGrp="1"/>
          </p:cNvSpPr>
          <p:nvPr>
            <p:ph type="title"/>
          </p:nvPr>
        </p:nvSpPr>
        <p:spPr>
          <a:xfrm>
            <a:off x="508003" y="2333625"/>
            <a:ext cx="7743368" cy="1025922"/>
          </a:xfrm>
        </p:spPr>
        <p:txBody>
          <a:bodyPr vert="horz">
            <a:normAutofit/>
          </a:bodyPr>
          <a:lstStyle/>
          <a:p>
            <a:r>
              <a:rPr lang="el-GR" sz="3600" dirty="0">
                <a:latin typeface=" Arial (Body)"/>
                <a:cs typeface="Arial" panose="020B0604020202020204" pitchFamily="34" charset="0"/>
              </a:rPr>
              <a:t>Το κοινωνικό και οικονομικό αποτύπωμα των φαρμακαποθηκών</a:t>
            </a:r>
            <a:endParaRPr lang="en-GB" dirty="0">
              <a:latin typeface=" Arial (Body)"/>
              <a:cs typeface="Arial" panose="020B0604020202020204" pitchFamily="34" charset="0"/>
            </a:endParaRPr>
          </a:p>
        </p:txBody>
      </p:sp>
      <p:sp>
        <p:nvSpPr>
          <p:cNvPr id="3" name="Footer Placeholder 2">
            <a:extLst>
              <a:ext uri="{FF2B5EF4-FFF2-40B4-BE49-F238E27FC236}">
                <a16:creationId xmlns:a16="http://schemas.microsoft.com/office/drawing/2014/main" id="{F30FACFE-2749-BDE8-EE3D-904BC6FD5F85}"/>
              </a:ext>
            </a:extLst>
          </p:cNvPr>
          <p:cNvSpPr>
            <a:spLocks noGrp="1"/>
          </p:cNvSpPr>
          <p:nvPr>
            <p:ph type="ftr" sz="quarter" idx="13"/>
          </p:nvPr>
        </p:nvSpPr>
        <p:spPr/>
        <p:txBody>
          <a:bodyPr/>
          <a:lstStyle/>
          <a:p>
            <a:endParaRPr lang="en-GB" dirty="0"/>
          </a:p>
        </p:txBody>
      </p:sp>
      <p:sp>
        <p:nvSpPr>
          <p:cNvPr id="2" name="Slide Number Placeholder 1">
            <a:extLst>
              <a:ext uri="{FF2B5EF4-FFF2-40B4-BE49-F238E27FC236}">
                <a16:creationId xmlns:a16="http://schemas.microsoft.com/office/drawing/2014/main" id="{C76C41C0-3584-D7F8-24AD-D7A896AFBF65}"/>
              </a:ext>
            </a:extLst>
          </p:cNvPr>
          <p:cNvSpPr>
            <a:spLocks noGrp="1"/>
          </p:cNvSpPr>
          <p:nvPr>
            <p:ph type="sldNum" sz="quarter" idx="14"/>
          </p:nvPr>
        </p:nvSpPr>
        <p:spPr/>
        <p:txBody>
          <a:bodyPr/>
          <a:lstStyle/>
          <a:p>
            <a:fld id="{1AB31D9B-80B6-41F8-B283-556E26E6158E}" type="slidenum">
              <a:rPr lang="en-GB"/>
              <a:pPr/>
              <a:t>1</a:t>
            </a:fld>
            <a:endParaRPr lang="en-GB" dirty="0"/>
          </a:p>
        </p:txBody>
      </p:sp>
      <p:sp>
        <p:nvSpPr>
          <p:cNvPr id="6" name="Text Placeholder 5">
            <a:extLst>
              <a:ext uri="{FF2B5EF4-FFF2-40B4-BE49-F238E27FC236}">
                <a16:creationId xmlns:a16="http://schemas.microsoft.com/office/drawing/2014/main" id="{140C67F2-79AE-96B6-2376-F0F145D86C12}"/>
              </a:ext>
            </a:extLst>
          </p:cNvPr>
          <p:cNvSpPr>
            <a:spLocks noGrp="1"/>
          </p:cNvSpPr>
          <p:nvPr>
            <p:ph type="body" sz="quarter" idx="16"/>
          </p:nvPr>
        </p:nvSpPr>
        <p:spPr>
          <a:xfrm>
            <a:off x="508000" y="4767263"/>
            <a:ext cx="5708648" cy="868427"/>
          </a:xfrm>
        </p:spPr>
        <p:txBody>
          <a:bodyPr>
            <a:normAutofit/>
          </a:bodyPr>
          <a:lstStyle/>
          <a:p>
            <a:pPr>
              <a:spcAft>
                <a:spcPts val="600"/>
              </a:spcAft>
            </a:pPr>
            <a:r>
              <a:rPr lang="el-GR" dirty="0">
                <a:latin typeface="Arial (Body)"/>
                <a:cs typeface="Arial" panose="020B0604020202020204" pitchFamily="34" charset="0"/>
              </a:rPr>
              <a:t>Μάιος 2025</a:t>
            </a:r>
            <a:endParaRPr lang="en-US" dirty="0">
              <a:latin typeface="Arial (Body)"/>
              <a:cs typeface="Arial" panose="020B0604020202020204" pitchFamily="34" charset="0"/>
            </a:endParaRPr>
          </a:p>
        </p:txBody>
      </p:sp>
      <p:sp>
        <p:nvSpPr>
          <p:cNvPr id="8" name="Text Placeholder 5">
            <a:extLst>
              <a:ext uri="{FF2B5EF4-FFF2-40B4-BE49-F238E27FC236}">
                <a16:creationId xmlns:a16="http://schemas.microsoft.com/office/drawing/2014/main" id="{374060AE-C10A-1424-4712-1335BCDD6733}"/>
              </a:ext>
            </a:extLst>
          </p:cNvPr>
          <p:cNvSpPr txBox="1">
            <a:spLocks/>
          </p:cNvSpPr>
          <p:nvPr/>
        </p:nvSpPr>
        <p:spPr>
          <a:xfrm>
            <a:off x="508000" y="4171517"/>
            <a:ext cx="5708648" cy="4466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16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spcAft>
                <a:spcPts val="0"/>
              </a:spcAft>
              <a:buFont typeface="Arial" panose="020B0604020202020204" pitchFamily="34" charset="0"/>
              <a:buChar char="•"/>
              <a:defRPr sz="1400" b="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l-GR" dirty="0">
                <a:latin typeface="Arial (Body)"/>
                <a:cs typeface="Arial" panose="020B0604020202020204" pitchFamily="34" charset="0"/>
              </a:rPr>
              <a:t>ΠΑΝΕΛΛΗΝΙΟΣ ΣΥΛΛΟΓΟΣ ΦΑΡΜΑΚΑΠΟΘΗΚΩΝ</a:t>
            </a:r>
            <a:endParaRPr lang="en-US" dirty="0">
              <a:latin typeface="Arial (Body)"/>
              <a:cs typeface="Arial" panose="020B0604020202020204" pitchFamily="34" charset="0"/>
            </a:endParaRPr>
          </a:p>
        </p:txBody>
      </p:sp>
    </p:spTree>
    <p:custDataLst>
      <p:tags r:id="rId1"/>
    </p:custDataLst>
    <p:extLst>
      <p:ext uri="{BB962C8B-B14F-4D97-AF65-F5344CB8AC3E}">
        <p14:creationId xmlns:p14="http://schemas.microsoft.com/office/powerpoint/2010/main" val="28552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D1B567C1-3937-9B5C-014D-9846AE687309}"/>
              </a:ext>
            </a:extLst>
          </p:cNvPr>
          <p:cNvGraphicFramePr>
            <a:graphicFrameLocks noChangeAspect="1"/>
          </p:cNvGraphicFramePr>
          <p:nvPr>
            <p:custDataLst>
              <p:tags r:id="rId1"/>
            </p:custDataLst>
            <p:extLst>
              <p:ext uri="{D42A27DB-BD31-4B8C-83A1-F6EECF244321}">
                <p14:modId xmlns:p14="http://schemas.microsoft.com/office/powerpoint/2010/main" val="2429192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1" imgW="425" imgH="424" progId="TCLayout.ActiveDocument.1">
                  <p:embed/>
                </p:oleObj>
              </mc:Choice>
              <mc:Fallback>
                <p:oleObj name="think-cell Slide" r:id="rId141" imgW="425" imgH="424" progId="TCLayout.ActiveDocument.1">
                  <p:embed/>
                  <p:pic>
                    <p:nvPicPr>
                      <p:cNvPr id="28" name="think-cell data - do not delete" hidden="1">
                        <a:extLst>
                          <a:ext uri="{FF2B5EF4-FFF2-40B4-BE49-F238E27FC236}">
                            <a16:creationId xmlns:a16="http://schemas.microsoft.com/office/drawing/2014/main" id="{D1B567C1-3937-9B5C-014D-9846AE687309}"/>
                          </a:ext>
                        </a:extLst>
                      </p:cNvPr>
                      <p:cNvPicPr/>
                      <p:nvPr/>
                    </p:nvPicPr>
                    <p:blipFill>
                      <a:blip r:embed="rId142"/>
                      <a:stretch>
                        <a:fillRect/>
                      </a:stretch>
                    </p:blipFill>
                    <p:spPr>
                      <a:xfrm>
                        <a:off x="1588" y="1588"/>
                        <a:ext cx="1588" cy="1588"/>
                      </a:xfrm>
                      <a:prstGeom prst="rect">
                        <a:avLst/>
                      </a:prstGeom>
                    </p:spPr>
                  </p:pic>
                </p:oleObj>
              </mc:Fallback>
            </mc:AlternateContent>
          </a:graphicData>
        </a:graphic>
      </p:graphicFrame>
      <p:sp>
        <p:nvSpPr>
          <p:cNvPr id="2" name="Title">
            <a:extLst>
              <a:ext uri="{FF2B5EF4-FFF2-40B4-BE49-F238E27FC236}">
                <a16:creationId xmlns:a16="http://schemas.microsoft.com/office/drawing/2014/main" id="{EBA89A9A-FF22-6BF6-D039-9567A11EA6E7}"/>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Παράμετροι αγοράς </a:t>
            </a:r>
          </a:p>
          <a:p>
            <a:r>
              <a:rPr lang="el-GR" sz="2000" dirty="0">
                <a:solidFill>
                  <a:srgbClr val="00A7B4"/>
                </a:solidFill>
                <a:latin typeface="Arial (Body)"/>
                <a:cs typeface="Arial" panose="020B0604020202020204" pitchFamily="34" charset="0"/>
              </a:rPr>
              <a:t>Χαρακτηριστικά, δαπάνες νοικοκυριών και χρηματοδότηση δαπανών υγείας </a:t>
            </a:r>
          </a:p>
        </p:txBody>
      </p:sp>
      <p:sp>
        <p:nvSpPr>
          <p:cNvPr id="3" name="Text Placeholder 5">
            <a:extLst>
              <a:ext uri="{FF2B5EF4-FFF2-40B4-BE49-F238E27FC236}">
                <a16:creationId xmlns:a16="http://schemas.microsoft.com/office/drawing/2014/main" id="{BBFF6306-54B3-4D16-CB89-059EA6E148FE}"/>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indent="-172800">
              <a:spcBef>
                <a:spcPts val="118"/>
              </a:spcBef>
              <a:spcAft>
                <a:spcPts val="118"/>
              </a:spcAft>
              <a:defRPr/>
            </a:pPr>
            <a:r>
              <a:rPr lang="el-GR" sz="1180" dirty="0">
                <a:solidFill>
                  <a:srgbClr val="4F2D7F"/>
                </a:solidFill>
              </a:rPr>
              <a:t>Ο κλάδος του φαρμάκου και της υγείας εν γένει, επηρεάζεται σε μεγάλο βαθμό από τα </a:t>
            </a:r>
            <a:r>
              <a:rPr lang="el-GR" sz="1180" b="1" dirty="0">
                <a:solidFill>
                  <a:srgbClr val="4F2D7F"/>
                </a:solidFill>
              </a:rPr>
              <a:t>πληθυσμιακά </a:t>
            </a:r>
            <a:r>
              <a:rPr lang="el-GR" sz="1180" dirty="0">
                <a:solidFill>
                  <a:srgbClr val="4F2D7F"/>
                </a:solidFill>
              </a:rPr>
              <a:t>(δημογραφικά)</a:t>
            </a:r>
            <a:r>
              <a:rPr lang="el-GR" sz="1180" b="1" dirty="0">
                <a:solidFill>
                  <a:srgbClr val="4F2D7F"/>
                </a:solidFill>
              </a:rPr>
              <a:t> χαρακτηριστικά </a:t>
            </a:r>
            <a:r>
              <a:rPr lang="el-GR" sz="1180" dirty="0">
                <a:solidFill>
                  <a:srgbClr val="4F2D7F"/>
                </a:solidFill>
              </a:rPr>
              <a:t>της χώρας και </a:t>
            </a:r>
          </a:p>
          <a:p>
            <a:pPr marL="172800" indent="-172800">
              <a:spcBef>
                <a:spcPts val="118"/>
              </a:spcBef>
              <a:spcAft>
                <a:spcPts val="118"/>
              </a:spcAft>
              <a:defRPr/>
            </a:pPr>
            <a:r>
              <a:rPr lang="el-GR" sz="1180" b="1" dirty="0">
                <a:solidFill>
                  <a:srgbClr val="4F2D7F"/>
                </a:solidFill>
              </a:rPr>
              <a:t>δημοσιονομικές</a:t>
            </a:r>
            <a:r>
              <a:rPr lang="el-GR" sz="1180" dirty="0">
                <a:solidFill>
                  <a:srgbClr val="4F2D7F"/>
                </a:solidFill>
              </a:rPr>
              <a:t> </a:t>
            </a:r>
            <a:r>
              <a:rPr lang="el-GR" sz="1180" b="1" dirty="0">
                <a:solidFill>
                  <a:srgbClr val="4F2D7F"/>
                </a:solidFill>
              </a:rPr>
              <a:t>δαπάνες</a:t>
            </a:r>
            <a:r>
              <a:rPr lang="el-GR" sz="1180" dirty="0">
                <a:solidFill>
                  <a:srgbClr val="4F2D7F"/>
                </a:solidFill>
              </a:rPr>
              <a:t>, όπως: </a:t>
            </a:r>
            <a:endParaRPr lang="el-GR" sz="1180" dirty="0">
              <a:solidFill>
                <a:srgbClr val="4F2D7F"/>
              </a:solidFill>
              <a:latin typeface="Arial (Body)"/>
              <a:cs typeface="Arial" panose="020B0604020202020204" pitchFamily="34" charset="0"/>
            </a:endParaRPr>
          </a:p>
          <a:p>
            <a:pPr marL="172800" indent="-172800">
              <a:spcBef>
                <a:spcPts val="118"/>
              </a:spcBef>
              <a:spcAft>
                <a:spcPts val="118"/>
              </a:spcAft>
              <a:buFont typeface="Wingdings" panose="05000000000000000000" pitchFamily="2" charset="2"/>
              <a:buChar char="§"/>
              <a:defRPr/>
            </a:pPr>
            <a:r>
              <a:rPr lang="el-GR" sz="1180" dirty="0">
                <a:solidFill>
                  <a:srgbClr val="4F2D7F"/>
                </a:solidFill>
                <a:latin typeface="Arial (Body)"/>
                <a:cs typeface="Arial" panose="020B0604020202020204" pitchFamily="34" charset="0"/>
              </a:rPr>
              <a:t>το προσδόκιμο ζωής, γεννήσεις και θνησιμότητα </a:t>
            </a:r>
          </a:p>
          <a:p>
            <a:pPr marL="172800" indent="-172800">
              <a:spcBef>
                <a:spcPts val="118"/>
              </a:spcBef>
              <a:spcAft>
                <a:spcPts val="118"/>
              </a:spcAft>
              <a:buFont typeface="Wingdings" panose="05000000000000000000" pitchFamily="2" charset="2"/>
              <a:buChar char="§"/>
              <a:defRPr/>
            </a:pPr>
            <a:r>
              <a:rPr lang="el-GR" sz="1180" dirty="0">
                <a:solidFill>
                  <a:srgbClr val="4F2D7F"/>
                </a:solidFill>
                <a:latin typeface="Arial (Body)"/>
                <a:cs typeface="Arial" panose="020B0604020202020204" pitchFamily="34" charset="0"/>
              </a:rPr>
              <a:t>η δαπάνη νοικοκυριών για υγεία και τη χρηματοδότηση υγείας</a:t>
            </a:r>
          </a:p>
        </p:txBody>
      </p:sp>
      <p:sp>
        <p:nvSpPr>
          <p:cNvPr id="4" name="Rectangle: Rounded Corners 3">
            <a:extLst>
              <a:ext uri="{FF2B5EF4-FFF2-40B4-BE49-F238E27FC236}">
                <a16:creationId xmlns:a16="http://schemas.microsoft.com/office/drawing/2014/main" id="{9329287C-C45B-7B23-B1E5-D0AF30D92717}"/>
              </a:ext>
            </a:extLst>
          </p:cNvPr>
          <p:cNvSpPr/>
          <p:nvPr>
            <p:custDataLst>
              <p:tags r:id="rId2"/>
            </p:custDataLst>
          </p:nvPr>
        </p:nvSpPr>
        <p:spPr>
          <a:xfrm>
            <a:off x="575173" y="2829329"/>
            <a:ext cx="2639515" cy="1841096"/>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grpSp>
        <p:nvGrpSpPr>
          <p:cNvPr id="5" name="Group 4">
            <a:extLst>
              <a:ext uri="{FF2B5EF4-FFF2-40B4-BE49-F238E27FC236}">
                <a16:creationId xmlns:a16="http://schemas.microsoft.com/office/drawing/2014/main" id="{CB9DADFA-EAF2-97BC-9DC0-496EFFC2A213}"/>
              </a:ext>
            </a:extLst>
          </p:cNvPr>
          <p:cNvGrpSpPr/>
          <p:nvPr>
            <p:custDataLst>
              <p:tags r:id="rId3"/>
            </p:custDataLst>
          </p:nvPr>
        </p:nvGrpSpPr>
        <p:grpSpPr>
          <a:xfrm>
            <a:off x="567239" y="2471366"/>
            <a:ext cx="2647449" cy="309562"/>
            <a:chOff x="516000" y="1675302"/>
            <a:chExt cx="3496939" cy="322294"/>
          </a:xfrm>
        </p:grpSpPr>
        <p:cxnSp>
          <p:nvCxnSpPr>
            <p:cNvPr id="6" name="Straight Connector 5">
              <a:extLst>
                <a:ext uri="{FF2B5EF4-FFF2-40B4-BE49-F238E27FC236}">
                  <a16:creationId xmlns:a16="http://schemas.microsoft.com/office/drawing/2014/main" id="{7E28CCAA-5E05-AE96-239A-C2FF84FAFD2E}"/>
                </a:ext>
              </a:extLst>
            </p:cNvPr>
            <p:cNvCxnSpPr>
              <a:cxnSpLocks/>
            </p:cNvCxnSpPr>
            <p:nvPr/>
          </p:nvCxnSpPr>
          <p:spPr>
            <a:xfrm>
              <a:off x="516000" y="1997596"/>
              <a:ext cx="3496939" cy="0"/>
            </a:xfrm>
            <a:prstGeom prst="line">
              <a:avLst/>
            </a:prstGeom>
            <a:solidFill>
              <a:srgbClr val="4F2D7F"/>
            </a:solidFill>
            <a:ln w="19050">
              <a:solidFill>
                <a:srgbClr val="55437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9750510-A4CF-D01F-F82A-7EB50B711D6A}"/>
                </a:ext>
              </a:extLst>
            </p:cNvPr>
            <p:cNvSpPr/>
            <p:nvPr/>
          </p:nvSpPr>
          <p:spPr>
            <a:xfrm>
              <a:off x="521118" y="1675302"/>
              <a:ext cx="3491821" cy="263492"/>
            </a:xfrm>
            <a:prstGeom prst="rect">
              <a:avLst/>
            </a:prstGeom>
          </p:spPr>
          <p:txBody>
            <a:bodyPr wrap="square">
              <a:spAutoFit/>
            </a:bodyPr>
            <a:lstStyle/>
            <a:p>
              <a:pPr marL="1350" algn="ctr">
                <a:lnSpc>
                  <a:spcPct val="114000"/>
                </a:lnSpc>
                <a:spcBef>
                  <a:spcPts val="500"/>
                </a:spcBef>
                <a:spcAft>
                  <a:spcPts val="500"/>
                </a:spcAft>
              </a:pPr>
              <a:r>
                <a:rPr lang="el-GR" sz="1000" b="1" dirty="0">
                  <a:solidFill>
                    <a:schemeClr val="accent6">
                      <a:lumMod val="90000"/>
                      <a:lumOff val="10000"/>
                    </a:schemeClr>
                  </a:solidFill>
                </a:rPr>
                <a:t>Προσδόκιμο ζωής</a:t>
              </a:r>
            </a:p>
          </p:txBody>
        </p:sp>
      </p:grpSp>
      <p:graphicFrame>
        <p:nvGraphicFramePr>
          <p:cNvPr id="471" name="Chart 470">
            <a:extLst>
              <a:ext uri="{FF2B5EF4-FFF2-40B4-BE49-F238E27FC236}">
                <a16:creationId xmlns:a16="http://schemas.microsoft.com/office/drawing/2014/main" id="{EAE2D22D-7B13-313D-C963-A5DADC1FF949}"/>
              </a:ext>
            </a:extLst>
          </p:cNvPr>
          <p:cNvGraphicFramePr/>
          <p:nvPr>
            <p:custDataLst>
              <p:tags r:id="rId4"/>
            </p:custDataLst>
            <p:extLst>
              <p:ext uri="{D42A27DB-BD31-4B8C-83A1-F6EECF244321}">
                <p14:modId xmlns:p14="http://schemas.microsoft.com/office/powerpoint/2010/main" val="1498216786"/>
              </p:ext>
            </p:extLst>
          </p:nvPr>
        </p:nvGraphicFramePr>
        <p:xfrm>
          <a:off x="944563" y="3244850"/>
          <a:ext cx="2209800" cy="1130300"/>
        </p:xfrm>
        <a:graphic>
          <a:graphicData uri="http://schemas.openxmlformats.org/drawingml/2006/chart">
            <c:chart xmlns:c="http://schemas.openxmlformats.org/drawingml/2006/chart" xmlns:r="http://schemas.openxmlformats.org/officeDocument/2006/relationships" r:id="rId143"/>
          </a:graphicData>
        </a:graphic>
      </p:graphicFrame>
      <p:cxnSp>
        <p:nvCxnSpPr>
          <p:cNvPr id="450" name="Straight Connector 449">
            <a:extLst>
              <a:ext uri="{FF2B5EF4-FFF2-40B4-BE49-F238E27FC236}">
                <a16:creationId xmlns:a16="http://schemas.microsoft.com/office/drawing/2014/main" id="{8B60459F-CEB3-B5ED-435F-3F6899C15CC1}"/>
              </a:ext>
            </a:extLst>
          </p:cNvPr>
          <p:cNvCxnSpPr/>
          <p:nvPr>
            <p:custDataLst>
              <p:tags r:id="rId5"/>
            </p:custDataLst>
          </p:nvPr>
        </p:nvCxnSpPr>
        <p:spPr bwMode="auto">
          <a:xfrm flipH="1">
            <a:off x="993775" y="4292600"/>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1" name="Straight Connector 450">
            <a:extLst>
              <a:ext uri="{FF2B5EF4-FFF2-40B4-BE49-F238E27FC236}">
                <a16:creationId xmlns:a16="http://schemas.microsoft.com/office/drawing/2014/main" id="{EEE8A69E-8D89-074F-B8BF-441E2E6F06BA}"/>
              </a:ext>
            </a:extLst>
          </p:cNvPr>
          <p:cNvCxnSpPr/>
          <p:nvPr>
            <p:custDataLst>
              <p:tags r:id="rId6"/>
            </p:custDataLst>
          </p:nvPr>
        </p:nvCxnSpPr>
        <p:spPr bwMode="auto">
          <a:xfrm flipH="1">
            <a:off x="993775" y="3976688"/>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8C1FE6D0-88A5-E5E9-7F42-DEC40520C04A}"/>
              </a:ext>
            </a:extLst>
          </p:cNvPr>
          <p:cNvCxnSpPr/>
          <p:nvPr>
            <p:custDataLst>
              <p:tags r:id="rId7"/>
            </p:custDataLst>
          </p:nvPr>
        </p:nvCxnSpPr>
        <p:spPr bwMode="auto">
          <a:xfrm flipH="1">
            <a:off x="993775" y="3327400"/>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2" name="Straight Connector 451">
            <a:extLst>
              <a:ext uri="{FF2B5EF4-FFF2-40B4-BE49-F238E27FC236}">
                <a16:creationId xmlns:a16="http://schemas.microsoft.com/office/drawing/2014/main" id="{B188EB05-7CF2-3352-DF54-9CB458EE7E66}"/>
              </a:ext>
            </a:extLst>
          </p:cNvPr>
          <p:cNvCxnSpPr/>
          <p:nvPr>
            <p:custDataLst>
              <p:tags r:id="rId8"/>
            </p:custDataLst>
          </p:nvPr>
        </p:nvCxnSpPr>
        <p:spPr bwMode="auto">
          <a:xfrm flipH="1">
            <a:off x="993775" y="3759200"/>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0BD527E6-D101-9C88-AEB7-7C4FE9BC5B60}"/>
              </a:ext>
            </a:extLst>
          </p:cNvPr>
          <p:cNvCxnSpPr/>
          <p:nvPr>
            <p:custDataLst>
              <p:tags r:id="rId9"/>
            </p:custDataLst>
          </p:nvPr>
        </p:nvCxnSpPr>
        <p:spPr bwMode="auto">
          <a:xfrm flipH="1">
            <a:off x="993775" y="3543300"/>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1" name="Text">
            <a:extLst>
              <a:ext uri="{FF2B5EF4-FFF2-40B4-BE49-F238E27FC236}">
                <a16:creationId xmlns:a16="http://schemas.microsoft.com/office/drawing/2014/main" id="{35C8A57E-8915-82C4-5FBA-3B06969FDB69}"/>
              </a:ext>
            </a:extLst>
          </p:cNvPr>
          <p:cNvSpPr>
            <a:spLocks noGrp="1"/>
          </p:cNvSpPr>
          <p:nvPr>
            <p:custDataLst>
              <p:tags r:id="rId10"/>
            </p:custDataLst>
          </p:nvPr>
        </p:nvSpPr>
        <p:spPr bwMode="gray">
          <a:xfrm>
            <a:off x="784225" y="42322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CEFED387-2C68-4E18-9FBE-928B829F6FDA}" type="datetime'''''''''''0'''''''',''0'''''''''''''''''''''''">
              <a:rPr lang="el-GR" altLang="en-US" sz="800" b="0" smtClean="0">
                <a:solidFill>
                  <a:srgbClr val="4F2D7F"/>
                </a:solidFill>
                <a:effectLst/>
                <a:sym typeface="+mn-lt"/>
              </a:rPr>
              <a:pPr lvl="0" algn="r">
                <a:spcBef>
                  <a:spcPct val="0"/>
                </a:spcBef>
                <a:spcAft>
                  <a:spcPct val="0"/>
                </a:spcAft>
              </a:pPr>
              <a:t>0,0</a:t>
            </a:fld>
            <a:endParaRPr lang="el-GR" sz="800" b="0" noProof="0" dirty="0">
              <a:solidFill>
                <a:srgbClr val="4F2D7F"/>
              </a:solidFill>
              <a:sym typeface="+mn-lt"/>
            </a:endParaRPr>
          </a:p>
        </p:txBody>
      </p:sp>
      <p:sp>
        <p:nvSpPr>
          <p:cNvPr id="63" name="Text">
            <a:extLst>
              <a:ext uri="{FF2B5EF4-FFF2-40B4-BE49-F238E27FC236}">
                <a16:creationId xmlns:a16="http://schemas.microsoft.com/office/drawing/2014/main" id="{220B2509-A531-40C2-8241-38C4488D877F}"/>
              </a:ext>
            </a:extLst>
          </p:cNvPr>
          <p:cNvSpPr>
            <a:spLocks noGrp="1"/>
          </p:cNvSpPr>
          <p:nvPr>
            <p:custDataLst>
              <p:tags r:id="rId11"/>
            </p:custDataLst>
          </p:nvPr>
        </p:nvSpPr>
        <p:spPr bwMode="gray">
          <a:xfrm>
            <a:off x="727075" y="36988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62704371-4D0B-4736-9E50-E78F50736C34}" type="datetime'8''''''''''1'''''''''''''',''''0'''''">
              <a:rPr lang="el-GR" altLang="en-US" sz="800" b="0" smtClean="0">
                <a:solidFill>
                  <a:srgbClr val="4F2D7F"/>
                </a:solidFill>
                <a:effectLst/>
                <a:sym typeface="+mn-lt"/>
              </a:rPr>
              <a:pPr lvl="0" algn="r">
                <a:spcBef>
                  <a:spcPct val="0"/>
                </a:spcBef>
                <a:spcAft>
                  <a:spcPct val="0"/>
                </a:spcAft>
              </a:pPr>
              <a:t>81,0</a:t>
            </a:fld>
            <a:endParaRPr lang="el-GR" sz="800" b="0" noProof="0" dirty="0">
              <a:solidFill>
                <a:srgbClr val="4F2D7F"/>
              </a:solidFill>
              <a:sym typeface="+mn-lt"/>
            </a:endParaRPr>
          </a:p>
        </p:txBody>
      </p:sp>
      <p:sp>
        <p:nvSpPr>
          <p:cNvPr id="62" name="Text">
            <a:extLst>
              <a:ext uri="{FF2B5EF4-FFF2-40B4-BE49-F238E27FC236}">
                <a16:creationId xmlns:a16="http://schemas.microsoft.com/office/drawing/2014/main" id="{462476F4-CAEF-1661-67AA-61D289AD2CD0}"/>
              </a:ext>
            </a:extLst>
          </p:cNvPr>
          <p:cNvSpPr>
            <a:spLocks noGrp="1"/>
          </p:cNvSpPr>
          <p:nvPr>
            <p:custDataLst>
              <p:tags r:id="rId12"/>
            </p:custDataLst>
          </p:nvPr>
        </p:nvSpPr>
        <p:spPr bwMode="gray">
          <a:xfrm>
            <a:off x="727075" y="39163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B00266BB-7EA4-40DD-8A52-4AFC53F1768E}" type="datetime'''''''''''8''''''0'''''''''''''''''''''',5'''''''''">
              <a:rPr lang="el-GR" altLang="en-US" sz="800" b="0" smtClean="0">
                <a:solidFill>
                  <a:srgbClr val="4F2D7F"/>
                </a:solidFill>
                <a:effectLst/>
                <a:sym typeface="+mn-lt"/>
              </a:rPr>
              <a:pPr lvl="0" algn="r">
                <a:spcBef>
                  <a:spcPct val="0"/>
                </a:spcBef>
                <a:spcAft>
                  <a:spcPct val="0"/>
                </a:spcAft>
              </a:pPr>
              <a:t>80,5</a:t>
            </a:fld>
            <a:endParaRPr lang="el-GR" sz="800" b="0" noProof="0" dirty="0">
              <a:solidFill>
                <a:srgbClr val="4F2D7F"/>
              </a:solidFill>
              <a:sym typeface="+mn-lt"/>
            </a:endParaRPr>
          </a:p>
        </p:txBody>
      </p:sp>
      <p:sp>
        <p:nvSpPr>
          <p:cNvPr id="448" name="Text">
            <a:extLst>
              <a:ext uri="{FF2B5EF4-FFF2-40B4-BE49-F238E27FC236}">
                <a16:creationId xmlns:a16="http://schemas.microsoft.com/office/drawing/2014/main" id="{9813C217-A95E-8BD0-425D-3EE032B6B36B}"/>
              </a:ext>
            </a:extLst>
          </p:cNvPr>
          <p:cNvSpPr>
            <a:spLocks noGrp="1"/>
          </p:cNvSpPr>
          <p:nvPr>
            <p:custDataLst>
              <p:tags r:id="rId13"/>
            </p:custDataLst>
          </p:nvPr>
        </p:nvSpPr>
        <p:spPr bwMode="gray">
          <a:xfrm>
            <a:off x="727075" y="34829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6DD51460-ECAC-488D-AE49-ACEB9AC4C7D4}" type="datetime'''''''''''''''''''''''''''''''''''''8''''1,''''''''''5'''">
              <a:rPr lang="el-GR" altLang="en-US" sz="800" b="0" smtClean="0">
                <a:solidFill>
                  <a:srgbClr val="4F2D7F"/>
                </a:solidFill>
                <a:effectLst/>
                <a:sym typeface="+mn-lt"/>
              </a:rPr>
              <a:pPr lvl="0" algn="r">
                <a:spcBef>
                  <a:spcPct val="0"/>
                </a:spcBef>
                <a:spcAft>
                  <a:spcPct val="0"/>
                </a:spcAft>
              </a:pPr>
              <a:t>81,5</a:t>
            </a:fld>
            <a:endParaRPr lang="el-GR" sz="800" b="0" noProof="0" dirty="0">
              <a:solidFill>
                <a:srgbClr val="4F2D7F"/>
              </a:solidFill>
              <a:sym typeface="+mn-lt"/>
            </a:endParaRPr>
          </a:p>
        </p:txBody>
      </p:sp>
      <p:sp>
        <p:nvSpPr>
          <p:cNvPr id="449" name="Text">
            <a:extLst>
              <a:ext uri="{FF2B5EF4-FFF2-40B4-BE49-F238E27FC236}">
                <a16:creationId xmlns:a16="http://schemas.microsoft.com/office/drawing/2014/main" id="{50110EB6-11DB-A409-3510-84D262A1AF55}"/>
              </a:ext>
            </a:extLst>
          </p:cNvPr>
          <p:cNvSpPr>
            <a:spLocks noGrp="1"/>
          </p:cNvSpPr>
          <p:nvPr>
            <p:custDataLst>
              <p:tags r:id="rId14"/>
            </p:custDataLst>
          </p:nvPr>
        </p:nvSpPr>
        <p:spPr bwMode="gray">
          <a:xfrm>
            <a:off x="727075" y="32670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6B4664D3-9AB4-4203-AE4C-804C9DF7C02F}" type="datetime'''''82'''''''''''''''''''',''''''''''''''''''0'''''''">
              <a:rPr lang="el-GR" altLang="en-US" sz="800" b="0" smtClean="0">
                <a:solidFill>
                  <a:srgbClr val="4F2D7F"/>
                </a:solidFill>
                <a:effectLst/>
                <a:sym typeface="+mn-lt"/>
              </a:rPr>
              <a:pPr lvl="0" algn="r">
                <a:spcBef>
                  <a:spcPct val="0"/>
                </a:spcBef>
                <a:spcAft>
                  <a:spcPct val="0"/>
                </a:spcAft>
              </a:pPr>
              <a:t>82,0</a:t>
            </a:fld>
            <a:endParaRPr lang="el-GR" sz="800" b="0" noProof="0" dirty="0">
              <a:solidFill>
                <a:srgbClr val="4F2D7F"/>
              </a:solidFill>
              <a:sym typeface="+mn-lt"/>
            </a:endParaRPr>
          </a:p>
        </p:txBody>
      </p:sp>
      <p:sp useBgFill="1">
        <p:nvSpPr>
          <p:cNvPr id="32" name="Freeform: Shape 31">
            <a:extLst>
              <a:ext uri="{FF2B5EF4-FFF2-40B4-BE49-F238E27FC236}">
                <a16:creationId xmlns:a16="http://schemas.microsoft.com/office/drawing/2014/main" id="{7549A8D5-94B8-12FC-7EA6-8F15F3AA51B3}"/>
              </a:ext>
            </a:extLst>
          </p:cNvPr>
          <p:cNvSpPr/>
          <p:nvPr>
            <p:custDataLst>
              <p:tags r:id="rId15"/>
            </p:custDataLst>
          </p:nvPr>
        </p:nvSpPr>
        <p:spPr bwMode="auto">
          <a:xfrm>
            <a:off x="1085850" y="4130675"/>
            <a:ext cx="292101" cy="136526"/>
          </a:xfrm>
          <a:custGeom>
            <a:avLst/>
            <a:gdLst/>
            <a:ahLst/>
            <a:cxnLst/>
            <a:rect l="0" t="0" r="0" b="0"/>
            <a:pathLst>
              <a:path w="292101" h="136526">
                <a:moveTo>
                  <a:pt x="0" y="79375"/>
                </a:moveTo>
                <a:lnTo>
                  <a:pt x="292100" y="0"/>
                </a:lnTo>
                <a:lnTo>
                  <a:pt x="292100" y="57150"/>
                </a:lnTo>
                <a:lnTo>
                  <a:pt x="0" y="136525"/>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46" name="Freeform: Shape 45">
            <a:extLst>
              <a:ext uri="{FF2B5EF4-FFF2-40B4-BE49-F238E27FC236}">
                <a16:creationId xmlns:a16="http://schemas.microsoft.com/office/drawing/2014/main" id="{DB6FFDF1-6471-FA53-099D-1A9244FB3D82}"/>
              </a:ext>
            </a:extLst>
          </p:cNvPr>
          <p:cNvSpPr/>
          <p:nvPr>
            <p:custDataLst>
              <p:tags r:id="rId16"/>
            </p:custDataLst>
          </p:nvPr>
        </p:nvSpPr>
        <p:spPr bwMode="auto">
          <a:xfrm>
            <a:off x="1903413" y="4130675"/>
            <a:ext cx="292101" cy="136526"/>
          </a:xfrm>
          <a:custGeom>
            <a:avLst/>
            <a:gdLst/>
            <a:ahLst/>
            <a:cxnLst/>
            <a:rect l="0" t="0" r="0" b="0"/>
            <a:pathLst>
              <a:path w="292101" h="136526">
                <a:moveTo>
                  <a:pt x="0" y="79375"/>
                </a:moveTo>
                <a:lnTo>
                  <a:pt x="292100" y="0"/>
                </a:lnTo>
                <a:lnTo>
                  <a:pt x="292100" y="57150"/>
                </a:lnTo>
                <a:lnTo>
                  <a:pt x="0" y="136525"/>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29" name="Freeform: Shape 28">
            <a:extLst>
              <a:ext uri="{FF2B5EF4-FFF2-40B4-BE49-F238E27FC236}">
                <a16:creationId xmlns:a16="http://schemas.microsoft.com/office/drawing/2014/main" id="{668395C9-010A-ACAF-D61C-78EDE393B625}"/>
              </a:ext>
            </a:extLst>
          </p:cNvPr>
          <p:cNvSpPr/>
          <p:nvPr>
            <p:custDataLst>
              <p:tags r:id="rId17"/>
            </p:custDataLst>
          </p:nvPr>
        </p:nvSpPr>
        <p:spPr bwMode="auto">
          <a:xfrm>
            <a:off x="954088" y="4151313"/>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49" name="Freeform: Shape 48">
            <a:extLst>
              <a:ext uri="{FF2B5EF4-FFF2-40B4-BE49-F238E27FC236}">
                <a16:creationId xmlns:a16="http://schemas.microsoft.com/office/drawing/2014/main" id="{9DCD0BDF-DE8F-5283-DE24-7665F0F98E5F}"/>
              </a:ext>
            </a:extLst>
          </p:cNvPr>
          <p:cNvSpPr/>
          <p:nvPr>
            <p:custDataLst>
              <p:tags r:id="rId18"/>
            </p:custDataLst>
          </p:nvPr>
        </p:nvSpPr>
        <p:spPr bwMode="auto">
          <a:xfrm>
            <a:off x="2312988" y="4132263"/>
            <a:ext cx="290513" cy="134938"/>
          </a:xfrm>
          <a:custGeom>
            <a:avLst/>
            <a:gdLst/>
            <a:ahLst/>
            <a:cxnLst/>
            <a:rect l="0" t="0" r="0" b="0"/>
            <a:pathLst>
              <a:path w="290513" h="134938">
                <a:moveTo>
                  <a:pt x="0" y="77787"/>
                </a:moveTo>
                <a:lnTo>
                  <a:pt x="290512" y="0"/>
                </a:lnTo>
                <a:lnTo>
                  <a:pt x="290512" y="57150"/>
                </a:lnTo>
                <a:lnTo>
                  <a:pt x="0" y="134937"/>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42" name="Freeform: Shape 41">
            <a:extLst>
              <a:ext uri="{FF2B5EF4-FFF2-40B4-BE49-F238E27FC236}">
                <a16:creationId xmlns:a16="http://schemas.microsoft.com/office/drawing/2014/main" id="{1C0AB254-86FC-F743-27A5-665E5C9A0E03}"/>
              </a:ext>
            </a:extLst>
          </p:cNvPr>
          <p:cNvSpPr/>
          <p:nvPr>
            <p:custDataLst>
              <p:tags r:id="rId19"/>
            </p:custDataLst>
          </p:nvPr>
        </p:nvSpPr>
        <p:spPr bwMode="auto">
          <a:xfrm>
            <a:off x="1495425" y="4132263"/>
            <a:ext cx="290514" cy="134938"/>
          </a:xfrm>
          <a:custGeom>
            <a:avLst/>
            <a:gdLst/>
            <a:ahLst/>
            <a:cxnLst/>
            <a:rect l="0" t="0" r="0" b="0"/>
            <a:pathLst>
              <a:path w="290514" h="134938">
                <a:moveTo>
                  <a:pt x="0" y="77787"/>
                </a:moveTo>
                <a:lnTo>
                  <a:pt x="290513" y="0"/>
                </a:lnTo>
                <a:lnTo>
                  <a:pt x="290513" y="57150"/>
                </a:lnTo>
                <a:lnTo>
                  <a:pt x="0" y="134937"/>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53" name="Freeform: Shape 52">
            <a:extLst>
              <a:ext uri="{FF2B5EF4-FFF2-40B4-BE49-F238E27FC236}">
                <a16:creationId xmlns:a16="http://schemas.microsoft.com/office/drawing/2014/main" id="{1CBD3A15-8120-5D7A-C007-9A4593F49F0B}"/>
              </a:ext>
            </a:extLst>
          </p:cNvPr>
          <p:cNvSpPr/>
          <p:nvPr>
            <p:custDataLst>
              <p:tags r:id="rId20"/>
            </p:custDataLst>
          </p:nvPr>
        </p:nvSpPr>
        <p:spPr bwMode="auto">
          <a:xfrm>
            <a:off x="2720975" y="4130675"/>
            <a:ext cx="292101" cy="136526"/>
          </a:xfrm>
          <a:custGeom>
            <a:avLst/>
            <a:gdLst/>
            <a:ahLst/>
            <a:cxnLst/>
            <a:rect l="0" t="0" r="0" b="0"/>
            <a:pathLst>
              <a:path w="292101" h="136526">
                <a:moveTo>
                  <a:pt x="0" y="79375"/>
                </a:moveTo>
                <a:lnTo>
                  <a:pt x="292100" y="0"/>
                </a:lnTo>
                <a:lnTo>
                  <a:pt x="292100" y="57150"/>
                </a:lnTo>
                <a:lnTo>
                  <a:pt x="0" y="136525"/>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45" name="Freeform: Shape 44">
            <a:extLst>
              <a:ext uri="{FF2B5EF4-FFF2-40B4-BE49-F238E27FC236}">
                <a16:creationId xmlns:a16="http://schemas.microsoft.com/office/drawing/2014/main" id="{CAFD7607-52EA-7D00-6698-AFA616E5CA2F}"/>
              </a:ext>
            </a:extLst>
          </p:cNvPr>
          <p:cNvSpPr/>
          <p:nvPr>
            <p:custDataLst>
              <p:tags r:id="rId21"/>
            </p:custDataLst>
          </p:nvPr>
        </p:nvSpPr>
        <p:spPr bwMode="auto">
          <a:xfrm>
            <a:off x="1903413" y="4187825"/>
            <a:ext cx="292101" cy="79376"/>
          </a:xfrm>
          <a:custGeom>
            <a:avLst/>
            <a:gdLst/>
            <a:ahLst/>
            <a:cxnLst/>
            <a:rect l="0" t="0" r="0" b="0"/>
            <a:pathLst>
              <a:path w="292101" h="79376">
                <a:moveTo>
                  <a:pt x="0" y="79375"/>
                </a:moveTo>
                <a:lnTo>
                  <a:pt x="29210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7" name="Freeform: Shape 46">
            <a:extLst>
              <a:ext uri="{FF2B5EF4-FFF2-40B4-BE49-F238E27FC236}">
                <a16:creationId xmlns:a16="http://schemas.microsoft.com/office/drawing/2014/main" id="{B84D93D0-13C8-59B9-BDEE-E74DEDB8A638}"/>
              </a:ext>
            </a:extLst>
          </p:cNvPr>
          <p:cNvSpPr/>
          <p:nvPr>
            <p:custDataLst>
              <p:tags r:id="rId22"/>
            </p:custDataLst>
          </p:nvPr>
        </p:nvSpPr>
        <p:spPr bwMode="auto">
          <a:xfrm>
            <a:off x="2312988" y="4132263"/>
            <a:ext cx="290513" cy="77788"/>
          </a:xfrm>
          <a:custGeom>
            <a:avLst/>
            <a:gdLst/>
            <a:ahLst/>
            <a:cxnLst/>
            <a:rect l="0" t="0" r="0" b="0"/>
            <a:pathLst>
              <a:path w="290513" h="77788">
                <a:moveTo>
                  <a:pt x="0" y="77787"/>
                </a:moveTo>
                <a:lnTo>
                  <a:pt x="290512"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8" name="Freeform: Shape 47">
            <a:extLst>
              <a:ext uri="{FF2B5EF4-FFF2-40B4-BE49-F238E27FC236}">
                <a16:creationId xmlns:a16="http://schemas.microsoft.com/office/drawing/2014/main" id="{46018358-FB57-64AA-6D14-76081F6CC8CD}"/>
              </a:ext>
            </a:extLst>
          </p:cNvPr>
          <p:cNvSpPr/>
          <p:nvPr>
            <p:custDataLst>
              <p:tags r:id="rId23"/>
            </p:custDataLst>
          </p:nvPr>
        </p:nvSpPr>
        <p:spPr bwMode="auto">
          <a:xfrm>
            <a:off x="2312988" y="4189413"/>
            <a:ext cx="290513" cy="77788"/>
          </a:xfrm>
          <a:custGeom>
            <a:avLst/>
            <a:gdLst/>
            <a:ahLst/>
            <a:cxnLst/>
            <a:rect l="0" t="0" r="0" b="0"/>
            <a:pathLst>
              <a:path w="290513" h="77788">
                <a:moveTo>
                  <a:pt x="0" y="77787"/>
                </a:moveTo>
                <a:lnTo>
                  <a:pt x="290512"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51" name="Freeform: Shape 50">
            <a:extLst>
              <a:ext uri="{FF2B5EF4-FFF2-40B4-BE49-F238E27FC236}">
                <a16:creationId xmlns:a16="http://schemas.microsoft.com/office/drawing/2014/main" id="{9EE00BD8-CBA1-C820-4352-55F42A62EF65}"/>
              </a:ext>
            </a:extLst>
          </p:cNvPr>
          <p:cNvSpPr/>
          <p:nvPr>
            <p:custDataLst>
              <p:tags r:id="rId24"/>
            </p:custDataLst>
          </p:nvPr>
        </p:nvSpPr>
        <p:spPr bwMode="auto">
          <a:xfrm>
            <a:off x="2720975" y="4130675"/>
            <a:ext cx="292101" cy="79376"/>
          </a:xfrm>
          <a:custGeom>
            <a:avLst/>
            <a:gdLst/>
            <a:ahLst/>
            <a:cxnLst/>
            <a:rect l="0" t="0" r="0" b="0"/>
            <a:pathLst>
              <a:path w="292101" h="79376">
                <a:moveTo>
                  <a:pt x="0" y="79375"/>
                </a:moveTo>
                <a:lnTo>
                  <a:pt x="29210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52" name="Freeform: Shape 51">
            <a:extLst>
              <a:ext uri="{FF2B5EF4-FFF2-40B4-BE49-F238E27FC236}">
                <a16:creationId xmlns:a16="http://schemas.microsoft.com/office/drawing/2014/main" id="{5228BE8E-15F0-CEF2-7057-792957248489}"/>
              </a:ext>
            </a:extLst>
          </p:cNvPr>
          <p:cNvSpPr/>
          <p:nvPr>
            <p:custDataLst>
              <p:tags r:id="rId25"/>
            </p:custDataLst>
          </p:nvPr>
        </p:nvSpPr>
        <p:spPr bwMode="auto">
          <a:xfrm>
            <a:off x="2720975" y="4187825"/>
            <a:ext cx="292101" cy="79376"/>
          </a:xfrm>
          <a:custGeom>
            <a:avLst/>
            <a:gdLst/>
            <a:ahLst/>
            <a:cxnLst/>
            <a:rect l="0" t="0" r="0" b="0"/>
            <a:pathLst>
              <a:path w="292101" h="79376">
                <a:moveTo>
                  <a:pt x="0" y="79375"/>
                </a:moveTo>
                <a:lnTo>
                  <a:pt x="29210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24" name="Freeform: Shape 23">
            <a:extLst>
              <a:ext uri="{FF2B5EF4-FFF2-40B4-BE49-F238E27FC236}">
                <a16:creationId xmlns:a16="http://schemas.microsoft.com/office/drawing/2014/main" id="{9362AD53-C445-CC1C-26B5-65104EB58F6C}"/>
              </a:ext>
            </a:extLst>
          </p:cNvPr>
          <p:cNvSpPr/>
          <p:nvPr>
            <p:custDataLst>
              <p:tags r:id="rId26"/>
            </p:custDataLst>
          </p:nvPr>
        </p:nvSpPr>
        <p:spPr bwMode="auto">
          <a:xfrm>
            <a:off x="954088" y="415131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27" name="Freeform: Shape 26">
            <a:extLst>
              <a:ext uri="{FF2B5EF4-FFF2-40B4-BE49-F238E27FC236}">
                <a16:creationId xmlns:a16="http://schemas.microsoft.com/office/drawing/2014/main" id="{926D885B-BEC1-27DB-9495-D747631E44E6}"/>
              </a:ext>
            </a:extLst>
          </p:cNvPr>
          <p:cNvSpPr/>
          <p:nvPr>
            <p:custDataLst>
              <p:tags r:id="rId27"/>
            </p:custDataLst>
          </p:nvPr>
        </p:nvSpPr>
        <p:spPr bwMode="auto">
          <a:xfrm>
            <a:off x="954088" y="420846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30" name="Freeform: Shape 29">
            <a:extLst>
              <a:ext uri="{FF2B5EF4-FFF2-40B4-BE49-F238E27FC236}">
                <a16:creationId xmlns:a16="http://schemas.microsoft.com/office/drawing/2014/main" id="{38C74B5A-6EFB-4634-BC1B-285C3781F6C3}"/>
              </a:ext>
            </a:extLst>
          </p:cNvPr>
          <p:cNvSpPr/>
          <p:nvPr>
            <p:custDataLst>
              <p:tags r:id="rId28"/>
            </p:custDataLst>
          </p:nvPr>
        </p:nvSpPr>
        <p:spPr bwMode="auto">
          <a:xfrm>
            <a:off x="1085850" y="4130675"/>
            <a:ext cx="292101" cy="79376"/>
          </a:xfrm>
          <a:custGeom>
            <a:avLst/>
            <a:gdLst/>
            <a:ahLst/>
            <a:cxnLst/>
            <a:rect l="0" t="0" r="0" b="0"/>
            <a:pathLst>
              <a:path w="292101" h="79376">
                <a:moveTo>
                  <a:pt x="0" y="79375"/>
                </a:moveTo>
                <a:lnTo>
                  <a:pt x="29210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31" name="Freeform: Shape 30">
            <a:extLst>
              <a:ext uri="{FF2B5EF4-FFF2-40B4-BE49-F238E27FC236}">
                <a16:creationId xmlns:a16="http://schemas.microsoft.com/office/drawing/2014/main" id="{40EA9D45-FE5C-AE00-8C65-447DE211DF08}"/>
              </a:ext>
            </a:extLst>
          </p:cNvPr>
          <p:cNvSpPr/>
          <p:nvPr>
            <p:custDataLst>
              <p:tags r:id="rId29"/>
            </p:custDataLst>
          </p:nvPr>
        </p:nvSpPr>
        <p:spPr bwMode="auto">
          <a:xfrm>
            <a:off x="1085850" y="4187825"/>
            <a:ext cx="292101" cy="79376"/>
          </a:xfrm>
          <a:custGeom>
            <a:avLst/>
            <a:gdLst/>
            <a:ahLst/>
            <a:cxnLst/>
            <a:rect l="0" t="0" r="0" b="0"/>
            <a:pathLst>
              <a:path w="292101" h="79376">
                <a:moveTo>
                  <a:pt x="0" y="79375"/>
                </a:moveTo>
                <a:lnTo>
                  <a:pt x="29210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39" name="Freeform: Shape 38">
            <a:extLst>
              <a:ext uri="{FF2B5EF4-FFF2-40B4-BE49-F238E27FC236}">
                <a16:creationId xmlns:a16="http://schemas.microsoft.com/office/drawing/2014/main" id="{2767A475-4302-394B-7169-8DD1FD25350A}"/>
              </a:ext>
            </a:extLst>
          </p:cNvPr>
          <p:cNvSpPr/>
          <p:nvPr>
            <p:custDataLst>
              <p:tags r:id="rId30"/>
            </p:custDataLst>
          </p:nvPr>
        </p:nvSpPr>
        <p:spPr bwMode="auto">
          <a:xfrm>
            <a:off x="1495425" y="4132263"/>
            <a:ext cx="290514" cy="77788"/>
          </a:xfrm>
          <a:custGeom>
            <a:avLst/>
            <a:gdLst/>
            <a:ahLst/>
            <a:cxnLst/>
            <a:rect l="0" t="0" r="0" b="0"/>
            <a:pathLst>
              <a:path w="290514" h="77788">
                <a:moveTo>
                  <a:pt x="0" y="77787"/>
                </a:moveTo>
                <a:lnTo>
                  <a:pt x="290513"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1" name="Freeform: Shape 40">
            <a:extLst>
              <a:ext uri="{FF2B5EF4-FFF2-40B4-BE49-F238E27FC236}">
                <a16:creationId xmlns:a16="http://schemas.microsoft.com/office/drawing/2014/main" id="{69E52273-AEB9-AEF1-534C-34B18BCD3CB1}"/>
              </a:ext>
            </a:extLst>
          </p:cNvPr>
          <p:cNvSpPr/>
          <p:nvPr>
            <p:custDataLst>
              <p:tags r:id="rId31"/>
            </p:custDataLst>
          </p:nvPr>
        </p:nvSpPr>
        <p:spPr bwMode="auto">
          <a:xfrm>
            <a:off x="1495425" y="4189413"/>
            <a:ext cx="290514" cy="77788"/>
          </a:xfrm>
          <a:custGeom>
            <a:avLst/>
            <a:gdLst/>
            <a:ahLst/>
            <a:cxnLst/>
            <a:rect l="0" t="0" r="0" b="0"/>
            <a:pathLst>
              <a:path w="290514" h="77788">
                <a:moveTo>
                  <a:pt x="0" y="77787"/>
                </a:moveTo>
                <a:lnTo>
                  <a:pt x="290513"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4" name="Freeform: Shape 43">
            <a:extLst>
              <a:ext uri="{FF2B5EF4-FFF2-40B4-BE49-F238E27FC236}">
                <a16:creationId xmlns:a16="http://schemas.microsoft.com/office/drawing/2014/main" id="{E2110EE2-CEE6-3D65-502A-BA242722E333}"/>
              </a:ext>
            </a:extLst>
          </p:cNvPr>
          <p:cNvSpPr/>
          <p:nvPr>
            <p:custDataLst>
              <p:tags r:id="rId32"/>
            </p:custDataLst>
          </p:nvPr>
        </p:nvSpPr>
        <p:spPr bwMode="auto">
          <a:xfrm>
            <a:off x="1903413" y="4130675"/>
            <a:ext cx="292101" cy="79376"/>
          </a:xfrm>
          <a:custGeom>
            <a:avLst/>
            <a:gdLst/>
            <a:ahLst/>
            <a:cxnLst/>
            <a:rect l="0" t="0" r="0" b="0"/>
            <a:pathLst>
              <a:path w="292101" h="79376">
                <a:moveTo>
                  <a:pt x="0" y="79375"/>
                </a:moveTo>
                <a:lnTo>
                  <a:pt x="29210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cxnSp>
        <p:nvCxnSpPr>
          <p:cNvPr id="466" name="Straight Connector 465">
            <a:extLst>
              <a:ext uri="{FF2B5EF4-FFF2-40B4-BE49-F238E27FC236}">
                <a16:creationId xmlns:a16="http://schemas.microsoft.com/office/drawing/2014/main" id="{EE9C6EB7-6BD9-F2F4-1F74-6942ECFC28AF}"/>
              </a:ext>
            </a:extLst>
          </p:cNvPr>
          <p:cNvCxnSpPr/>
          <p:nvPr>
            <p:custDataLst>
              <p:tags r:id="rId33"/>
            </p:custDataLst>
          </p:nvPr>
        </p:nvCxnSpPr>
        <p:spPr bwMode="auto">
          <a:xfrm flipV="1">
            <a:off x="1231900" y="3074988"/>
            <a:ext cx="0" cy="1968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7" name="Straight Connector 466">
            <a:extLst>
              <a:ext uri="{FF2B5EF4-FFF2-40B4-BE49-F238E27FC236}">
                <a16:creationId xmlns:a16="http://schemas.microsoft.com/office/drawing/2014/main" id="{EE05889B-3FEF-44A9-7D52-3862563C21DE}"/>
              </a:ext>
            </a:extLst>
          </p:cNvPr>
          <p:cNvCxnSpPr/>
          <p:nvPr>
            <p:custDataLst>
              <p:tags r:id="rId34"/>
            </p:custDataLst>
          </p:nvPr>
        </p:nvCxnSpPr>
        <p:spPr bwMode="auto">
          <a:xfrm>
            <a:off x="1231900" y="3074988"/>
            <a:ext cx="1635125"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8" name="Straight Connector 467">
            <a:extLst>
              <a:ext uri="{FF2B5EF4-FFF2-40B4-BE49-F238E27FC236}">
                <a16:creationId xmlns:a16="http://schemas.microsoft.com/office/drawing/2014/main" id="{26C66953-1F09-532F-3969-08BFF79FD231}"/>
              </a:ext>
            </a:extLst>
          </p:cNvPr>
          <p:cNvCxnSpPr/>
          <p:nvPr>
            <p:custDataLst>
              <p:tags r:id="rId35"/>
            </p:custDataLst>
          </p:nvPr>
        </p:nvCxnSpPr>
        <p:spPr bwMode="auto">
          <a:xfrm>
            <a:off x="2867025" y="307498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5" name="Text Placeholder 5">
            <a:extLst>
              <a:ext uri="{FF2B5EF4-FFF2-40B4-BE49-F238E27FC236}">
                <a16:creationId xmlns:a16="http://schemas.microsoft.com/office/drawing/2014/main" id="{EA437ED9-6D0F-A197-9AE8-F33C12F30013}"/>
              </a:ext>
            </a:extLst>
          </p:cNvPr>
          <p:cNvSpPr>
            <a:spLocks noGrp="1"/>
          </p:cNvSpPr>
          <p:nvPr>
            <p:custDataLst>
              <p:tags r:id="rId36"/>
            </p:custDataLst>
          </p:nvPr>
        </p:nvSpPr>
        <p:spPr bwMode="auto">
          <a:xfrm>
            <a:off x="1111250"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defRPr/>
            </a:pPr>
            <a:fld id="{2D21C371-AE64-4C1F-A509-A418F47A1E74}" type="datetime'''2''''''''0''''''''''''''''1''''''9'''''''">
              <a:rPr lang="el-GR" altLang="en-US" sz="800" smtClean="0"/>
              <a:pPr marL="0" lvl="0" indent="0" algn="ctr">
                <a:spcBef>
                  <a:spcPct val="0"/>
                </a:spcBef>
                <a:spcAft>
                  <a:spcPct val="0"/>
                </a:spcAft>
                <a:buClr>
                  <a:srgbClr val="4F2D7F"/>
                </a:buClr>
                <a:buNone/>
                <a:defRPr/>
              </a:pPr>
              <a:t>2019</a:t>
            </a:fld>
            <a:endParaRPr kumimoji="0" lang="el-GR" sz="800" b="0" i="0" strike="noStrike" kern="1200" spc="0" normalizeH="0" noProof="0" dirty="0">
              <a:ln>
                <a:noFill/>
              </a:ln>
              <a:effectLst/>
              <a:uLnTx/>
              <a:uFillTx/>
              <a:sym typeface="+mn-lt"/>
            </a:endParaRPr>
          </a:p>
        </p:txBody>
      </p:sp>
      <p:sp>
        <p:nvSpPr>
          <p:cNvPr id="16" name="Text Placeholder 5">
            <a:extLst>
              <a:ext uri="{FF2B5EF4-FFF2-40B4-BE49-F238E27FC236}">
                <a16:creationId xmlns:a16="http://schemas.microsoft.com/office/drawing/2014/main" id="{1E8BAF48-AB89-AE86-4B16-05F250016853}"/>
              </a:ext>
            </a:extLst>
          </p:cNvPr>
          <p:cNvSpPr>
            <a:spLocks noGrp="1"/>
          </p:cNvSpPr>
          <p:nvPr>
            <p:custDataLst>
              <p:tags r:id="rId37"/>
            </p:custDataLst>
          </p:nvPr>
        </p:nvSpPr>
        <p:spPr bwMode="auto">
          <a:xfrm>
            <a:off x="1519238"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defRPr/>
            </a:pPr>
            <a:fld id="{28759D71-DFF0-4BED-AC91-F5C29A895614}" type="datetime'''''''2''''02''''''''''''''0'''''''''''''''''''''''''''''''">
              <a:rPr lang="el-GR" altLang="en-US" sz="800" smtClean="0"/>
              <a:pPr marL="0" lvl="0" indent="0" algn="ctr">
                <a:spcBef>
                  <a:spcPct val="0"/>
                </a:spcBef>
                <a:spcAft>
                  <a:spcPct val="0"/>
                </a:spcAft>
                <a:buClr>
                  <a:srgbClr val="4F2D7F"/>
                </a:buClr>
                <a:buNone/>
                <a:defRPr/>
              </a:pPr>
              <a:t>2020</a:t>
            </a:fld>
            <a:endParaRPr kumimoji="0" lang="el-GR" sz="800" b="0" i="0" strike="noStrike" kern="1200" spc="0" normalizeH="0" noProof="0" dirty="0">
              <a:ln>
                <a:noFill/>
              </a:ln>
              <a:effectLst/>
              <a:uLnTx/>
              <a:uFillTx/>
              <a:sym typeface="+mn-lt"/>
            </a:endParaRPr>
          </a:p>
        </p:txBody>
      </p:sp>
      <p:sp>
        <p:nvSpPr>
          <p:cNvPr id="17" name="Text Placeholder 5">
            <a:extLst>
              <a:ext uri="{FF2B5EF4-FFF2-40B4-BE49-F238E27FC236}">
                <a16:creationId xmlns:a16="http://schemas.microsoft.com/office/drawing/2014/main" id="{7FB766C2-2CD0-01EB-1F48-EEDBEC984386}"/>
              </a:ext>
            </a:extLst>
          </p:cNvPr>
          <p:cNvSpPr>
            <a:spLocks noGrp="1"/>
          </p:cNvSpPr>
          <p:nvPr>
            <p:custDataLst>
              <p:tags r:id="rId38"/>
            </p:custDataLst>
          </p:nvPr>
        </p:nvSpPr>
        <p:spPr bwMode="auto">
          <a:xfrm>
            <a:off x="1928813"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defRPr/>
            </a:pPr>
            <a:fld id="{9E7CF019-C785-4E8F-B8E4-1405AD03E4F6}" type="datetime'''''''''''2''''''''''''''''''''''''''''0''''2''''''''1'''''''">
              <a:rPr lang="el-GR" altLang="en-US" sz="800" smtClean="0"/>
              <a:pPr marL="0" lvl="0" indent="0" algn="ctr">
                <a:spcBef>
                  <a:spcPct val="0"/>
                </a:spcBef>
                <a:spcAft>
                  <a:spcPct val="0"/>
                </a:spcAft>
                <a:buClr>
                  <a:srgbClr val="4F2D7F"/>
                </a:buClr>
                <a:buNone/>
                <a:defRPr/>
              </a:pPr>
              <a:t>2021</a:t>
            </a:fld>
            <a:endParaRPr kumimoji="0" lang="el-GR" sz="800" b="0" i="0" strike="noStrike" kern="1200" spc="0" normalizeH="0" noProof="0" dirty="0">
              <a:ln>
                <a:noFill/>
              </a:ln>
              <a:effectLst/>
              <a:uLnTx/>
              <a:uFillTx/>
              <a:sym typeface="+mn-lt"/>
            </a:endParaRPr>
          </a:p>
        </p:txBody>
      </p:sp>
      <p:sp>
        <p:nvSpPr>
          <p:cNvPr id="18" name="Text Placeholder 5">
            <a:extLst>
              <a:ext uri="{FF2B5EF4-FFF2-40B4-BE49-F238E27FC236}">
                <a16:creationId xmlns:a16="http://schemas.microsoft.com/office/drawing/2014/main" id="{5025347B-CFB1-C8F6-4192-EF92A80D05CB}"/>
              </a:ext>
            </a:extLst>
          </p:cNvPr>
          <p:cNvSpPr>
            <a:spLocks noGrp="1"/>
          </p:cNvSpPr>
          <p:nvPr>
            <p:custDataLst>
              <p:tags r:id="rId39"/>
            </p:custDataLst>
          </p:nvPr>
        </p:nvSpPr>
        <p:spPr bwMode="auto">
          <a:xfrm>
            <a:off x="2336800"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defRPr/>
            </a:pPr>
            <a:fld id="{F26CC316-A942-4D21-88A8-D2486C6E7A56}" type="datetime'20''''2''''''''''''''''2'''''''''''''''''''''''''''''''">
              <a:rPr lang="el-GR" altLang="en-US" sz="800" smtClean="0"/>
              <a:pPr marL="0" lvl="0" indent="0" algn="ctr">
                <a:spcBef>
                  <a:spcPct val="0"/>
                </a:spcBef>
                <a:spcAft>
                  <a:spcPct val="0"/>
                </a:spcAft>
                <a:buClr>
                  <a:srgbClr val="4F2D7F"/>
                </a:buClr>
                <a:buNone/>
                <a:defRPr/>
              </a:pPr>
              <a:t>2022</a:t>
            </a:fld>
            <a:endParaRPr kumimoji="0" lang="el-GR" sz="800" b="0" i="0" strike="noStrike" kern="1200" spc="0" normalizeH="0" noProof="0" dirty="0">
              <a:ln>
                <a:noFill/>
              </a:ln>
              <a:effectLst/>
              <a:uLnTx/>
              <a:uFillTx/>
              <a:sym typeface="+mn-lt"/>
            </a:endParaRPr>
          </a:p>
        </p:txBody>
      </p:sp>
      <p:sp>
        <p:nvSpPr>
          <p:cNvPr id="37" name="Text">
            <a:extLst>
              <a:ext uri="{FF2B5EF4-FFF2-40B4-BE49-F238E27FC236}">
                <a16:creationId xmlns:a16="http://schemas.microsoft.com/office/drawing/2014/main" id="{E548B54A-DC57-4C2A-A862-ECB4E381E4AF}"/>
              </a:ext>
            </a:extLst>
          </p:cNvPr>
          <p:cNvSpPr>
            <a:spLocks noGrp="1"/>
          </p:cNvSpPr>
          <p:nvPr>
            <p:custDataLst>
              <p:tags r:id="rId40"/>
            </p:custDataLst>
          </p:nvPr>
        </p:nvSpPr>
        <p:spPr bwMode="auto">
          <a:xfrm>
            <a:off x="955675" y="3128962"/>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r>
              <a:rPr lang="el-GR" sz="800" b="0" noProof="0" dirty="0">
                <a:solidFill>
                  <a:srgbClr val="000000"/>
                </a:solidFill>
                <a:sym typeface="+mn-lt"/>
              </a:rPr>
              <a:t>έτη</a:t>
            </a:r>
          </a:p>
        </p:txBody>
      </p:sp>
      <p:sp>
        <p:nvSpPr>
          <p:cNvPr id="19" name="Text Placeholder 5">
            <a:extLst>
              <a:ext uri="{FF2B5EF4-FFF2-40B4-BE49-F238E27FC236}">
                <a16:creationId xmlns:a16="http://schemas.microsoft.com/office/drawing/2014/main" id="{DF9B4FD4-5EFD-4B22-3DBF-325CCA032D53}"/>
              </a:ext>
            </a:extLst>
          </p:cNvPr>
          <p:cNvSpPr>
            <a:spLocks noGrp="1"/>
          </p:cNvSpPr>
          <p:nvPr>
            <p:custDataLst>
              <p:tags r:id="rId41"/>
            </p:custDataLst>
          </p:nvPr>
        </p:nvSpPr>
        <p:spPr bwMode="auto">
          <a:xfrm>
            <a:off x="2746375"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pPr>
            <a:fld id="{91DA06CA-964C-42B8-9ACB-331CBCA1F344}" type="datetime'''2''''''''''0''2''''''''''''''3'''''''''''''''''''''''''''''">
              <a:rPr lang="el-GR" altLang="en-US" sz="800" smtClean="0"/>
              <a:pPr marL="0" lvl="0" indent="0" algn="ctr">
                <a:spcBef>
                  <a:spcPct val="0"/>
                </a:spcBef>
                <a:spcAft>
                  <a:spcPct val="0"/>
                </a:spcAft>
                <a:buClr>
                  <a:srgbClr val="4F2D7F"/>
                </a:buClr>
                <a:buNone/>
              </a:pPr>
              <a:t>2023</a:t>
            </a:fld>
            <a:endParaRPr kumimoji="0" lang="el-GR" sz="800" b="0" i="0" strike="noStrike" kern="1200" spc="0" normalizeH="0" noProof="0" dirty="0">
              <a:ln>
                <a:noFill/>
              </a:ln>
              <a:effectLst/>
              <a:uLnTx/>
              <a:uFillTx/>
              <a:sym typeface="+mn-lt"/>
            </a:endParaRPr>
          </a:p>
        </p:txBody>
      </p:sp>
      <p:sp>
        <p:nvSpPr>
          <p:cNvPr id="55" name="Text">
            <a:extLst>
              <a:ext uri="{FF2B5EF4-FFF2-40B4-BE49-F238E27FC236}">
                <a16:creationId xmlns:a16="http://schemas.microsoft.com/office/drawing/2014/main" id="{262B9B69-2EA1-D824-8DC4-7A372C137103}"/>
              </a:ext>
            </a:extLst>
          </p:cNvPr>
          <p:cNvSpPr>
            <a:spLocks noGrp="1"/>
          </p:cNvSpPr>
          <p:nvPr>
            <p:custDataLst>
              <p:tags r:id="rId42"/>
            </p:custDataLst>
          </p:nvPr>
        </p:nvSpPr>
        <p:spPr bwMode="gray">
          <a:xfrm>
            <a:off x="1525588" y="34385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459569D6-40BF-415C-BC60-8C95EB43E6AC}" type="datetime'''''8''''1'',''''''''''4'''''''''">
              <a:rPr lang="el-GR" altLang="en-US" sz="800" b="0" smtClean="0">
                <a:solidFill>
                  <a:srgbClr val="000000"/>
                </a:solidFill>
                <a:effectLst/>
                <a:sym typeface="+mn-lt"/>
              </a:rPr>
              <a:pPr lvl="0" algn="ctr">
                <a:spcBef>
                  <a:spcPct val="0"/>
                </a:spcBef>
                <a:spcAft>
                  <a:spcPct val="0"/>
                </a:spcAft>
              </a:pPr>
              <a:t>81,4</a:t>
            </a:fld>
            <a:endParaRPr lang="el-GR" sz="800" b="0" noProof="0" dirty="0">
              <a:solidFill>
                <a:srgbClr val="000000"/>
              </a:solidFill>
              <a:sym typeface="+mn-lt"/>
            </a:endParaRPr>
          </a:p>
        </p:txBody>
      </p:sp>
      <p:sp>
        <p:nvSpPr>
          <p:cNvPr id="57" name="Text">
            <a:extLst>
              <a:ext uri="{FF2B5EF4-FFF2-40B4-BE49-F238E27FC236}">
                <a16:creationId xmlns:a16="http://schemas.microsoft.com/office/drawing/2014/main" id="{8DE0FD30-F64E-B7AA-CC8F-273868D4578F}"/>
              </a:ext>
            </a:extLst>
          </p:cNvPr>
          <p:cNvSpPr>
            <a:spLocks noGrp="1"/>
          </p:cNvSpPr>
          <p:nvPr>
            <p:custDataLst>
              <p:tags r:id="rId43"/>
            </p:custDataLst>
          </p:nvPr>
        </p:nvSpPr>
        <p:spPr bwMode="gray">
          <a:xfrm>
            <a:off x="1935163" y="39576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D291FB73-F1B0-473B-B47A-612AF64AEECE}" type="datetime'''''''''''''''''''''8''''''0,2'''''''''''''''">
              <a:rPr lang="el-GR" altLang="en-US" sz="800" b="0" smtClean="0">
                <a:solidFill>
                  <a:srgbClr val="000000"/>
                </a:solidFill>
                <a:effectLst/>
                <a:sym typeface="+mn-lt"/>
              </a:rPr>
              <a:pPr lvl="0" algn="ctr">
                <a:spcBef>
                  <a:spcPct val="0"/>
                </a:spcBef>
                <a:spcAft>
                  <a:spcPct val="0"/>
                </a:spcAft>
              </a:pPr>
              <a:t>80,2</a:t>
            </a:fld>
            <a:endParaRPr lang="el-GR" sz="800" b="0" noProof="0" dirty="0">
              <a:solidFill>
                <a:srgbClr val="000000"/>
              </a:solidFill>
              <a:sym typeface="+mn-lt"/>
            </a:endParaRPr>
          </a:p>
        </p:txBody>
      </p:sp>
      <p:sp>
        <p:nvSpPr>
          <p:cNvPr id="59" name="Text">
            <a:extLst>
              <a:ext uri="{FF2B5EF4-FFF2-40B4-BE49-F238E27FC236}">
                <a16:creationId xmlns:a16="http://schemas.microsoft.com/office/drawing/2014/main" id="{EEE88623-ED88-57D4-4BE6-6FE1F74B3B48}"/>
              </a:ext>
            </a:extLst>
          </p:cNvPr>
          <p:cNvSpPr>
            <a:spLocks noGrp="1"/>
          </p:cNvSpPr>
          <p:nvPr>
            <p:custDataLst>
              <p:tags r:id="rId44"/>
            </p:custDataLst>
          </p:nvPr>
        </p:nvSpPr>
        <p:spPr bwMode="gray">
          <a:xfrm>
            <a:off x="2343150" y="36988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D2FDA666-316D-494F-B13C-CC2E5769D136}" type="datetime'''''8''''''''''''''''''''''''''''''''''0,''''''8'''''">
              <a:rPr lang="el-GR" altLang="en-US" sz="800" b="0" smtClean="0">
                <a:solidFill>
                  <a:srgbClr val="000000"/>
                </a:solidFill>
                <a:effectLst/>
                <a:sym typeface="+mn-lt"/>
              </a:rPr>
              <a:pPr lvl="0" algn="ctr">
                <a:spcBef>
                  <a:spcPct val="0"/>
                </a:spcBef>
                <a:spcAft>
                  <a:spcPct val="0"/>
                </a:spcAft>
              </a:pPr>
              <a:t>80,8</a:t>
            </a:fld>
            <a:endParaRPr lang="el-GR" sz="800" b="0" noProof="0" dirty="0">
              <a:solidFill>
                <a:srgbClr val="000000"/>
              </a:solidFill>
              <a:sym typeface="+mn-lt"/>
            </a:endParaRPr>
          </a:p>
        </p:txBody>
      </p:sp>
      <p:sp>
        <p:nvSpPr>
          <p:cNvPr id="60" name="Text">
            <a:extLst>
              <a:ext uri="{FF2B5EF4-FFF2-40B4-BE49-F238E27FC236}">
                <a16:creationId xmlns:a16="http://schemas.microsoft.com/office/drawing/2014/main" id="{306C769B-3888-DE07-566A-345F6AEDE97B}"/>
              </a:ext>
            </a:extLst>
          </p:cNvPr>
          <p:cNvSpPr>
            <a:spLocks noGrp="1"/>
          </p:cNvSpPr>
          <p:nvPr>
            <p:custDataLst>
              <p:tags r:id="rId45"/>
            </p:custDataLst>
          </p:nvPr>
        </p:nvSpPr>
        <p:spPr bwMode="gray">
          <a:xfrm>
            <a:off x="2752725" y="32654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58DF89A9-F2D6-42F1-A17B-ECC2A760EE0C}" type="datetime'''''''81'''''''',''''''8'''''''''''''''''">
              <a:rPr lang="el-GR" altLang="en-US" sz="800" b="0" smtClean="0">
                <a:solidFill>
                  <a:srgbClr val="000000"/>
                </a:solidFill>
                <a:effectLst/>
                <a:sym typeface="+mn-lt"/>
              </a:rPr>
              <a:pPr lvl="0" algn="ctr">
                <a:spcBef>
                  <a:spcPct val="0"/>
                </a:spcBef>
                <a:spcAft>
                  <a:spcPct val="0"/>
                </a:spcAft>
              </a:pPr>
              <a:t>81,8</a:t>
            </a:fld>
            <a:endParaRPr lang="el-GR" sz="800" b="0" noProof="0" dirty="0">
              <a:solidFill>
                <a:srgbClr val="000000"/>
              </a:solidFill>
              <a:sym typeface="+mn-lt"/>
            </a:endParaRPr>
          </a:p>
        </p:txBody>
      </p:sp>
      <p:sp>
        <p:nvSpPr>
          <p:cNvPr id="54" name="Text">
            <a:extLst>
              <a:ext uri="{FF2B5EF4-FFF2-40B4-BE49-F238E27FC236}">
                <a16:creationId xmlns:a16="http://schemas.microsoft.com/office/drawing/2014/main" id="{1A3446CA-E5AD-ACF4-0730-5210ABF3EC9F}"/>
              </a:ext>
            </a:extLst>
          </p:cNvPr>
          <p:cNvSpPr>
            <a:spLocks noGrp="1"/>
          </p:cNvSpPr>
          <p:nvPr>
            <p:custDataLst>
              <p:tags r:id="rId46"/>
            </p:custDataLst>
          </p:nvPr>
        </p:nvSpPr>
        <p:spPr bwMode="gray">
          <a:xfrm>
            <a:off x="1117600" y="33099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CF172F44-5874-467A-9069-8A6122887F56}" type="datetime'''81'''',7'''''''">
              <a:rPr lang="el-GR" altLang="en-US" sz="800" b="0" smtClean="0">
                <a:solidFill>
                  <a:srgbClr val="000000"/>
                </a:solidFill>
                <a:effectLst/>
                <a:sym typeface="+mn-lt"/>
              </a:rPr>
              <a:pPr lvl="0" algn="ctr">
                <a:spcBef>
                  <a:spcPct val="0"/>
                </a:spcBef>
                <a:spcAft>
                  <a:spcPct val="0"/>
                </a:spcAft>
              </a:pPr>
              <a:t>81,7</a:t>
            </a:fld>
            <a:endParaRPr lang="el-GR" sz="800" b="0" noProof="0" dirty="0">
              <a:solidFill>
                <a:srgbClr val="000000"/>
              </a:solidFill>
              <a:sym typeface="+mn-lt"/>
            </a:endParaRPr>
          </a:p>
        </p:txBody>
      </p:sp>
      <p:sp>
        <p:nvSpPr>
          <p:cNvPr id="465" name="Text">
            <a:extLst>
              <a:ext uri="{FF2B5EF4-FFF2-40B4-BE49-F238E27FC236}">
                <a16:creationId xmlns:a16="http://schemas.microsoft.com/office/drawing/2014/main" id="{19D2CD25-01F2-ED6E-D397-A78F8EA96B96}"/>
              </a:ext>
            </a:extLst>
          </p:cNvPr>
          <p:cNvSpPr>
            <a:spLocks noGrp="1"/>
          </p:cNvSpPr>
          <p:nvPr>
            <p:custDataLst>
              <p:tags r:id="rId47"/>
            </p:custDataLst>
          </p:nvPr>
        </p:nvSpPr>
        <p:spPr bwMode="auto">
          <a:xfrm>
            <a:off x="1833563" y="3000375"/>
            <a:ext cx="431800" cy="150813"/>
          </a:xfrm>
          <a:prstGeom prst="ellipse">
            <a:avLst/>
          </a:prstGeom>
          <a:solidFill>
            <a:schemeClr val="bg1"/>
          </a:solidFill>
          <a:ln w="9525" cmpd="sng" algn="ctr">
            <a:solidFill>
              <a:schemeClr val="tx1"/>
            </a:solidFill>
          </a:ln>
          <a:effec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A57E0033-5993-455F-9C57-1C02C0D24CC6}" type="datetime'''+''''''0,''''''''''''''''''1''''''2''''''''''''''''''''%'">
              <a:rPr lang="el-GR" altLang="en-US" sz="700" smtClean="0">
                <a:effectLst/>
              </a:rPr>
              <a:pPr/>
              <a:t>+0,12%</a:t>
            </a:fld>
            <a:endParaRPr lang="el-GR" sz="700" noProof="0" dirty="0">
              <a:sym typeface="+mn-lt"/>
            </a:endParaRPr>
          </a:p>
        </p:txBody>
      </p:sp>
      <p:sp>
        <p:nvSpPr>
          <p:cNvPr id="33" name="Rectangle: Rounded Corners 32">
            <a:extLst>
              <a:ext uri="{FF2B5EF4-FFF2-40B4-BE49-F238E27FC236}">
                <a16:creationId xmlns:a16="http://schemas.microsoft.com/office/drawing/2014/main" id="{2E8382BF-3FBB-4E16-D430-40E5DA80D4AD}"/>
              </a:ext>
            </a:extLst>
          </p:cNvPr>
          <p:cNvSpPr/>
          <p:nvPr>
            <p:custDataLst>
              <p:tags r:id="rId48"/>
            </p:custDataLst>
          </p:nvPr>
        </p:nvSpPr>
        <p:spPr>
          <a:xfrm>
            <a:off x="3379788" y="2828925"/>
            <a:ext cx="2643188" cy="1841500"/>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grpSp>
        <p:nvGrpSpPr>
          <p:cNvPr id="34" name="Group 33">
            <a:extLst>
              <a:ext uri="{FF2B5EF4-FFF2-40B4-BE49-F238E27FC236}">
                <a16:creationId xmlns:a16="http://schemas.microsoft.com/office/drawing/2014/main" id="{F003C74E-61DF-9966-E160-7DE06C6B7BEC}"/>
              </a:ext>
            </a:extLst>
          </p:cNvPr>
          <p:cNvGrpSpPr/>
          <p:nvPr>
            <p:custDataLst>
              <p:tags r:id="rId49"/>
            </p:custDataLst>
          </p:nvPr>
        </p:nvGrpSpPr>
        <p:grpSpPr>
          <a:xfrm>
            <a:off x="3371850" y="2471738"/>
            <a:ext cx="2643188" cy="309563"/>
            <a:chOff x="516000" y="1675302"/>
            <a:chExt cx="3496939" cy="322294"/>
          </a:xfrm>
        </p:grpSpPr>
        <p:cxnSp>
          <p:nvCxnSpPr>
            <p:cNvPr id="35" name="Straight Connector 34">
              <a:extLst>
                <a:ext uri="{FF2B5EF4-FFF2-40B4-BE49-F238E27FC236}">
                  <a16:creationId xmlns:a16="http://schemas.microsoft.com/office/drawing/2014/main" id="{859EF4EE-F904-4584-8268-20F6B5C482B3}"/>
                </a:ext>
              </a:extLst>
            </p:cNvPr>
            <p:cNvCxnSpPr>
              <a:cxnSpLocks/>
            </p:cNvCxnSpPr>
            <p:nvPr/>
          </p:nvCxnSpPr>
          <p:spPr>
            <a:xfrm>
              <a:off x="516000" y="1997596"/>
              <a:ext cx="3496939" cy="0"/>
            </a:xfrm>
            <a:prstGeom prst="line">
              <a:avLst/>
            </a:prstGeom>
            <a:solidFill>
              <a:srgbClr val="4F2D7F"/>
            </a:solidFill>
            <a:ln w="19050">
              <a:solidFill>
                <a:srgbClr val="55437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8F23BE8-B642-33CD-F438-82C35B2BE8FB}"/>
                </a:ext>
              </a:extLst>
            </p:cNvPr>
            <p:cNvSpPr/>
            <p:nvPr/>
          </p:nvSpPr>
          <p:spPr>
            <a:xfrm>
              <a:off x="521117" y="1675302"/>
              <a:ext cx="3491822" cy="263491"/>
            </a:xfrm>
            <a:prstGeom prst="rect">
              <a:avLst/>
            </a:prstGeom>
          </p:spPr>
          <p:txBody>
            <a:bodyPr wrap="square">
              <a:spAutoFit/>
            </a:bodyPr>
            <a:lstStyle/>
            <a:p>
              <a:pPr marL="1350" algn="ctr">
                <a:lnSpc>
                  <a:spcPct val="114000"/>
                </a:lnSpc>
                <a:spcBef>
                  <a:spcPts val="500"/>
                </a:spcBef>
                <a:spcAft>
                  <a:spcPts val="500"/>
                </a:spcAft>
              </a:pPr>
              <a:r>
                <a:rPr lang="el-GR" sz="1000" b="1" dirty="0">
                  <a:solidFill>
                    <a:schemeClr val="accent6">
                      <a:lumMod val="90000"/>
                      <a:lumOff val="10000"/>
                    </a:schemeClr>
                  </a:solidFill>
                </a:rPr>
                <a:t>Γεννήσεις και θνησιμότητα</a:t>
              </a:r>
            </a:p>
          </p:txBody>
        </p:sp>
      </p:grpSp>
      <p:cxnSp>
        <p:nvCxnSpPr>
          <p:cNvPr id="482" name="Straight Connector 481">
            <a:extLst>
              <a:ext uri="{FF2B5EF4-FFF2-40B4-BE49-F238E27FC236}">
                <a16:creationId xmlns:a16="http://schemas.microsoft.com/office/drawing/2014/main" id="{AFBEE834-159E-5240-8594-721BAF466F68}"/>
              </a:ext>
            </a:extLst>
          </p:cNvPr>
          <p:cNvCxnSpPr/>
          <p:nvPr>
            <p:custDataLst>
              <p:tags r:id="rId50"/>
            </p:custDataLst>
          </p:nvPr>
        </p:nvCxnSpPr>
        <p:spPr bwMode="auto">
          <a:xfrm flipH="1">
            <a:off x="3705225" y="4292600"/>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F950DD8D-9467-B42E-964C-44A1EC20420C}"/>
              </a:ext>
            </a:extLst>
          </p:cNvPr>
          <p:cNvCxnSpPr/>
          <p:nvPr>
            <p:custDataLst>
              <p:tags r:id="rId51"/>
            </p:custDataLst>
          </p:nvPr>
        </p:nvCxnSpPr>
        <p:spPr bwMode="auto">
          <a:xfrm flipH="1">
            <a:off x="3705225" y="4083050"/>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A7B07488-72F0-BFD4-3CD9-54104DB24D6B}"/>
              </a:ext>
            </a:extLst>
          </p:cNvPr>
          <p:cNvCxnSpPr/>
          <p:nvPr>
            <p:custDataLst>
              <p:tags r:id="rId52"/>
            </p:custDataLst>
          </p:nvPr>
        </p:nvCxnSpPr>
        <p:spPr bwMode="auto">
          <a:xfrm flipH="1">
            <a:off x="3705225" y="3894138"/>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482">
            <a:extLst>
              <a:ext uri="{FF2B5EF4-FFF2-40B4-BE49-F238E27FC236}">
                <a16:creationId xmlns:a16="http://schemas.microsoft.com/office/drawing/2014/main" id="{007227B5-D88A-9962-58A3-01673DDB4F1E}"/>
              </a:ext>
            </a:extLst>
          </p:cNvPr>
          <p:cNvCxnSpPr/>
          <p:nvPr>
            <p:custDataLst>
              <p:tags r:id="rId53"/>
            </p:custDataLst>
          </p:nvPr>
        </p:nvCxnSpPr>
        <p:spPr bwMode="auto">
          <a:xfrm flipH="1">
            <a:off x="3705225" y="3705225"/>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3424358F-A9A0-9A35-248B-0054CE31E913}"/>
              </a:ext>
            </a:extLst>
          </p:cNvPr>
          <p:cNvCxnSpPr/>
          <p:nvPr>
            <p:custDataLst>
              <p:tags r:id="rId54"/>
            </p:custDataLst>
          </p:nvPr>
        </p:nvCxnSpPr>
        <p:spPr bwMode="auto">
          <a:xfrm flipH="1">
            <a:off x="3705225" y="3516313"/>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9" name="Straight Connector 458">
            <a:extLst>
              <a:ext uri="{FF2B5EF4-FFF2-40B4-BE49-F238E27FC236}">
                <a16:creationId xmlns:a16="http://schemas.microsoft.com/office/drawing/2014/main" id="{75A1697C-FF2C-A183-8390-2C18AD1BBD98}"/>
              </a:ext>
            </a:extLst>
          </p:cNvPr>
          <p:cNvCxnSpPr/>
          <p:nvPr>
            <p:custDataLst>
              <p:tags r:id="rId55"/>
            </p:custDataLst>
          </p:nvPr>
        </p:nvCxnSpPr>
        <p:spPr bwMode="auto">
          <a:xfrm flipH="1">
            <a:off x="3705225" y="3327400"/>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89" name="Chart 488">
            <a:extLst>
              <a:ext uri="{FF2B5EF4-FFF2-40B4-BE49-F238E27FC236}">
                <a16:creationId xmlns:a16="http://schemas.microsoft.com/office/drawing/2014/main" id="{D9498CB3-AC0A-6895-6BEA-11E9E5111543}"/>
              </a:ext>
            </a:extLst>
          </p:cNvPr>
          <p:cNvGraphicFramePr/>
          <p:nvPr>
            <p:custDataLst>
              <p:tags r:id="rId56"/>
            </p:custDataLst>
            <p:extLst>
              <p:ext uri="{D42A27DB-BD31-4B8C-83A1-F6EECF244321}">
                <p14:modId xmlns:p14="http://schemas.microsoft.com/office/powerpoint/2010/main" val="2979349377"/>
              </p:ext>
            </p:extLst>
          </p:nvPr>
        </p:nvGraphicFramePr>
        <p:xfrm>
          <a:off x="3656013" y="3244850"/>
          <a:ext cx="2162175" cy="1130300"/>
        </p:xfrm>
        <a:graphic>
          <a:graphicData uri="http://schemas.openxmlformats.org/drawingml/2006/chart">
            <c:chart xmlns:c="http://schemas.openxmlformats.org/drawingml/2006/chart" xmlns:r="http://schemas.openxmlformats.org/officeDocument/2006/relationships" r:id="rId144"/>
          </a:graphicData>
        </a:graphic>
      </p:graphicFrame>
      <p:sp>
        <p:nvSpPr>
          <p:cNvPr id="657" name="Text">
            <a:extLst>
              <a:ext uri="{FF2B5EF4-FFF2-40B4-BE49-F238E27FC236}">
                <a16:creationId xmlns:a16="http://schemas.microsoft.com/office/drawing/2014/main" id="{E0AA03D3-A7C7-545E-7A70-7411B8090DDE}"/>
              </a:ext>
            </a:extLst>
          </p:cNvPr>
          <p:cNvSpPr>
            <a:spLocks noGrp="1"/>
          </p:cNvSpPr>
          <p:nvPr>
            <p:custDataLst>
              <p:tags r:id="rId57"/>
            </p:custDataLst>
          </p:nvPr>
        </p:nvSpPr>
        <p:spPr bwMode="gray">
          <a:xfrm>
            <a:off x="3624263" y="43259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6F434CC6-F4E4-4F7E-8DCA-57A795DB37BE}" type="datetime'''''''''''''2''''''01''''''''''''9'''''''''''''">
              <a:rPr lang="el-GR" altLang="en-US" sz="800" b="0" smtClean="0">
                <a:solidFill>
                  <a:srgbClr val="000000"/>
                </a:solidFill>
                <a:effectLst/>
                <a:sym typeface="+mn-lt"/>
              </a:rPr>
              <a:pPr lvl="0" algn="ctr">
                <a:spcBef>
                  <a:spcPct val="0"/>
                </a:spcBef>
                <a:spcAft>
                  <a:spcPct val="0"/>
                </a:spcAft>
              </a:pPr>
              <a:t>2019</a:t>
            </a:fld>
            <a:endParaRPr lang="el-GR" sz="800" b="0" noProof="0" dirty="0">
              <a:solidFill>
                <a:srgbClr val="000000"/>
              </a:solidFill>
              <a:sym typeface="+mn-lt"/>
            </a:endParaRPr>
          </a:p>
        </p:txBody>
      </p:sp>
      <p:sp>
        <p:nvSpPr>
          <p:cNvPr id="658" name="Text">
            <a:extLst>
              <a:ext uri="{FF2B5EF4-FFF2-40B4-BE49-F238E27FC236}">
                <a16:creationId xmlns:a16="http://schemas.microsoft.com/office/drawing/2014/main" id="{4BA7FA4E-052D-B1C0-D655-2225AD2E1A4E}"/>
              </a:ext>
            </a:extLst>
          </p:cNvPr>
          <p:cNvSpPr>
            <a:spLocks noGrp="1"/>
          </p:cNvSpPr>
          <p:nvPr>
            <p:custDataLst>
              <p:tags r:id="rId58"/>
            </p:custDataLst>
          </p:nvPr>
        </p:nvSpPr>
        <p:spPr bwMode="gray">
          <a:xfrm>
            <a:off x="4124325" y="43259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C7F2B4FF-6069-4F61-9618-5816049D5EDA}" type="datetime'202''''''''''''''0'''''''''">
              <a:rPr lang="el-GR" altLang="en-US" sz="800" b="0" smtClean="0">
                <a:solidFill>
                  <a:srgbClr val="000000"/>
                </a:solidFill>
                <a:effectLst/>
                <a:sym typeface="+mn-lt"/>
              </a:rPr>
              <a:pPr lvl="0" algn="ctr">
                <a:spcBef>
                  <a:spcPct val="0"/>
                </a:spcBef>
                <a:spcAft>
                  <a:spcPct val="0"/>
                </a:spcAft>
              </a:pPr>
              <a:t>2020</a:t>
            </a:fld>
            <a:endParaRPr lang="el-GR" sz="800" b="0" noProof="0" dirty="0">
              <a:solidFill>
                <a:srgbClr val="000000"/>
              </a:solidFill>
              <a:sym typeface="+mn-lt"/>
            </a:endParaRPr>
          </a:p>
        </p:txBody>
      </p:sp>
      <p:sp>
        <p:nvSpPr>
          <p:cNvPr id="659" name="Text">
            <a:extLst>
              <a:ext uri="{FF2B5EF4-FFF2-40B4-BE49-F238E27FC236}">
                <a16:creationId xmlns:a16="http://schemas.microsoft.com/office/drawing/2014/main" id="{EC4FFD43-5B62-1848-32F2-0F4CCEED530B}"/>
              </a:ext>
            </a:extLst>
          </p:cNvPr>
          <p:cNvSpPr>
            <a:spLocks noGrp="1"/>
          </p:cNvSpPr>
          <p:nvPr>
            <p:custDataLst>
              <p:tags r:id="rId59"/>
            </p:custDataLst>
          </p:nvPr>
        </p:nvSpPr>
        <p:spPr bwMode="gray">
          <a:xfrm>
            <a:off x="4622800" y="43259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4EFD3CC8-66AF-4A57-9190-879DF73CE6B1}" type="datetime'''''''''''''''''2''''''''0''''''''''''''2''1'">
              <a:rPr lang="el-GR" altLang="en-US" sz="800" b="0" smtClean="0">
                <a:solidFill>
                  <a:srgbClr val="000000"/>
                </a:solidFill>
                <a:effectLst/>
                <a:sym typeface="+mn-lt"/>
              </a:rPr>
              <a:pPr lvl="0" algn="ctr">
                <a:spcBef>
                  <a:spcPct val="0"/>
                </a:spcBef>
                <a:spcAft>
                  <a:spcPct val="0"/>
                </a:spcAft>
              </a:pPr>
              <a:t>2021</a:t>
            </a:fld>
            <a:endParaRPr lang="el-GR" sz="800" b="0" noProof="0" dirty="0">
              <a:solidFill>
                <a:srgbClr val="000000"/>
              </a:solidFill>
              <a:sym typeface="+mn-lt"/>
            </a:endParaRPr>
          </a:p>
        </p:txBody>
      </p:sp>
      <p:sp>
        <p:nvSpPr>
          <p:cNvPr id="660" name="Text">
            <a:extLst>
              <a:ext uri="{FF2B5EF4-FFF2-40B4-BE49-F238E27FC236}">
                <a16:creationId xmlns:a16="http://schemas.microsoft.com/office/drawing/2014/main" id="{58743638-2F7F-DFB6-BCEB-81F441E47B50}"/>
              </a:ext>
            </a:extLst>
          </p:cNvPr>
          <p:cNvSpPr>
            <a:spLocks noGrp="1"/>
          </p:cNvSpPr>
          <p:nvPr>
            <p:custDataLst>
              <p:tags r:id="rId60"/>
            </p:custDataLst>
          </p:nvPr>
        </p:nvSpPr>
        <p:spPr bwMode="gray">
          <a:xfrm>
            <a:off x="5122863" y="43259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6C324141-93A2-4C99-9728-9025FB52BC65}" type="datetime'''''''''''''''''2''''''0''''2''''2'''''''''''">
              <a:rPr lang="el-GR" altLang="en-US" sz="800" b="0" smtClean="0">
                <a:solidFill>
                  <a:srgbClr val="000000"/>
                </a:solidFill>
                <a:effectLst/>
                <a:sym typeface="+mn-lt"/>
              </a:rPr>
              <a:pPr lvl="0" algn="ctr">
                <a:spcBef>
                  <a:spcPct val="0"/>
                </a:spcBef>
                <a:spcAft>
                  <a:spcPct val="0"/>
                </a:spcAft>
              </a:pPr>
              <a:t>2022</a:t>
            </a:fld>
            <a:endParaRPr lang="el-GR" sz="800" b="0" noProof="0" dirty="0">
              <a:solidFill>
                <a:srgbClr val="000000"/>
              </a:solidFill>
              <a:sym typeface="+mn-lt"/>
            </a:endParaRPr>
          </a:p>
        </p:txBody>
      </p:sp>
      <p:sp>
        <p:nvSpPr>
          <p:cNvPr id="661" name="Text">
            <a:extLst>
              <a:ext uri="{FF2B5EF4-FFF2-40B4-BE49-F238E27FC236}">
                <a16:creationId xmlns:a16="http://schemas.microsoft.com/office/drawing/2014/main" id="{BC0C74B5-635F-9749-C46D-F30E650A268C}"/>
              </a:ext>
            </a:extLst>
          </p:cNvPr>
          <p:cNvSpPr>
            <a:spLocks noGrp="1"/>
          </p:cNvSpPr>
          <p:nvPr>
            <p:custDataLst>
              <p:tags r:id="rId61"/>
            </p:custDataLst>
          </p:nvPr>
        </p:nvSpPr>
        <p:spPr bwMode="gray">
          <a:xfrm>
            <a:off x="5621338" y="43259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F187150E-F45C-4446-AD22-9F90872BB376}" type="datetime'''2''''''''0''''''''''''''''''''''''2''''''''''3'''''''">
              <a:rPr lang="el-GR" altLang="en-US" sz="800" b="0" smtClean="0">
                <a:solidFill>
                  <a:srgbClr val="000000"/>
                </a:solidFill>
                <a:effectLst/>
                <a:sym typeface="+mn-lt"/>
              </a:rPr>
              <a:pPr lvl="0" algn="ctr">
                <a:spcBef>
                  <a:spcPct val="0"/>
                </a:spcBef>
                <a:spcAft>
                  <a:spcPct val="0"/>
                </a:spcAft>
              </a:pPr>
              <a:t>2023</a:t>
            </a:fld>
            <a:endParaRPr lang="el-GR" sz="800" b="0" noProof="0" dirty="0">
              <a:solidFill>
                <a:srgbClr val="000000"/>
              </a:solidFill>
              <a:sym typeface="+mn-lt"/>
            </a:endParaRPr>
          </a:p>
        </p:txBody>
      </p:sp>
      <p:sp>
        <p:nvSpPr>
          <p:cNvPr id="38" name="Text">
            <a:extLst>
              <a:ext uri="{FF2B5EF4-FFF2-40B4-BE49-F238E27FC236}">
                <a16:creationId xmlns:a16="http://schemas.microsoft.com/office/drawing/2014/main" id="{04445074-A9B4-B004-2F31-EA1BA2CF84FE}"/>
              </a:ext>
            </a:extLst>
          </p:cNvPr>
          <p:cNvSpPr>
            <a:spLocks noGrp="1"/>
          </p:cNvSpPr>
          <p:nvPr>
            <p:custDataLst>
              <p:tags r:id="rId62"/>
            </p:custDataLst>
          </p:nvPr>
        </p:nvSpPr>
        <p:spPr bwMode="gray">
          <a:xfrm>
            <a:off x="3495675" y="42322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FA47D067-CC37-4D3F-A307-E78CB64F57FF}" type="datetime'''''''0'''''''''''',''''0'''''''''''''''''''''''''''''''''''">
              <a:rPr lang="el-GR" altLang="en-US" sz="800" b="0" smtClean="0">
                <a:solidFill>
                  <a:srgbClr val="4F2D7F"/>
                </a:solidFill>
                <a:sym typeface="+mn-lt"/>
              </a:rPr>
              <a:pPr/>
              <a:t>0,0</a:t>
            </a:fld>
            <a:endParaRPr lang="el-GR" sz="800" b="0" noProof="0" dirty="0">
              <a:solidFill>
                <a:srgbClr val="4F2D7F"/>
              </a:solidFill>
              <a:sym typeface="+mn-lt"/>
            </a:endParaRPr>
          </a:p>
        </p:txBody>
      </p:sp>
      <p:sp>
        <p:nvSpPr>
          <p:cNvPr id="82" name="Text">
            <a:extLst>
              <a:ext uri="{FF2B5EF4-FFF2-40B4-BE49-F238E27FC236}">
                <a16:creationId xmlns:a16="http://schemas.microsoft.com/office/drawing/2014/main" id="{82F97599-0F89-FACD-397D-BE91523BEC61}"/>
              </a:ext>
            </a:extLst>
          </p:cNvPr>
          <p:cNvSpPr>
            <a:spLocks noGrp="1"/>
          </p:cNvSpPr>
          <p:nvPr>
            <p:custDataLst>
              <p:tags r:id="rId63"/>
            </p:custDataLst>
          </p:nvPr>
        </p:nvSpPr>
        <p:spPr bwMode="gray">
          <a:xfrm>
            <a:off x="3438525" y="402272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C6EB62C7-2B03-4E4A-877A-CE8870ADB2F1}" type="datetime'''''''8''0'''''''''''''',''''''''''''''''''''0'''''">
              <a:rPr lang="el-GR" altLang="en-US" sz="800" b="0" smtClean="0">
                <a:solidFill>
                  <a:srgbClr val="4F2D7F"/>
                </a:solidFill>
                <a:effectLst/>
                <a:sym typeface="+mn-lt"/>
              </a:rPr>
              <a:pPr lvl="0" algn="r">
                <a:spcBef>
                  <a:spcPct val="0"/>
                </a:spcBef>
                <a:spcAft>
                  <a:spcPct val="0"/>
                </a:spcAft>
              </a:pPr>
              <a:t>80,0</a:t>
            </a:fld>
            <a:endParaRPr lang="el-GR" sz="800" b="0" noProof="0" dirty="0">
              <a:solidFill>
                <a:srgbClr val="4F2D7F"/>
              </a:solidFill>
              <a:sym typeface="+mn-lt"/>
            </a:endParaRPr>
          </a:p>
        </p:txBody>
      </p:sp>
      <p:sp>
        <p:nvSpPr>
          <p:cNvPr id="69" name="Text">
            <a:extLst>
              <a:ext uri="{FF2B5EF4-FFF2-40B4-BE49-F238E27FC236}">
                <a16:creationId xmlns:a16="http://schemas.microsoft.com/office/drawing/2014/main" id="{BD2B5A12-5C90-C92A-DC94-2C8472975B94}"/>
              </a:ext>
            </a:extLst>
          </p:cNvPr>
          <p:cNvSpPr>
            <a:spLocks noGrp="1"/>
          </p:cNvSpPr>
          <p:nvPr>
            <p:custDataLst>
              <p:tags r:id="rId64"/>
            </p:custDataLst>
          </p:nvPr>
        </p:nvSpPr>
        <p:spPr bwMode="gray">
          <a:xfrm>
            <a:off x="3381375" y="3833813"/>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E685591C-E7F8-4039-A9D5-DC6913904228}" type="datetime'1''0''''''''''''''''''''''''''''''''''''''''0'''',''''''''0'">
              <a:rPr lang="el-GR" altLang="en-US" sz="800" b="0" smtClean="0">
                <a:solidFill>
                  <a:srgbClr val="4F2D7F"/>
                </a:solidFill>
                <a:effectLst/>
                <a:sym typeface="+mn-lt"/>
              </a:rPr>
              <a:pPr lvl="0" algn="r">
                <a:spcBef>
                  <a:spcPct val="0"/>
                </a:spcBef>
                <a:spcAft>
                  <a:spcPct val="0"/>
                </a:spcAft>
              </a:pPr>
              <a:t>100,0</a:t>
            </a:fld>
            <a:endParaRPr lang="el-GR" sz="800" b="0" noProof="0" dirty="0">
              <a:solidFill>
                <a:srgbClr val="4F2D7F"/>
              </a:solidFill>
              <a:sym typeface="+mn-lt"/>
            </a:endParaRPr>
          </a:p>
        </p:txBody>
      </p:sp>
      <p:sp>
        <p:nvSpPr>
          <p:cNvPr id="476" name="Text">
            <a:extLst>
              <a:ext uri="{FF2B5EF4-FFF2-40B4-BE49-F238E27FC236}">
                <a16:creationId xmlns:a16="http://schemas.microsoft.com/office/drawing/2014/main" id="{6D9B0AAB-1DDA-9933-A211-B51E60F18CA3}"/>
              </a:ext>
            </a:extLst>
          </p:cNvPr>
          <p:cNvSpPr>
            <a:spLocks noGrp="1"/>
          </p:cNvSpPr>
          <p:nvPr>
            <p:custDataLst>
              <p:tags r:id="rId65"/>
            </p:custDataLst>
          </p:nvPr>
        </p:nvSpPr>
        <p:spPr bwMode="gray">
          <a:xfrm>
            <a:off x="3381375" y="3644900"/>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89449ED8-70DA-4C68-894C-BAC79F6FB545}" type="datetime'''''''''1''''''''''2''''''''''''''''0'''',''''''''''0'">
              <a:rPr lang="el-GR" altLang="en-US" sz="800" b="0" smtClean="0">
                <a:solidFill>
                  <a:srgbClr val="4F2D7F"/>
                </a:solidFill>
                <a:effectLst/>
                <a:sym typeface="+mn-lt"/>
              </a:rPr>
              <a:pPr lvl="0" algn="r">
                <a:spcBef>
                  <a:spcPct val="0"/>
                </a:spcBef>
                <a:spcAft>
                  <a:spcPct val="0"/>
                </a:spcAft>
              </a:pPr>
              <a:t>120,0</a:t>
            </a:fld>
            <a:endParaRPr lang="el-GR" sz="800" b="0" noProof="0" dirty="0">
              <a:solidFill>
                <a:srgbClr val="4F2D7F"/>
              </a:solidFill>
              <a:sym typeface="+mn-lt"/>
            </a:endParaRPr>
          </a:p>
        </p:txBody>
      </p:sp>
      <p:sp>
        <p:nvSpPr>
          <p:cNvPr id="87" name="Text">
            <a:extLst>
              <a:ext uri="{FF2B5EF4-FFF2-40B4-BE49-F238E27FC236}">
                <a16:creationId xmlns:a16="http://schemas.microsoft.com/office/drawing/2014/main" id="{95B32D75-CDC6-B100-B5EC-8B9B167766F1}"/>
              </a:ext>
            </a:extLst>
          </p:cNvPr>
          <p:cNvSpPr>
            <a:spLocks noGrp="1"/>
          </p:cNvSpPr>
          <p:nvPr>
            <p:custDataLst>
              <p:tags r:id="rId66"/>
            </p:custDataLst>
          </p:nvPr>
        </p:nvSpPr>
        <p:spPr bwMode="gray">
          <a:xfrm>
            <a:off x="3381375" y="3455988"/>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68F9A3B8-D8EC-4C7E-AC56-B396938E39C0}" type="datetime'''14''''''''0'''''''''''''',''''''''0'''''''''''''''''''''''''">
              <a:rPr lang="el-GR" altLang="en-US" sz="800" b="0" smtClean="0">
                <a:solidFill>
                  <a:srgbClr val="4F2D7F"/>
                </a:solidFill>
                <a:effectLst/>
                <a:sym typeface="+mn-lt"/>
              </a:rPr>
              <a:pPr lvl="0" algn="r">
                <a:spcBef>
                  <a:spcPct val="0"/>
                </a:spcBef>
                <a:spcAft>
                  <a:spcPct val="0"/>
                </a:spcAft>
              </a:pPr>
              <a:t>140,0</a:t>
            </a:fld>
            <a:endParaRPr lang="el-GR" sz="800" b="0" noProof="0" dirty="0">
              <a:solidFill>
                <a:srgbClr val="4F2D7F"/>
              </a:solidFill>
              <a:sym typeface="+mn-lt"/>
            </a:endParaRPr>
          </a:p>
        </p:txBody>
      </p:sp>
      <p:sp>
        <p:nvSpPr>
          <p:cNvPr id="458" name="Text">
            <a:extLst>
              <a:ext uri="{FF2B5EF4-FFF2-40B4-BE49-F238E27FC236}">
                <a16:creationId xmlns:a16="http://schemas.microsoft.com/office/drawing/2014/main" id="{ED830CE6-22D5-C456-9310-35615441C566}"/>
              </a:ext>
            </a:extLst>
          </p:cNvPr>
          <p:cNvSpPr>
            <a:spLocks noGrp="1"/>
          </p:cNvSpPr>
          <p:nvPr>
            <p:custDataLst>
              <p:tags r:id="rId67"/>
            </p:custDataLst>
          </p:nvPr>
        </p:nvSpPr>
        <p:spPr bwMode="gray">
          <a:xfrm>
            <a:off x="3381375" y="3267075"/>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EC98B287-CE3E-406B-A28B-B99B35C61EF3}" type="datetime'''''''''''''''''''''16''''''''''0,''0'''''''">
              <a:rPr lang="el-GR" altLang="en-US" sz="800" b="0" smtClean="0">
                <a:solidFill>
                  <a:srgbClr val="4F2D7F"/>
                </a:solidFill>
                <a:effectLst/>
                <a:sym typeface="+mn-lt"/>
              </a:rPr>
              <a:pPr lvl="0" algn="r">
                <a:spcBef>
                  <a:spcPct val="0"/>
                </a:spcBef>
                <a:spcAft>
                  <a:spcPct val="0"/>
                </a:spcAft>
              </a:pPr>
              <a:t>160,0</a:t>
            </a:fld>
            <a:endParaRPr lang="el-GR" sz="800" b="0" noProof="0" dirty="0">
              <a:solidFill>
                <a:srgbClr val="4F2D7F"/>
              </a:solidFill>
              <a:sym typeface="+mn-lt"/>
            </a:endParaRPr>
          </a:p>
        </p:txBody>
      </p:sp>
      <p:sp useBgFill="1">
        <p:nvSpPr>
          <p:cNvPr id="457" name="Freeform: Shape 456">
            <a:extLst>
              <a:ext uri="{FF2B5EF4-FFF2-40B4-BE49-F238E27FC236}">
                <a16:creationId xmlns:a16="http://schemas.microsoft.com/office/drawing/2014/main" id="{697D4B92-1FDB-B4A3-43C3-0B5ACF06AC5E}"/>
              </a:ext>
            </a:extLst>
          </p:cNvPr>
          <p:cNvSpPr/>
          <p:nvPr>
            <p:custDataLst>
              <p:tags r:id="rId68"/>
            </p:custDataLst>
          </p:nvPr>
        </p:nvSpPr>
        <p:spPr bwMode="auto">
          <a:xfrm>
            <a:off x="3665538" y="4179888"/>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40" name="Freeform: Shape 39">
            <a:extLst>
              <a:ext uri="{FF2B5EF4-FFF2-40B4-BE49-F238E27FC236}">
                <a16:creationId xmlns:a16="http://schemas.microsoft.com/office/drawing/2014/main" id="{B5D94335-C96A-17C3-AC94-0D84856120EC}"/>
              </a:ext>
            </a:extLst>
          </p:cNvPr>
          <p:cNvSpPr/>
          <p:nvPr>
            <p:custDataLst>
              <p:tags r:id="rId69"/>
            </p:custDataLst>
          </p:nvPr>
        </p:nvSpPr>
        <p:spPr bwMode="auto">
          <a:xfrm>
            <a:off x="3665538" y="41798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56" name="Freeform: Shape 455">
            <a:extLst>
              <a:ext uri="{FF2B5EF4-FFF2-40B4-BE49-F238E27FC236}">
                <a16:creationId xmlns:a16="http://schemas.microsoft.com/office/drawing/2014/main" id="{3AAAC721-ACF1-C408-5601-BC647F7B8F7A}"/>
              </a:ext>
            </a:extLst>
          </p:cNvPr>
          <p:cNvSpPr/>
          <p:nvPr>
            <p:custDataLst>
              <p:tags r:id="rId70"/>
            </p:custDataLst>
          </p:nvPr>
        </p:nvSpPr>
        <p:spPr bwMode="auto">
          <a:xfrm>
            <a:off x="3665538" y="42370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3" name="Text Placeholder 5">
            <a:extLst>
              <a:ext uri="{FF2B5EF4-FFF2-40B4-BE49-F238E27FC236}">
                <a16:creationId xmlns:a16="http://schemas.microsoft.com/office/drawing/2014/main" id="{594410B8-6B64-E215-D398-CC2D5DE7C4AA}"/>
              </a:ext>
            </a:extLst>
          </p:cNvPr>
          <p:cNvSpPr>
            <a:spLocks noGrp="1"/>
          </p:cNvSpPr>
          <p:nvPr>
            <p:custDataLst>
              <p:tags r:id="rId71"/>
            </p:custDataLst>
          </p:nvPr>
        </p:nvSpPr>
        <p:spPr bwMode="auto">
          <a:xfrm>
            <a:off x="3381375" y="3073400"/>
            <a:ext cx="293688"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indent="0">
              <a:spcBef>
                <a:spcPct val="0"/>
              </a:spcBef>
              <a:spcAft>
                <a:spcPct val="0"/>
              </a:spcAft>
              <a:buNone/>
            </a:pPr>
            <a:r>
              <a:rPr lang="el-GR" sz="800" dirty="0">
                <a:solidFill>
                  <a:srgbClr val="000000"/>
                </a:solidFill>
                <a:sym typeface="+mn-lt"/>
              </a:rPr>
              <a:t>σε χιλ.</a:t>
            </a:r>
          </a:p>
        </p:txBody>
      </p:sp>
      <p:sp>
        <p:nvSpPr>
          <p:cNvPr id="436" name="Text">
            <a:extLst>
              <a:ext uri="{FF2B5EF4-FFF2-40B4-BE49-F238E27FC236}">
                <a16:creationId xmlns:a16="http://schemas.microsoft.com/office/drawing/2014/main" id="{6ED08054-50B5-02FF-C156-20A37885B843}"/>
              </a:ext>
            </a:extLst>
          </p:cNvPr>
          <p:cNvSpPr>
            <a:spLocks noGrp="1"/>
          </p:cNvSpPr>
          <p:nvPr>
            <p:custDataLst>
              <p:tags r:id="rId72"/>
            </p:custDataLst>
          </p:nvPr>
        </p:nvSpPr>
        <p:spPr bwMode="gray">
          <a:xfrm>
            <a:off x="3760788" y="34623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662F1CC1-4E50-461F-A9D3-F7D64B248CDA}" type="datetime'1''''25'''''',''''0'''''''''''''''''''''''''''''''''''''''">
              <a:rPr lang="el-GR" altLang="en-US" sz="800" b="0" smtClean="0">
                <a:solidFill>
                  <a:srgbClr val="000000"/>
                </a:solidFill>
                <a:effectLst/>
                <a:sym typeface="+mn-lt"/>
              </a:rPr>
              <a:pPr lvl="0" algn="ctr">
                <a:spcBef>
                  <a:spcPct val="0"/>
                </a:spcBef>
                <a:spcAft>
                  <a:spcPct val="0"/>
                </a:spcAft>
              </a:pPr>
              <a:t>125,0</a:t>
            </a:fld>
            <a:endParaRPr lang="el-GR" sz="800" b="0" noProof="0" dirty="0">
              <a:solidFill>
                <a:srgbClr val="000000"/>
              </a:solidFill>
              <a:sym typeface="+mn-lt"/>
            </a:endParaRPr>
          </a:p>
        </p:txBody>
      </p:sp>
      <p:sp>
        <p:nvSpPr>
          <p:cNvPr id="67" name="Text">
            <a:extLst>
              <a:ext uri="{FF2B5EF4-FFF2-40B4-BE49-F238E27FC236}">
                <a16:creationId xmlns:a16="http://schemas.microsoft.com/office/drawing/2014/main" id="{2079C274-4CAA-909F-4029-2B15FA03ED4B}"/>
              </a:ext>
            </a:extLst>
          </p:cNvPr>
          <p:cNvSpPr>
            <a:spLocks noGrp="1"/>
          </p:cNvSpPr>
          <p:nvPr>
            <p:custDataLst>
              <p:tags r:id="rId73"/>
            </p:custDataLst>
          </p:nvPr>
        </p:nvSpPr>
        <p:spPr bwMode="gray">
          <a:xfrm>
            <a:off x="3760788" y="38512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B0395177-5698-422E-9B4B-26D33EFF1366}" type="datetime'8''''''''''3'''''''',''''''''''''8'''''''''''''''''">
              <a:rPr lang="el-GR" altLang="en-US" sz="800" b="0" smtClean="0">
                <a:solidFill>
                  <a:srgbClr val="000000"/>
                </a:solidFill>
              </a:rPr>
              <a:pPr/>
              <a:t>83,8</a:t>
            </a:fld>
            <a:endParaRPr lang="el-GR" sz="800" b="0" noProof="0" dirty="0">
              <a:solidFill>
                <a:srgbClr val="000000"/>
              </a:solidFill>
              <a:sym typeface="+mn-lt"/>
            </a:endParaRPr>
          </a:p>
        </p:txBody>
      </p:sp>
      <p:sp>
        <p:nvSpPr>
          <p:cNvPr id="437" name="Text">
            <a:extLst>
              <a:ext uri="{FF2B5EF4-FFF2-40B4-BE49-F238E27FC236}">
                <a16:creationId xmlns:a16="http://schemas.microsoft.com/office/drawing/2014/main" id="{E0FD067B-26A1-549F-6DEE-2A80E2541AF9}"/>
              </a:ext>
            </a:extLst>
          </p:cNvPr>
          <p:cNvSpPr>
            <a:spLocks noGrp="1"/>
          </p:cNvSpPr>
          <p:nvPr>
            <p:custDataLst>
              <p:tags r:id="rId74"/>
            </p:custDataLst>
          </p:nvPr>
        </p:nvSpPr>
        <p:spPr bwMode="gray">
          <a:xfrm>
            <a:off x="4095750" y="3405188"/>
            <a:ext cx="2857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AC21A27E-05F1-4C9D-993B-BA65C82D504B}" type="datetime'13''''''''''''''''''''''''''''1'',''''''''''0'''''''">
              <a:rPr lang="el-GR" altLang="en-US" sz="800" b="0" smtClean="0">
                <a:solidFill>
                  <a:srgbClr val="000000"/>
                </a:solidFill>
              </a:rPr>
              <a:pPr/>
              <a:t>131,0</a:t>
            </a:fld>
            <a:endParaRPr lang="el-GR" sz="800" b="0" noProof="0" dirty="0">
              <a:solidFill>
                <a:srgbClr val="000000"/>
              </a:solidFill>
              <a:sym typeface="+mn-lt"/>
            </a:endParaRPr>
          </a:p>
        </p:txBody>
      </p:sp>
      <p:sp>
        <p:nvSpPr>
          <p:cNvPr id="72" name="Text">
            <a:extLst>
              <a:ext uri="{FF2B5EF4-FFF2-40B4-BE49-F238E27FC236}">
                <a16:creationId xmlns:a16="http://schemas.microsoft.com/office/drawing/2014/main" id="{EB7E27EC-855F-7FA3-1343-EB467A881F68}"/>
              </a:ext>
            </a:extLst>
          </p:cNvPr>
          <p:cNvSpPr>
            <a:spLocks noGrp="1"/>
          </p:cNvSpPr>
          <p:nvPr>
            <p:custDataLst>
              <p:tags r:id="rId75"/>
            </p:custDataLst>
          </p:nvPr>
        </p:nvSpPr>
        <p:spPr bwMode="gray">
          <a:xfrm>
            <a:off x="4124325" y="38417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BBFCAD66-4AF2-4325-B378-3EB5CA459652}" type="datetime'''''''''''''''''''''8''''''''''''4'''''',''''''''''8'''''">
              <a:rPr lang="el-GR" altLang="en-US" sz="800" b="0" smtClean="0">
                <a:solidFill>
                  <a:srgbClr val="000000"/>
                </a:solidFill>
              </a:rPr>
              <a:pPr/>
              <a:t>84,8</a:t>
            </a:fld>
            <a:endParaRPr lang="el-GR" sz="800" b="0" noProof="0" dirty="0">
              <a:solidFill>
                <a:srgbClr val="000000"/>
              </a:solidFill>
              <a:sym typeface="+mn-lt"/>
            </a:endParaRPr>
          </a:p>
        </p:txBody>
      </p:sp>
      <p:sp>
        <p:nvSpPr>
          <p:cNvPr id="438" name="Text">
            <a:extLst>
              <a:ext uri="{FF2B5EF4-FFF2-40B4-BE49-F238E27FC236}">
                <a16:creationId xmlns:a16="http://schemas.microsoft.com/office/drawing/2014/main" id="{1FA79B43-8D44-7ECE-D3FC-047CE436284C}"/>
              </a:ext>
            </a:extLst>
          </p:cNvPr>
          <p:cNvSpPr>
            <a:spLocks noGrp="1"/>
          </p:cNvSpPr>
          <p:nvPr>
            <p:custDataLst>
              <p:tags r:id="rId76"/>
            </p:custDataLst>
          </p:nvPr>
        </p:nvSpPr>
        <p:spPr bwMode="gray">
          <a:xfrm>
            <a:off x="4594225" y="32845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97E4741D-89C3-43DB-8B68-44CBF148C49B}" type="datetime'''''''''''''''''''''''''''''1''''''''4''3'''',9'''''''''">
              <a:rPr lang="el-GR" altLang="en-US" sz="800" b="0" smtClean="0">
                <a:solidFill>
                  <a:srgbClr val="000000"/>
                </a:solidFill>
              </a:rPr>
              <a:pPr/>
              <a:t>143,9</a:t>
            </a:fld>
            <a:endParaRPr lang="el-GR" sz="800" b="0" noProof="0" dirty="0">
              <a:solidFill>
                <a:srgbClr val="000000"/>
              </a:solidFill>
              <a:sym typeface="+mn-lt"/>
            </a:endParaRPr>
          </a:p>
        </p:txBody>
      </p:sp>
      <p:sp>
        <p:nvSpPr>
          <p:cNvPr id="77" name="Text">
            <a:extLst>
              <a:ext uri="{FF2B5EF4-FFF2-40B4-BE49-F238E27FC236}">
                <a16:creationId xmlns:a16="http://schemas.microsoft.com/office/drawing/2014/main" id="{5ADDB657-4706-04AB-5099-59DC23D97AB7}"/>
              </a:ext>
            </a:extLst>
          </p:cNvPr>
          <p:cNvSpPr>
            <a:spLocks noGrp="1"/>
          </p:cNvSpPr>
          <p:nvPr>
            <p:custDataLst>
              <p:tags r:id="rId77"/>
            </p:custDataLst>
          </p:nvPr>
        </p:nvSpPr>
        <p:spPr bwMode="gray">
          <a:xfrm>
            <a:off x="4622800" y="38369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00735C2C-DEB1-4163-9BD5-69B35CD1F80C}" type="datetime'''''''''''8''5'''''''''''''''''''''''''''''''''''',''''''3'">
              <a:rPr lang="el-GR" altLang="en-US" sz="800" b="0" smtClean="0">
                <a:solidFill>
                  <a:srgbClr val="000000"/>
                </a:solidFill>
              </a:rPr>
              <a:pPr/>
              <a:t>85,3</a:t>
            </a:fld>
            <a:endParaRPr lang="el-GR" sz="800" b="0" noProof="0" dirty="0">
              <a:solidFill>
                <a:srgbClr val="000000"/>
              </a:solidFill>
              <a:sym typeface="+mn-lt"/>
            </a:endParaRPr>
          </a:p>
        </p:txBody>
      </p:sp>
      <p:sp>
        <p:nvSpPr>
          <p:cNvPr id="439" name="Text">
            <a:extLst>
              <a:ext uri="{FF2B5EF4-FFF2-40B4-BE49-F238E27FC236}">
                <a16:creationId xmlns:a16="http://schemas.microsoft.com/office/drawing/2014/main" id="{C01B3F10-6104-46E7-00CE-D43586417F20}"/>
              </a:ext>
            </a:extLst>
          </p:cNvPr>
          <p:cNvSpPr>
            <a:spLocks noGrp="1"/>
          </p:cNvSpPr>
          <p:nvPr>
            <p:custDataLst>
              <p:tags r:id="rId78"/>
            </p:custDataLst>
          </p:nvPr>
        </p:nvSpPr>
        <p:spPr bwMode="gray">
          <a:xfrm>
            <a:off x="5094288" y="33210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918A8358-5A75-4260-AD4E-5BC4979F5BBB}" type="datetime'''''''''''''''''1''3''''''9'''''''''''''',''''''''9'''''">
              <a:rPr lang="el-GR" altLang="en-US" sz="800" b="0" smtClean="0">
                <a:solidFill>
                  <a:srgbClr val="000000"/>
                </a:solidFill>
              </a:rPr>
              <a:pPr/>
              <a:t>139,9</a:t>
            </a:fld>
            <a:endParaRPr lang="el-GR" sz="800" b="0" noProof="0" dirty="0">
              <a:solidFill>
                <a:srgbClr val="000000"/>
              </a:solidFill>
              <a:sym typeface="+mn-lt"/>
            </a:endParaRPr>
          </a:p>
        </p:txBody>
      </p:sp>
      <p:sp>
        <p:nvSpPr>
          <p:cNvPr id="80" name="Text">
            <a:extLst>
              <a:ext uri="{FF2B5EF4-FFF2-40B4-BE49-F238E27FC236}">
                <a16:creationId xmlns:a16="http://schemas.microsoft.com/office/drawing/2014/main" id="{6F8D6259-3AC6-DB42-C8AD-65C26D0D5FB3}"/>
              </a:ext>
            </a:extLst>
          </p:cNvPr>
          <p:cNvSpPr>
            <a:spLocks noGrp="1"/>
          </p:cNvSpPr>
          <p:nvPr>
            <p:custDataLst>
              <p:tags r:id="rId79"/>
            </p:custDataLst>
          </p:nvPr>
        </p:nvSpPr>
        <p:spPr bwMode="gray">
          <a:xfrm>
            <a:off x="5122863" y="39243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4C5F815F-02AD-40D1-A4E4-1D90BFD9F6C8}" type="datetime'''''''''''''''''''''''''''76'''''',''1'''''''''">
              <a:rPr lang="el-GR" altLang="en-US" sz="800" b="0" smtClean="0">
                <a:solidFill>
                  <a:srgbClr val="000000"/>
                </a:solidFill>
              </a:rPr>
              <a:pPr/>
              <a:t>76,1</a:t>
            </a:fld>
            <a:endParaRPr lang="el-GR" sz="800" b="0" noProof="0" dirty="0">
              <a:solidFill>
                <a:srgbClr val="000000"/>
              </a:solidFill>
              <a:sym typeface="+mn-lt"/>
            </a:endParaRPr>
          </a:p>
        </p:txBody>
      </p:sp>
      <p:sp>
        <p:nvSpPr>
          <p:cNvPr id="440" name="Text">
            <a:extLst>
              <a:ext uri="{FF2B5EF4-FFF2-40B4-BE49-F238E27FC236}">
                <a16:creationId xmlns:a16="http://schemas.microsoft.com/office/drawing/2014/main" id="{653001EF-6E55-F96B-430E-55A3824A9B84}"/>
              </a:ext>
            </a:extLst>
          </p:cNvPr>
          <p:cNvSpPr>
            <a:spLocks noGrp="1"/>
          </p:cNvSpPr>
          <p:nvPr>
            <p:custDataLst>
              <p:tags r:id="rId80"/>
            </p:custDataLst>
          </p:nvPr>
        </p:nvSpPr>
        <p:spPr bwMode="gray">
          <a:xfrm>
            <a:off x="5592763" y="344170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23410E04-6DCC-4772-B875-AE1AE9B0A0AE}" type="datetime'''1''2''''''''''7'''',''''''''''2'''''''''''''''''''''''''''''">
              <a:rPr lang="el-GR" altLang="en-US" sz="800" b="0" smtClean="0">
                <a:solidFill>
                  <a:srgbClr val="000000"/>
                </a:solidFill>
                <a:effectLst/>
                <a:sym typeface="+mn-lt"/>
              </a:rPr>
              <a:pPr lvl="0" algn="ctr">
                <a:spcBef>
                  <a:spcPct val="0"/>
                </a:spcBef>
                <a:spcAft>
                  <a:spcPct val="0"/>
                </a:spcAft>
              </a:pPr>
              <a:t>127,2</a:t>
            </a:fld>
            <a:endParaRPr lang="el-GR" sz="800" b="0" noProof="0" dirty="0">
              <a:solidFill>
                <a:srgbClr val="000000"/>
              </a:solidFill>
              <a:sym typeface="+mn-lt"/>
            </a:endParaRPr>
          </a:p>
        </p:txBody>
      </p:sp>
      <p:sp>
        <p:nvSpPr>
          <p:cNvPr id="85" name="Text">
            <a:extLst>
              <a:ext uri="{FF2B5EF4-FFF2-40B4-BE49-F238E27FC236}">
                <a16:creationId xmlns:a16="http://schemas.microsoft.com/office/drawing/2014/main" id="{E4F1C543-2714-DB0C-1DAF-374A27F63E01}"/>
              </a:ext>
            </a:extLst>
          </p:cNvPr>
          <p:cNvSpPr>
            <a:spLocks noGrp="1"/>
          </p:cNvSpPr>
          <p:nvPr>
            <p:custDataLst>
              <p:tags r:id="rId81"/>
            </p:custDataLst>
          </p:nvPr>
        </p:nvSpPr>
        <p:spPr bwMode="gray">
          <a:xfrm>
            <a:off x="5621338" y="39671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16675806-471C-44D0-AE98-C3AB124DC79B}" type="datetime'''''''''''7''''''''''1'''''''''''''''''',5'''''''">
              <a:rPr lang="el-GR" altLang="en-US" sz="800" b="0" smtClean="0">
                <a:solidFill>
                  <a:srgbClr val="000000"/>
                </a:solidFill>
              </a:rPr>
              <a:pPr/>
              <a:t>71,5</a:t>
            </a:fld>
            <a:endParaRPr lang="el-GR" sz="800" b="0" noProof="0" dirty="0">
              <a:solidFill>
                <a:srgbClr val="000000"/>
              </a:solidFill>
              <a:sym typeface="+mn-lt"/>
            </a:endParaRPr>
          </a:p>
        </p:txBody>
      </p:sp>
      <p:sp>
        <p:nvSpPr>
          <p:cNvPr id="97" name="Rectangle: Rounded Corners 96">
            <a:extLst>
              <a:ext uri="{FF2B5EF4-FFF2-40B4-BE49-F238E27FC236}">
                <a16:creationId xmlns:a16="http://schemas.microsoft.com/office/drawing/2014/main" id="{984B9C8E-6FB0-76E6-F735-C0432E0BFA4E}"/>
              </a:ext>
            </a:extLst>
          </p:cNvPr>
          <p:cNvSpPr/>
          <p:nvPr>
            <p:custDataLst>
              <p:tags r:id="rId82"/>
            </p:custDataLst>
          </p:nvPr>
        </p:nvSpPr>
        <p:spPr>
          <a:xfrm>
            <a:off x="6189663" y="2828925"/>
            <a:ext cx="2643188" cy="1841500"/>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grpSp>
        <p:nvGrpSpPr>
          <p:cNvPr id="98" name="Group 97">
            <a:extLst>
              <a:ext uri="{FF2B5EF4-FFF2-40B4-BE49-F238E27FC236}">
                <a16:creationId xmlns:a16="http://schemas.microsoft.com/office/drawing/2014/main" id="{6B8E696B-9DBA-C601-46CC-C36307DE3FB2}"/>
              </a:ext>
            </a:extLst>
          </p:cNvPr>
          <p:cNvGrpSpPr/>
          <p:nvPr>
            <p:custDataLst>
              <p:tags r:id="rId83"/>
            </p:custDataLst>
          </p:nvPr>
        </p:nvGrpSpPr>
        <p:grpSpPr>
          <a:xfrm>
            <a:off x="6181725" y="2471738"/>
            <a:ext cx="2643188" cy="309563"/>
            <a:chOff x="516000" y="1675302"/>
            <a:chExt cx="3496939" cy="322294"/>
          </a:xfrm>
        </p:grpSpPr>
        <p:cxnSp>
          <p:nvCxnSpPr>
            <p:cNvPr id="99" name="Straight Connector 98">
              <a:extLst>
                <a:ext uri="{FF2B5EF4-FFF2-40B4-BE49-F238E27FC236}">
                  <a16:creationId xmlns:a16="http://schemas.microsoft.com/office/drawing/2014/main" id="{B01CE592-35E3-73E7-B7BE-52E199A9C7DA}"/>
                </a:ext>
              </a:extLst>
            </p:cNvPr>
            <p:cNvCxnSpPr>
              <a:cxnSpLocks/>
            </p:cNvCxnSpPr>
            <p:nvPr/>
          </p:nvCxnSpPr>
          <p:spPr>
            <a:xfrm>
              <a:off x="516000" y="1997596"/>
              <a:ext cx="3496939" cy="0"/>
            </a:xfrm>
            <a:prstGeom prst="line">
              <a:avLst/>
            </a:prstGeom>
            <a:solidFill>
              <a:srgbClr val="4F2D7F"/>
            </a:solidFill>
            <a:ln w="19050">
              <a:solidFill>
                <a:srgbClr val="554370"/>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AFE41FE6-176E-94AD-2555-921CCDC776DC}"/>
                </a:ext>
              </a:extLst>
            </p:cNvPr>
            <p:cNvSpPr/>
            <p:nvPr/>
          </p:nvSpPr>
          <p:spPr>
            <a:xfrm>
              <a:off x="521117" y="1675302"/>
              <a:ext cx="3491822" cy="263491"/>
            </a:xfrm>
            <a:prstGeom prst="rect">
              <a:avLst/>
            </a:prstGeom>
          </p:spPr>
          <p:txBody>
            <a:bodyPr wrap="square">
              <a:spAutoFit/>
            </a:bodyPr>
            <a:lstStyle/>
            <a:p>
              <a:pPr marL="1350" algn="ctr">
                <a:lnSpc>
                  <a:spcPct val="114000"/>
                </a:lnSpc>
                <a:spcBef>
                  <a:spcPts val="500"/>
                </a:spcBef>
                <a:spcAft>
                  <a:spcPts val="500"/>
                </a:spcAft>
              </a:pPr>
              <a:r>
                <a:rPr lang="el-GR" sz="1000" b="1" dirty="0">
                  <a:solidFill>
                    <a:schemeClr val="accent6">
                      <a:lumMod val="90000"/>
                      <a:lumOff val="10000"/>
                    </a:schemeClr>
                  </a:solidFill>
                </a:rPr>
                <a:t>Μηναία δαπάνη νοικοκυριού για υγεία</a:t>
              </a:r>
            </a:p>
          </p:txBody>
        </p:sp>
      </p:grpSp>
      <p:sp>
        <p:nvSpPr>
          <p:cNvPr id="121" name="Rectangle: Rounded Corners 120">
            <a:extLst>
              <a:ext uri="{FF2B5EF4-FFF2-40B4-BE49-F238E27FC236}">
                <a16:creationId xmlns:a16="http://schemas.microsoft.com/office/drawing/2014/main" id="{13235648-3BF0-E4FE-0059-E53FBF407A06}"/>
              </a:ext>
            </a:extLst>
          </p:cNvPr>
          <p:cNvSpPr/>
          <p:nvPr>
            <p:custDataLst>
              <p:tags r:id="rId84"/>
            </p:custDataLst>
          </p:nvPr>
        </p:nvSpPr>
        <p:spPr>
          <a:xfrm>
            <a:off x="8997950" y="2828925"/>
            <a:ext cx="2643188" cy="1841500"/>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grpSp>
        <p:nvGrpSpPr>
          <p:cNvPr id="122" name="Group 121">
            <a:extLst>
              <a:ext uri="{FF2B5EF4-FFF2-40B4-BE49-F238E27FC236}">
                <a16:creationId xmlns:a16="http://schemas.microsoft.com/office/drawing/2014/main" id="{BA929797-09E6-ED76-5B5E-26A2F49FD7A9}"/>
              </a:ext>
            </a:extLst>
          </p:cNvPr>
          <p:cNvGrpSpPr/>
          <p:nvPr>
            <p:custDataLst>
              <p:tags r:id="rId85"/>
            </p:custDataLst>
          </p:nvPr>
        </p:nvGrpSpPr>
        <p:grpSpPr>
          <a:xfrm>
            <a:off x="8990013" y="2471738"/>
            <a:ext cx="2643188" cy="309563"/>
            <a:chOff x="516000" y="1675302"/>
            <a:chExt cx="3496939" cy="322294"/>
          </a:xfrm>
        </p:grpSpPr>
        <p:cxnSp>
          <p:nvCxnSpPr>
            <p:cNvPr id="123" name="Straight Connector 122">
              <a:extLst>
                <a:ext uri="{FF2B5EF4-FFF2-40B4-BE49-F238E27FC236}">
                  <a16:creationId xmlns:a16="http://schemas.microsoft.com/office/drawing/2014/main" id="{A7A70302-5323-CAE0-5A5F-6FD02FBBEB04}"/>
                </a:ext>
              </a:extLst>
            </p:cNvPr>
            <p:cNvCxnSpPr>
              <a:cxnSpLocks/>
            </p:cNvCxnSpPr>
            <p:nvPr/>
          </p:nvCxnSpPr>
          <p:spPr>
            <a:xfrm>
              <a:off x="516000" y="1997596"/>
              <a:ext cx="3496939" cy="0"/>
            </a:xfrm>
            <a:prstGeom prst="line">
              <a:avLst/>
            </a:prstGeom>
            <a:solidFill>
              <a:srgbClr val="4F2D7F"/>
            </a:solidFill>
            <a:ln w="19050">
              <a:solidFill>
                <a:srgbClr val="554370"/>
              </a:solidFill>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4FE22902-AE66-4781-D85F-F1656DF6B2A5}"/>
                </a:ext>
              </a:extLst>
            </p:cNvPr>
            <p:cNvSpPr/>
            <p:nvPr/>
          </p:nvSpPr>
          <p:spPr>
            <a:xfrm>
              <a:off x="521117" y="1675302"/>
              <a:ext cx="3491822" cy="263491"/>
            </a:xfrm>
            <a:prstGeom prst="rect">
              <a:avLst/>
            </a:prstGeom>
          </p:spPr>
          <p:txBody>
            <a:bodyPr wrap="square">
              <a:spAutoFit/>
            </a:bodyPr>
            <a:lstStyle/>
            <a:p>
              <a:pPr marL="1350" algn="ctr">
                <a:lnSpc>
                  <a:spcPct val="114000"/>
                </a:lnSpc>
                <a:spcBef>
                  <a:spcPts val="500"/>
                </a:spcBef>
                <a:spcAft>
                  <a:spcPts val="500"/>
                </a:spcAft>
              </a:pPr>
              <a:r>
                <a:rPr lang="el-GR" sz="1000" b="1" dirty="0">
                  <a:solidFill>
                    <a:schemeClr val="accent6">
                      <a:lumMod val="90000"/>
                      <a:lumOff val="10000"/>
                    </a:schemeClr>
                  </a:solidFill>
                </a:rPr>
                <a:t>Χρηματοδότηση υγείας</a:t>
              </a:r>
            </a:p>
          </p:txBody>
        </p:sp>
      </p:grpSp>
      <p:graphicFrame>
        <p:nvGraphicFramePr>
          <p:cNvPr id="503" name="Chart 502">
            <a:extLst>
              <a:ext uri="{FF2B5EF4-FFF2-40B4-BE49-F238E27FC236}">
                <a16:creationId xmlns:a16="http://schemas.microsoft.com/office/drawing/2014/main" id="{8D4DD179-34AE-EF6D-0AD9-B67AF6726B90}"/>
              </a:ext>
            </a:extLst>
          </p:cNvPr>
          <p:cNvGraphicFramePr/>
          <p:nvPr>
            <p:custDataLst>
              <p:tags r:id="rId86"/>
            </p:custDataLst>
            <p:extLst>
              <p:ext uri="{D42A27DB-BD31-4B8C-83A1-F6EECF244321}">
                <p14:modId xmlns:p14="http://schemas.microsoft.com/office/powerpoint/2010/main" val="1721528547"/>
              </p:ext>
            </p:extLst>
          </p:nvPr>
        </p:nvGraphicFramePr>
        <p:xfrm>
          <a:off x="9253538" y="3244850"/>
          <a:ext cx="2225675" cy="1130300"/>
        </p:xfrm>
        <a:graphic>
          <a:graphicData uri="http://schemas.openxmlformats.org/drawingml/2006/chart">
            <c:chart xmlns:c="http://schemas.openxmlformats.org/drawingml/2006/chart" xmlns:r="http://schemas.openxmlformats.org/officeDocument/2006/relationships" r:id="rId145"/>
          </a:graphicData>
        </a:graphic>
      </p:graphicFrame>
      <p:sp>
        <p:nvSpPr>
          <p:cNvPr id="126" name="Text">
            <a:extLst>
              <a:ext uri="{FF2B5EF4-FFF2-40B4-BE49-F238E27FC236}">
                <a16:creationId xmlns:a16="http://schemas.microsoft.com/office/drawing/2014/main" id="{8303C72D-CD41-74F8-F854-AE5894772048}"/>
              </a:ext>
            </a:extLst>
          </p:cNvPr>
          <p:cNvSpPr>
            <a:spLocks noGrp="1"/>
          </p:cNvSpPr>
          <p:nvPr>
            <p:custDataLst>
              <p:tags r:id="rId87"/>
            </p:custDataLst>
          </p:nvPr>
        </p:nvSpPr>
        <p:spPr bwMode="gray">
          <a:xfrm>
            <a:off x="9093201" y="42322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36B03ADB-6074-4461-949E-CE943246B6BE}" type="datetime'''''''''''''''''''''''''''''''0,''''''''''''''''''''0'''''">
              <a:rPr lang="el-GR" altLang="en-US" sz="800" b="0" smtClean="0">
                <a:solidFill>
                  <a:srgbClr val="4F2D7F"/>
                </a:solidFill>
                <a:sym typeface="+mn-lt"/>
              </a:rPr>
              <a:pPr/>
              <a:t>0,0</a:t>
            </a:fld>
            <a:endParaRPr lang="el-GR" sz="800" b="0" noProof="0" dirty="0">
              <a:solidFill>
                <a:srgbClr val="4F2D7F"/>
              </a:solidFill>
              <a:sym typeface="+mn-lt"/>
            </a:endParaRPr>
          </a:p>
        </p:txBody>
      </p:sp>
      <p:sp>
        <p:nvSpPr>
          <p:cNvPr id="705" name="Text">
            <a:extLst>
              <a:ext uri="{FF2B5EF4-FFF2-40B4-BE49-F238E27FC236}">
                <a16:creationId xmlns:a16="http://schemas.microsoft.com/office/drawing/2014/main" id="{7D25E8CE-F9E3-035F-355A-E3ED827713F5}"/>
              </a:ext>
            </a:extLst>
          </p:cNvPr>
          <p:cNvSpPr>
            <a:spLocks noGrp="1"/>
          </p:cNvSpPr>
          <p:nvPr>
            <p:custDataLst>
              <p:tags r:id="rId88"/>
            </p:custDataLst>
          </p:nvPr>
        </p:nvSpPr>
        <p:spPr bwMode="gray">
          <a:xfrm>
            <a:off x="9093201" y="39909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82ABE57F-8561-4474-B968-7CB8C1FF52C8}" type="datetime'''5'',''''''''''0'''''''''''''''''''''''''''''''''''">
              <a:rPr lang="el-GR" altLang="en-US" sz="800" b="0" smtClean="0">
                <a:solidFill>
                  <a:srgbClr val="4F2D7F"/>
                </a:solidFill>
                <a:effectLst/>
                <a:sym typeface="+mn-lt"/>
              </a:rPr>
              <a:pPr lvl="0" algn="r">
                <a:spcBef>
                  <a:spcPct val="0"/>
                </a:spcBef>
                <a:spcAft>
                  <a:spcPct val="0"/>
                </a:spcAft>
              </a:pPr>
              <a:t>5,0</a:t>
            </a:fld>
            <a:endParaRPr lang="el-GR" sz="800" b="0" noProof="0" dirty="0">
              <a:solidFill>
                <a:srgbClr val="4F2D7F"/>
              </a:solidFill>
              <a:sym typeface="+mn-lt"/>
            </a:endParaRPr>
          </a:p>
        </p:txBody>
      </p:sp>
      <p:sp>
        <p:nvSpPr>
          <p:cNvPr id="706" name="Text">
            <a:extLst>
              <a:ext uri="{FF2B5EF4-FFF2-40B4-BE49-F238E27FC236}">
                <a16:creationId xmlns:a16="http://schemas.microsoft.com/office/drawing/2014/main" id="{C6C40F66-9FC4-6756-8C29-4DCAE223C7B5}"/>
              </a:ext>
            </a:extLst>
          </p:cNvPr>
          <p:cNvSpPr>
            <a:spLocks noGrp="1"/>
          </p:cNvSpPr>
          <p:nvPr>
            <p:custDataLst>
              <p:tags r:id="rId89"/>
            </p:custDataLst>
          </p:nvPr>
        </p:nvSpPr>
        <p:spPr bwMode="gray">
          <a:xfrm>
            <a:off x="9036051" y="37496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7C3F4553-4FA1-4556-B5DB-C50A9C173C0F}" type="datetime'''''1''0'''''''',''''''''''0'''''''''''''''''''''''''">
              <a:rPr lang="el-GR" altLang="en-US" sz="800" b="0" smtClean="0">
                <a:solidFill>
                  <a:srgbClr val="4F2D7F"/>
                </a:solidFill>
                <a:effectLst/>
                <a:sym typeface="+mn-lt"/>
              </a:rPr>
              <a:pPr lvl="0" algn="r">
                <a:spcBef>
                  <a:spcPct val="0"/>
                </a:spcBef>
                <a:spcAft>
                  <a:spcPct val="0"/>
                </a:spcAft>
              </a:pPr>
              <a:t>10,0</a:t>
            </a:fld>
            <a:endParaRPr lang="el-GR" sz="800" b="0" noProof="0" dirty="0">
              <a:solidFill>
                <a:srgbClr val="4F2D7F"/>
              </a:solidFill>
              <a:sym typeface="+mn-lt"/>
            </a:endParaRPr>
          </a:p>
        </p:txBody>
      </p:sp>
      <p:sp>
        <p:nvSpPr>
          <p:cNvPr id="709" name="Text">
            <a:extLst>
              <a:ext uri="{FF2B5EF4-FFF2-40B4-BE49-F238E27FC236}">
                <a16:creationId xmlns:a16="http://schemas.microsoft.com/office/drawing/2014/main" id="{F27E11A5-F008-34D7-0FD7-F5568A1A3904}"/>
              </a:ext>
            </a:extLst>
          </p:cNvPr>
          <p:cNvSpPr>
            <a:spLocks noGrp="1"/>
          </p:cNvSpPr>
          <p:nvPr>
            <p:custDataLst>
              <p:tags r:id="rId90"/>
            </p:custDataLst>
          </p:nvPr>
        </p:nvSpPr>
        <p:spPr bwMode="gray">
          <a:xfrm>
            <a:off x="9036051" y="35083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25FD1D70-197C-4898-833F-08F416E8FB23}" type="datetime'''''''15'''''''''',''''''0'''''''''''''''''''">
              <a:rPr lang="el-GR" altLang="en-US" sz="800" b="0" smtClean="0">
                <a:solidFill>
                  <a:srgbClr val="4F2D7F"/>
                </a:solidFill>
                <a:effectLst/>
                <a:sym typeface="+mn-lt"/>
              </a:rPr>
              <a:pPr lvl="0" algn="r">
                <a:spcBef>
                  <a:spcPct val="0"/>
                </a:spcBef>
                <a:spcAft>
                  <a:spcPct val="0"/>
                </a:spcAft>
              </a:pPr>
              <a:t>15,0</a:t>
            </a:fld>
            <a:endParaRPr lang="el-GR" sz="800" b="0" noProof="0" dirty="0">
              <a:solidFill>
                <a:srgbClr val="4F2D7F"/>
              </a:solidFill>
              <a:sym typeface="+mn-lt"/>
            </a:endParaRPr>
          </a:p>
        </p:txBody>
      </p:sp>
      <p:sp>
        <p:nvSpPr>
          <p:cNvPr id="722" name="Text">
            <a:extLst>
              <a:ext uri="{FF2B5EF4-FFF2-40B4-BE49-F238E27FC236}">
                <a16:creationId xmlns:a16="http://schemas.microsoft.com/office/drawing/2014/main" id="{71FB8DAF-DE1D-95C6-56AD-9A3C9C660605}"/>
              </a:ext>
            </a:extLst>
          </p:cNvPr>
          <p:cNvSpPr>
            <a:spLocks noGrp="1"/>
          </p:cNvSpPr>
          <p:nvPr>
            <p:custDataLst>
              <p:tags r:id="rId91"/>
            </p:custDataLst>
          </p:nvPr>
        </p:nvSpPr>
        <p:spPr bwMode="gray">
          <a:xfrm>
            <a:off x="9036051" y="32670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0048CD2C-BCCE-4D08-9080-EDC84535F83A}" type="datetime'''''''2''''''''''''''''''0,''''''''''''''''0'''''">
              <a:rPr lang="el-GR" altLang="en-US" sz="800" b="0" smtClean="0">
                <a:solidFill>
                  <a:srgbClr val="4F2D7F"/>
                </a:solidFill>
                <a:effectLst/>
                <a:sym typeface="+mn-lt"/>
              </a:rPr>
              <a:pPr lvl="0" algn="r">
                <a:spcBef>
                  <a:spcPct val="0"/>
                </a:spcBef>
                <a:spcAft>
                  <a:spcPct val="0"/>
                </a:spcAft>
              </a:pPr>
              <a:t>20,0</a:t>
            </a:fld>
            <a:endParaRPr lang="el-GR" sz="800" b="0" noProof="0" dirty="0">
              <a:solidFill>
                <a:srgbClr val="4F2D7F"/>
              </a:solidFill>
              <a:sym typeface="+mn-lt"/>
            </a:endParaRPr>
          </a:p>
        </p:txBody>
      </p:sp>
      <p:sp>
        <p:nvSpPr>
          <p:cNvPr id="131" name="Text Placeholder 5">
            <a:extLst>
              <a:ext uri="{FF2B5EF4-FFF2-40B4-BE49-F238E27FC236}">
                <a16:creationId xmlns:a16="http://schemas.microsoft.com/office/drawing/2014/main" id="{BE6B6620-5328-0B49-EF8D-E1C1F6C06C25}"/>
              </a:ext>
            </a:extLst>
          </p:cNvPr>
          <p:cNvSpPr>
            <a:spLocks noGrp="1"/>
          </p:cNvSpPr>
          <p:nvPr>
            <p:custDataLst>
              <p:tags r:id="rId92"/>
            </p:custDataLst>
          </p:nvPr>
        </p:nvSpPr>
        <p:spPr bwMode="auto">
          <a:xfrm>
            <a:off x="9139238" y="3073400"/>
            <a:ext cx="395288"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indent="0" algn="ctr">
              <a:spcBef>
                <a:spcPct val="0"/>
              </a:spcBef>
              <a:spcAft>
                <a:spcPct val="0"/>
              </a:spcAft>
              <a:buNone/>
            </a:pPr>
            <a:r>
              <a:rPr lang="el-GR" sz="800" dirty="0">
                <a:solidFill>
                  <a:srgbClr val="000000"/>
                </a:solidFill>
                <a:sym typeface="+mn-lt"/>
              </a:rPr>
              <a:t>σε δισ. €</a:t>
            </a:r>
          </a:p>
        </p:txBody>
      </p:sp>
      <p:sp>
        <p:nvSpPr>
          <p:cNvPr id="717" name="Text">
            <a:extLst>
              <a:ext uri="{FF2B5EF4-FFF2-40B4-BE49-F238E27FC236}">
                <a16:creationId xmlns:a16="http://schemas.microsoft.com/office/drawing/2014/main" id="{822B3D15-C0EB-B95A-0D80-53417ABE05FD}"/>
              </a:ext>
            </a:extLst>
          </p:cNvPr>
          <p:cNvSpPr>
            <a:spLocks noGrp="1"/>
          </p:cNvSpPr>
          <p:nvPr>
            <p:custDataLst>
              <p:tags r:id="rId93"/>
            </p:custDataLst>
          </p:nvPr>
        </p:nvSpPr>
        <p:spPr bwMode="gray">
          <a:xfrm>
            <a:off x="9426575" y="36480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7B69F106-3657-4830-A3C7-82AAA2D1C684}" type="datetime'''''''''''''''5'''''''',7''''''''''''''''''''''''''''3'''''''">
              <a:rPr lang="el-GR" altLang="en-US" sz="800" b="0" smtClean="0">
                <a:solidFill>
                  <a:schemeClr val="bg1"/>
                </a:solidFill>
                <a:effectLst/>
                <a:sym typeface="+mn-lt"/>
              </a:rPr>
              <a:pPr lvl="0" algn="ctr">
                <a:spcBef>
                  <a:spcPct val="0"/>
                </a:spcBef>
                <a:spcAft>
                  <a:spcPct val="0"/>
                </a:spcAft>
              </a:pPr>
              <a:t>5,73</a:t>
            </a:fld>
            <a:endParaRPr lang="el-GR" sz="800" b="0" noProof="0" dirty="0">
              <a:solidFill>
                <a:schemeClr val="bg1"/>
              </a:solidFill>
              <a:sym typeface="+mn-lt"/>
            </a:endParaRPr>
          </a:p>
        </p:txBody>
      </p:sp>
      <p:sp>
        <p:nvSpPr>
          <p:cNvPr id="11" name="Text">
            <a:extLst>
              <a:ext uri="{FF2B5EF4-FFF2-40B4-BE49-F238E27FC236}">
                <a16:creationId xmlns:a16="http://schemas.microsoft.com/office/drawing/2014/main" id="{5961B3C5-00AC-8006-893E-DFA7D82F56E8}"/>
              </a:ext>
            </a:extLst>
          </p:cNvPr>
          <p:cNvSpPr>
            <a:spLocks noGrp="1"/>
          </p:cNvSpPr>
          <p:nvPr>
            <p:custDataLst>
              <p:tags r:id="rId94"/>
            </p:custDataLst>
          </p:nvPr>
        </p:nvSpPr>
        <p:spPr bwMode="gray">
          <a:xfrm>
            <a:off x="9426575" y="40084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4FE5EF63-005F-4668-8551-5F30917407D1}" type="datetime'''9,''''''''''''''''''''2''''''''''''''5'''''''''''''''''''">
              <a:rPr lang="el-GR" altLang="en-US" sz="800" b="0" smtClean="0">
                <a:solidFill>
                  <a:schemeClr val="bg1"/>
                </a:solidFill>
                <a:sym typeface="+mn-lt"/>
              </a:rPr>
              <a:pPr/>
              <a:t>9,25</a:t>
            </a:fld>
            <a:endParaRPr lang="el-GR" sz="800" b="0" noProof="0" dirty="0">
              <a:solidFill>
                <a:schemeClr val="bg1"/>
              </a:solidFill>
              <a:sym typeface="+mn-lt"/>
            </a:endParaRPr>
          </a:p>
        </p:txBody>
      </p:sp>
      <p:sp>
        <p:nvSpPr>
          <p:cNvPr id="132" name="Text Placeholder 5">
            <a:extLst>
              <a:ext uri="{FF2B5EF4-FFF2-40B4-BE49-F238E27FC236}">
                <a16:creationId xmlns:a16="http://schemas.microsoft.com/office/drawing/2014/main" id="{2EE57978-E1E8-C02A-65CA-15CEB6BE5DB0}"/>
              </a:ext>
            </a:extLst>
          </p:cNvPr>
          <p:cNvSpPr>
            <a:spLocks noGrp="1"/>
          </p:cNvSpPr>
          <p:nvPr>
            <p:custDataLst>
              <p:tags r:id="rId95"/>
            </p:custDataLst>
          </p:nvPr>
        </p:nvSpPr>
        <p:spPr bwMode="auto">
          <a:xfrm>
            <a:off x="9420225"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defRPr/>
            </a:pPr>
            <a:fld id="{24685B99-9163-41CE-9361-CC042CF9809A}" type="datetime'2''''''''''''0''''''''''''''1''''''''''''''''''9'''''''">
              <a:rPr lang="el-GR" altLang="en-US" sz="800" smtClean="0">
                <a:solidFill>
                  <a:srgbClr val="000000"/>
                </a:solidFill>
              </a:rPr>
              <a:pPr marL="0" lvl="0" indent="0" algn="ctr">
                <a:spcBef>
                  <a:spcPct val="0"/>
                </a:spcBef>
                <a:spcAft>
                  <a:spcPct val="0"/>
                </a:spcAft>
                <a:buClr>
                  <a:srgbClr val="4F2D7F"/>
                </a:buClr>
                <a:buNone/>
                <a:defRPr/>
              </a:pPr>
              <a:t>2019</a:t>
            </a:fld>
            <a:endParaRPr kumimoji="0" lang="el-GR" sz="800" b="0" i="0" strike="noStrike" kern="1200" spc="0" normalizeH="0" noProof="0" dirty="0">
              <a:ln>
                <a:noFill/>
              </a:ln>
              <a:solidFill>
                <a:srgbClr val="000000"/>
              </a:solidFill>
              <a:effectLst/>
              <a:uLnTx/>
              <a:uFillTx/>
              <a:sym typeface="+mn-lt"/>
            </a:endParaRPr>
          </a:p>
        </p:txBody>
      </p:sp>
      <p:sp>
        <p:nvSpPr>
          <p:cNvPr id="719" name="Text">
            <a:extLst>
              <a:ext uri="{FF2B5EF4-FFF2-40B4-BE49-F238E27FC236}">
                <a16:creationId xmlns:a16="http://schemas.microsoft.com/office/drawing/2014/main" id="{838B87E6-80B1-593B-0284-292F15056C9F}"/>
              </a:ext>
            </a:extLst>
          </p:cNvPr>
          <p:cNvSpPr>
            <a:spLocks noGrp="1"/>
          </p:cNvSpPr>
          <p:nvPr>
            <p:custDataLst>
              <p:tags r:id="rId96"/>
            </p:custDataLst>
          </p:nvPr>
        </p:nvSpPr>
        <p:spPr bwMode="gray">
          <a:xfrm>
            <a:off x="9839325" y="36195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FE04104C-7DD8-4188-83C8-029AA59E4235}" type="datetime'''''''''''''5'''''''''''''''',''''''''93'''''''''''''''''''''">
              <a:rPr lang="el-GR" altLang="en-US" sz="800" b="0" smtClean="0">
                <a:solidFill>
                  <a:schemeClr val="bg1"/>
                </a:solidFill>
                <a:sym typeface="+mn-lt"/>
              </a:rPr>
              <a:pPr/>
              <a:t>5,93</a:t>
            </a:fld>
            <a:endParaRPr lang="el-GR" sz="800" b="0" noProof="0" dirty="0">
              <a:solidFill>
                <a:schemeClr val="bg1"/>
              </a:solidFill>
              <a:sym typeface="+mn-lt"/>
            </a:endParaRPr>
          </a:p>
        </p:txBody>
      </p:sp>
      <p:sp>
        <p:nvSpPr>
          <p:cNvPr id="14" name="Text">
            <a:extLst>
              <a:ext uri="{FF2B5EF4-FFF2-40B4-BE49-F238E27FC236}">
                <a16:creationId xmlns:a16="http://schemas.microsoft.com/office/drawing/2014/main" id="{2A470D3B-11D7-DFFE-80B4-86153F190814}"/>
              </a:ext>
            </a:extLst>
          </p:cNvPr>
          <p:cNvSpPr>
            <a:spLocks noGrp="1"/>
          </p:cNvSpPr>
          <p:nvPr>
            <p:custDataLst>
              <p:tags r:id="rId97"/>
            </p:custDataLst>
          </p:nvPr>
        </p:nvSpPr>
        <p:spPr bwMode="gray">
          <a:xfrm>
            <a:off x="9839325" y="39973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A733F0F4-3323-48E3-B6B7-792A115AD0C8}" type="datetime'''''''''''''9'',''''''''7''2'''">
              <a:rPr lang="el-GR" altLang="en-US" sz="800" b="0" smtClean="0">
                <a:solidFill>
                  <a:schemeClr val="bg1"/>
                </a:solidFill>
                <a:sym typeface="+mn-lt"/>
              </a:rPr>
              <a:pPr/>
              <a:t>9,72</a:t>
            </a:fld>
            <a:endParaRPr lang="el-GR" sz="800" b="0" noProof="0" dirty="0">
              <a:solidFill>
                <a:schemeClr val="bg1"/>
              </a:solidFill>
              <a:sym typeface="+mn-lt"/>
            </a:endParaRPr>
          </a:p>
        </p:txBody>
      </p:sp>
      <p:sp>
        <p:nvSpPr>
          <p:cNvPr id="133" name="Text Placeholder 5">
            <a:extLst>
              <a:ext uri="{FF2B5EF4-FFF2-40B4-BE49-F238E27FC236}">
                <a16:creationId xmlns:a16="http://schemas.microsoft.com/office/drawing/2014/main" id="{E4645C7D-1592-6311-787C-B19A95E01381}"/>
              </a:ext>
            </a:extLst>
          </p:cNvPr>
          <p:cNvSpPr>
            <a:spLocks noGrp="1"/>
          </p:cNvSpPr>
          <p:nvPr>
            <p:custDataLst>
              <p:tags r:id="rId98"/>
            </p:custDataLst>
          </p:nvPr>
        </p:nvSpPr>
        <p:spPr bwMode="auto">
          <a:xfrm>
            <a:off x="9832975"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defRPr/>
            </a:pPr>
            <a:fld id="{F68A521B-B53D-4E0F-B529-43E15628ACFA}" type="datetime'''''''''''''2''''''''0''''''''2''''''''''''''''''0'">
              <a:rPr lang="el-GR" altLang="en-US" sz="800" smtClean="0">
                <a:solidFill>
                  <a:srgbClr val="000000"/>
                </a:solidFill>
              </a:rPr>
              <a:pPr marL="0" lvl="0" indent="0" algn="ctr">
                <a:spcBef>
                  <a:spcPct val="0"/>
                </a:spcBef>
                <a:spcAft>
                  <a:spcPct val="0"/>
                </a:spcAft>
                <a:buClr>
                  <a:srgbClr val="4F2D7F"/>
                </a:buClr>
                <a:buNone/>
                <a:defRPr/>
              </a:pPr>
              <a:t>2020</a:t>
            </a:fld>
            <a:endParaRPr kumimoji="0" lang="el-GR" sz="800" b="0" i="0" strike="noStrike" kern="1200" spc="0" normalizeH="0" noProof="0" dirty="0">
              <a:ln>
                <a:noFill/>
              </a:ln>
              <a:solidFill>
                <a:srgbClr val="000000"/>
              </a:solidFill>
              <a:effectLst/>
              <a:uLnTx/>
              <a:uFillTx/>
              <a:sym typeface="+mn-lt"/>
            </a:endParaRPr>
          </a:p>
        </p:txBody>
      </p:sp>
      <p:sp>
        <p:nvSpPr>
          <p:cNvPr id="724" name="Text">
            <a:extLst>
              <a:ext uri="{FF2B5EF4-FFF2-40B4-BE49-F238E27FC236}">
                <a16:creationId xmlns:a16="http://schemas.microsoft.com/office/drawing/2014/main" id="{D9E2FE02-2E5D-0E74-3F86-CD5D267A93B7}"/>
              </a:ext>
            </a:extLst>
          </p:cNvPr>
          <p:cNvSpPr>
            <a:spLocks noGrp="1"/>
          </p:cNvSpPr>
          <p:nvPr>
            <p:custDataLst>
              <p:tags r:id="rId99"/>
            </p:custDataLst>
          </p:nvPr>
        </p:nvSpPr>
        <p:spPr bwMode="gray">
          <a:xfrm>
            <a:off x="10250488" y="35814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1C3B3BB7-7569-46AB-8EE7-5372DDC6D99A}" type="datetime'''''6'''''''''''',''2''''''''''''''''''5'''''''''''''''">
              <a:rPr lang="el-GR" altLang="en-US" sz="800" b="0" smtClean="0">
                <a:solidFill>
                  <a:schemeClr val="bg1"/>
                </a:solidFill>
                <a:sym typeface="+mn-lt"/>
              </a:rPr>
              <a:pPr/>
              <a:t>6,25</a:t>
            </a:fld>
            <a:endParaRPr lang="el-GR" sz="800" b="0" noProof="0" dirty="0">
              <a:solidFill>
                <a:schemeClr val="bg1"/>
              </a:solidFill>
              <a:sym typeface="+mn-lt"/>
            </a:endParaRPr>
          </a:p>
        </p:txBody>
      </p:sp>
      <p:sp>
        <p:nvSpPr>
          <p:cNvPr id="20" name="Text">
            <a:extLst>
              <a:ext uri="{FF2B5EF4-FFF2-40B4-BE49-F238E27FC236}">
                <a16:creationId xmlns:a16="http://schemas.microsoft.com/office/drawing/2014/main" id="{FA97DC74-3F9C-D536-F1F0-8F747D9E8740}"/>
              </a:ext>
            </a:extLst>
          </p:cNvPr>
          <p:cNvSpPr>
            <a:spLocks noGrp="1"/>
          </p:cNvSpPr>
          <p:nvPr>
            <p:custDataLst>
              <p:tags r:id="rId100"/>
            </p:custDataLst>
          </p:nvPr>
        </p:nvSpPr>
        <p:spPr bwMode="gray">
          <a:xfrm>
            <a:off x="10221913" y="3981450"/>
            <a:ext cx="285750" cy="122238"/>
          </a:xfrm>
          <a:prstGeom prst="rect">
            <a:avLst/>
          </a:prstGeom>
          <a:solidFill>
            <a:srgbClr val="4F2D7F"/>
          </a:solidFill>
          <a:ln>
            <a:noFill/>
          </a:ln>
          <a:effec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C09902AF-A534-4ABB-9CF3-799CE79CBED5}" type="datetime'''''1''''''''0'''',''''''''''''''''''''''''''''''3''6'''''">
              <a:rPr lang="el-GR" altLang="en-US" sz="800" b="0" smtClean="0">
                <a:solidFill>
                  <a:schemeClr val="bg1"/>
                </a:solidFill>
                <a:sym typeface="+mn-lt"/>
              </a:rPr>
              <a:pPr/>
              <a:t>10,36</a:t>
            </a:fld>
            <a:endParaRPr lang="el-GR" sz="800" b="0" noProof="0" dirty="0">
              <a:solidFill>
                <a:schemeClr val="bg1"/>
              </a:solidFill>
              <a:sym typeface="+mn-lt"/>
            </a:endParaRPr>
          </a:p>
        </p:txBody>
      </p:sp>
      <p:sp>
        <p:nvSpPr>
          <p:cNvPr id="134" name="Text Placeholder 5">
            <a:extLst>
              <a:ext uri="{FF2B5EF4-FFF2-40B4-BE49-F238E27FC236}">
                <a16:creationId xmlns:a16="http://schemas.microsoft.com/office/drawing/2014/main" id="{40EBD3EA-14F3-84E6-F345-880212578502}"/>
              </a:ext>
            </a:extLst>
          </p:cNvPr>
          <p:cNvSpPr>
            <a:spLocks noGrp="1"/>
          </p:cNvSpPr>
          <p:nvPr>
            <p:custDataLst>
              <p:tags r:id="rId101"/>
            </p:custDataLst>
          </p:nvPr>
        </p:nvSpPr>
        <p:spPr bwMode="auto">
          <a:xfrm>
            <a:off x="10244138"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defRPr/>
            </a:pPr>
            <a:fld id="{B274954E-358C-4703-BCEA-FB12F4D035F8}" type="datetime'''''''''''''''''''''2''0''2''''1'''''''''''''''''">
              <a:rPr lang="el-GR" altLang="en-US" sz="800" smtClean="0">
                <a:solidFill>
                  <a:srgbClr val="000000"/>
                </a:solidFill>
              </a:rPr>
              <a:pPr marL="0" lvl="0" indent="0" algn="ctr">
                <a:spcBef>
                  <a:spcPct val="0"/>
                </a:spcBef>
                <a:spcAft>
                  <a:spcPct val="0"/>
                </a:spcAft>
                <a:buClr>
                  <a:srgbClr val="4F2D7F"/>
                </a:buClr>
                <a:buNone/>
                <a:defRPr/>
              </a:pPr>
              <a:t>2021</a:t>
            </a:fld>
            <a:endParaRPr kumimoji="0" lang="el-GR" sz="800" b="0" i="0" strike="noStrike" kern="1200" spc="0" normalizeH="0" noProof="0" dirty="0">
              <a:ln>
                <a:noFill/>
              </a:ln>
              <a:solidFill>
                <a:srgbClr val="000000"/>
              </a:solidFill>
              <a:effectLst/>
              <a:uLnTx/>
              <a:uFillTx/>
              <a:sym typeface="+mn-lt"/>
            </a:endParaRPr>
          </a:p>
        </p:txBody>
      </p:sp>
      <p:sp>
        <p:nvSpPr>
          <p:cNvPr id="728" name="Text">
            <a:extLst>
              <a:ext uri="{FF2B5EF4-FFF2-40B4-BE49-F238E27FC236}">
                <a16:creationId xmlns:a16="http://schemas.microsoft.com/office/drawing/2014/main" id="{378F67BD-C49A-470D-1C1B-9708B6A6FC38}"/>
              </a:ext>
            </a:extLst>
          </p:cNvPr>
          <p:cNvSpPr>
            <a:spLocks noGrp="1"/>
          </p:cNvSpPr>
          <p:nvPr>
            <p:custDataLst>
              <p:tags r:id="rId102"/>
            </p:custDataLst>
          </p:nvPr>
        </p:nvSpPr>
        <p:spPr bwMode="gray">
          <a:xfrm>
            <a:off x="10663238" y="35480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E9B62CD1-A4CF-4C98-B80F-F3F0EC862651}" type="datetime'''''''''''''''''''''''6'',60'''''''''''''''''''''''''''''''">
              <a:rPr lang="el-GR" altLang="en-US" sz="800" b="0" smtClean="0">
                <a:solidFill>
                  <a:schemeClr val="bg1"/>
                </a:solidFill>
                <a:sym typeface="+mn-lt"/>
              </a:rPr>
              <a:pPr/>
              <a:t>6,60</a:t>
            </a:fld>
            <a:endParaRPr lang="el-GR" sz="800" b="0" noProof="0" dirty="0">
              <a:solidFill>
                <a:schemeClr val="bg1"/>
              </a:solidFill>
              <a:sym typeface="+mn-lt"/>
            </a:endParaRPr>
          </a:p>
        </p:txBody>
      </p:sp>
      <p:sp>
        <p:nvSpPr>
          <p:cNvPr id="21" name="Text">
            <a:extLst>
              <a:ext uri="{FF2B5EF4-FFF2-40B4-BE49-F238E27FC236}">
                <a16:creationId xmlns:a16="http://schemas.microsoft.com/office/drawing/2014/main" id="{66336779-3CA0-E2C0-28E4-74AF67934EF7}"/>
              </a:ext>
            </a:extLst>
          </p:cNvPr>
          <p:cNvSpPr>
            <a:spLocks noGrp="1"/>
          </p:cNvSpPr>
          <p:nvPr>
            <p:custDataLst>
              <p:tags r:id="rId103"/>
            </p:custDataLst>
          </p:nvPr>
        </p:nvSpPr>
        <p:spPr bwMode="gray">
          <a:xfrm>
            <a:off x="10634663" y="3968750"/>
            <a:ext cx="285750" cy="122238"/>
          </a:xfrm>
          <a:prstGeom prst="rect">
            <a:avLst/>
          </a:prstGeom>
          <a:solidFill>
            <a:srgbClr val="4F2D7F"/>
          </a:solidFill>
          <a:ln>
            <a:noFill/>
          </a:ln>
          <a:effec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37F8F58B-49E1-43E0-BEA8-3CADD9923ECC}" type="datetime'''''''10,''''''''''''''''''''''8''''''''''''''8'''''''''''''">
              <a:rPr lang="el-GR" altLang="en-US" sz="800" b="0" smtClean="0">
                <a:solidFill>
                  <a:schemeClr val="bg1"/>
                </a:solidFill>
                <a:sym typeface="+mn-lt"/>
              </a:rPr>
              <a:pPr/>
              <a:t>10,88</a:t>
            </a:fld>
            <a:endParaRPr lang="el-GR" sz="800" b="0" noProof="0" dirty="0">
              <a:solidFill>
                <a:schemeClr val="bg1"/>
              </a:solidFill>
              <a:sym typeface="+mn-lt"/>
            </a:endParaRPr>
          </a:p>
        </p:txBody>
      </p:sp>
      <p:sp>
        <p:nvSpPr>
          <p:cNvPr id="135" name="Text Placeholder 5">
            <a:extLst>
              <a:ext uri="{FF2B5EF4-FFF2-40B4-BE49-F238E27FC236}">
                <a16:creationId xmlns:a16="http://schemas.microsoft.com/office/drawing/2014/main" id="{7EC8EC62-F738-2F23-F1E6-6CB3871D622B}"/>
              </a:ext>
            </a:extLst>
          </p:cNvPr>
          <p:cNvSpPr>
            <a:spLocks noGrp="1"/>
          </p:cNvSpPr>
          <p:nvPr>
            <p:custDataLst>
              <p:tags r:id="rId104"/>
            </p:custDataLst>
          </p:nvPr>
        </p:nvSpPr>
        <p:spPr bwMode="auto">
          <a:xfrm>
            <a:off x="10656888"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defRPr/>
            </a:pPr>
            <a:fld id="{E4C454FF-3AEB-4A21-AA06-5783D874FE9D}" type="datetime'''''''''''''''''''2''0''''''''''''''''2''''2'''''''''''''''">
              <a:rPr lang="el-GR" altLang="en-US" sz="800" smtClean="0">
                <a:solidFill>
                  <a:srgbClr val="000000"/>
                </a:solidFill>
              </a:rPr>
              <a:pPr marL="0" lvl="0" indent="0" algn="ctr">
                <a:spcBef>
                  <a:spcPct val="0"/>
                </a:spcBef>
                <a:spcAft>
                  <a:spcPct val="0"/>
                </a:spcAft>
                <a:buClr>
                  <a:srgbClr val="4F2D7F"/>
                </a:buClr>
                <a:buNone/>
                <a:defRPr/>
              </a:pPr>
              <a:t>2022</a:t>
            </a:fld>
            <a:endParaRPr kumimoji="0" lang="el-GR" sz="800" b="0" i="0" strike="noStrike" kern="1200" spc="0" normalizeH="0" noProof="0" dirty="0">
              <a:ln>
                <a:noFill/>
              </a:ln>
              <a:solidFill>
                <a:srgbClr val="000000"/>
              </a:solidFill>
              <a:effectLst/>
              <a:uLnTx/>
              <a:uFillTx/>
              <a:sym typeface="+mn-lt"/>
            </a:endParaRPr>
          </a:p>
        </p:txBody>
      </p:sp>
      <p:sp>
        <p:nvSpPr>
          <p:cNvPr id="732" name="Text">
            <a:extLst>
              <a:ext uri="{FF2B5EF4-FFF2-40B4-BE49-F238E27FC236}">
                <a16:creationId xmlns:a16="http://schemas.microsoft.com/office/drawing/2014/main" id="{E7E136AB-DC54-3644-DB38-6E514CBF244B}"/>
              </a:ext>
            </a:extLst>
          </p:cNvPr>
          <p:cNvSpPr>
            <a:spLocks noGrp="1"/>
          </p:cNvSpPr>
          <p:nvPr>
            <p:custDataLst>
              <p:tags r:id="rId105"/>
            </p:custDataLst>
          </p:nvPr>
        </p:nvSpPr>
        <p:spPr bwMode="gray">
          <a:xfrm>
            <a:off x="11074400" y="35004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0E5F54BA-8806-4B07-8725-A8087A4F34AA}" type="datetime'''''''''7'''',''''''''''''''''''''''''3''''''''0'''''''">
              <a:rPr lang="el-GR" altLang="en-US" sz="800" b="0" smtClean="0">
                <a:solidFill>
                  <a:schemeClr val="bg1"/>
                </a:solidFill>
                <a:sym typeface="+mn-lt"/>
              </a:rPr>
              <a:pPr/>
              <a:t>7,30</a:t>
            </a:fld>
            <a:endParaRPr lang="el-GR" sz="800" b="0" noProof="0" dirty="0">
              <a:solidFill>
                <a:schemeClr val="bg1"/>
              </a:solidFill>
              <a:sym typeface="+mn-lt"/>
            </a:endParaRPr>
          </a:p>
        </p:txBody>
      </p:sp>
      <p:sp>
        <p:nvSpPr>
          <p:cNvPr id="22" name="Text">
            <a:extLst>
              <a:ext uri="{FF2B5EF4-FFF2-40B4-BE49-F238E27FC236}">
                <a16:creationId xmlns:a16="http://schemas.microsoft.com/office/drawing/2014/main" id="{6E7C79B6-7764-17C2-5EAB-4C45AB052F70}"/>
              </a:ext>
            </a:extLst>
          </p:cNvPr>
          <p:cNvSpPr>
            <a:spLocks noGrp="1"/>
          </p:cNvSpPr>
          <p:nvPr>
            <p:custDataLst>
              <p:tags r:id="rId106"/>
            </p:custDataLst>
          </p:nvPr>
        </p:nvSpPr>
        <p:spPr bwMode="gray">
          <a:xfrm>
            <a:off x="11045825" y="3954463"/>
            <a:ext cx="285750" cy="122238"/>
          </a:xfrm>
          <a:prstGeom prst="rect">
            <a:avLst/>
          </a:prstGeom>
          <a:solidFill>
            <a:schemeClr val="accent1"/>
          </a:solidFill>
          <a:ln>
            <a:noFill/>
          </a:ln>
          <a:effec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2F903782-EB28-40FE-B62D-F00A3DFDA130}" type="datetime'1''''''1'''''''',''''5''''''''''''''''''''''''1'''''''''''">
              <a:rPr lang="el-GR" altLang="en-US" sz="800" b="0" smtClean="0">
                <a:solidFill>
                  <a:schemeClr val="bg1"/>
                </a:solidFill>
                <a:sym typeface="+mn-lt"/>
              </a:rPr>
              <a:pPr/>
              <a:t>11,51</a:t>
            </a:fld>
            <a:endParaRPr lang="el-GR" sz="800" b="0" noProof="0" dirty="0">
              <a:solidFill>
                <a:schemeClr val="bg1"/>
              </a:solidFill>
              <a:sym typeface="+mn-lt"/>
            </a:endParaRPr>
          </a:p>
        </p:txBody>
      </p:sp>
      <p:sp>
        <p:nvSpPr>
          <p:cNvPr id="136" name="Text Placeholder 5">
            <a:extLst>
              <a:ext uri="{FF2B5EF4-FFF2-40B4-BE49-F238E27FC236}">
                <a16:creationId xmlns:a16="http://schemas.microsoft.com/office/drawing/2014/main" id="{E57A5D8C-1757-7D0D-DC9C-2B78D48B8412}"/>
              </a:ext>
            </a:extLst>
          </p:cNvPr>
          <p:cNvSpPr>
            <a:spLocks noGrp="1"/>
          </p:cNvSpPr>
          <p:nvPr>
            <p:custDataLst>
              <p:tags r:id="rId107"/>
            </p:custDataLst>
          </p:nvPr>
        </p:nvSpPr>
        <p:spPr bwMode="auto">
          <a:xfrm>
            <a:off x="11068050" y="4325938"/>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lvl="0" indent="0" algn="ctr">
              <a:spcBef>
                <a:spcPct val="0"/>
              </a:spcBef>
              <a:spcAft>
                <a:spcPct val="0"/>
              </a:spcAft>
              <a:buClr>
                <a:srgbClr val="4F2D7F"/>
              </a:buClr>
              <a:buNone/>
            </a:pPr>
            <a:fld id="{AD252FF3-5E51-4787-8AC0-50E8D8E57CD6}" type="datetime'''2''''0''''''''''''''''''''''''2''''''''''''''3'''''''''''''">
              <a:rPr lang="el-GR" altLang="en-US" sz="800" smtClean="0">
                <a:solidFill>
                  <a:srgbClr val="000000"/>
                </a:solidFill>
              </a:rPr>
              <a:pPr marL="0" lvl="0" indent="0" algn="ctr">
                <a:spcBef>
                  <a:spcPct val="0"/>
                </a:spcBef>
                <a:spcAft>
                  <a:spcPct val="0"/>
                </a:spcAft>
                <a:buClr>
                  <a:srgbClr val="4F2D7F"/>
                </a:buClr>
                <a:buNone/>
              </a:pPr>
              <a:t>2023</a:t>
            </a:fld>
            <a:endParaRPr kumimoji="0" lang="el-GR" sz="800" b="0" i="0" strike="noStrike" kern="1200" spc="0" normalizeH="0" noProof="0" dirty="0">
              <a:ln>
                <a:noFill/>
              </a:ln>
              <a:solidFill>
                <a:srgbClr val="000000"/>
              </a:solidFill>
              <a:effectLst/>
              <a:uLnTx/>
              <a:uFillTx/>
              <a:sym typeface="+mn-lt"/>
            </a:endParaRPr>
          </a:p>
        </p:txBody>
      </p:sp>
      <p:sp>
        <p:nvSpPr>
          <p:cNvPr id="137" name="Text Placeholder 5">
            <a:extLst>
              <a:ext uri="{FF2B5EF4-FFF2-40B4-BE49-F238E27FC236}">
                <a16:creationId xmlns:a16="http://schemas.microsoft.com/office/drawing/2014/main" id="{79CD8FA1-4D85-2C40-D8E3-9865D462DF30}"/>
              </a:ext>
            </a:extLst>
          </p:cNvPr>
          <p:cNvSpPr>
            <a:spLocks noGrp="1"/>
          </p:cNvSpPr>
          <p:nvPr>
            <p:custDataLst>
              <p:tags r:id="rId108"/>
            </p:custDataLst>
          </p:nvPr>
        </p:nvSpPr>
        <p:spPr bwMode="gray">
          <a:xfrm>
            <a:off x="9398000" y="3422650"/>
            <a:ext cx="2857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indent="0" algn="ctr">
              <a:spcBef>
                <a:spcPct val="0"/>
              </a:spcBef>
              <a:spcAft>
                <a:spcPct val="0"/>
              </a:spcAft>
              <a:buNone/>
            </a:pPr>
            <a:fld id="{F00DB4D9-B6B9-4305-9C90-0F19667958E2}" type="datetime'1''''''''4'''',''''''''''''''98'''''">
              <a:rPr lang="el-GR" altLang="en-US" sz="800" smtClean="0">
                <a:solidFill>
                  <a:srgbClr val="000000"/>
                </a:solidFill>
              </a:rPr>
              <a:pPr/>
              <a:t>14,98</a:t>
            </a:fld>
            <a:endParaRPr lang="el-GR" sz="800" dirty="0">
              <a:solidFill>
                <a:srgbClr val="000000"/>
              </a:solidFill>
              <a:sym typeface="+mn-lt"/>
            </a:endParaRPr>
          </a:p>
        </p:txBody>
      </p:sp>
      <p:sp>
        <p:nvSpPr>
          <p:cNvPr id="138" name="Text Placeholder 5">
            <a:extLst>
              <a:ext uri="{FF2B5EF4-FFF2-40B4-BE49-F238E27FC236}">
                <a16:creationId xmlns:a16="http://schemas.microsoft.com/office/drawing/2014/main" id="{375A7C0B-82D4-C4F3-EEFB-8F7365C1455E}"/>
              </a:ext>
            </a:extLst>
          </p:cNvPr>
          <p:cNvSpPr>
            <a:spLocks noGrp="1"/>
          </p:cNvSpPr>
          <p:nvPr>
            <p:custDataLst>
              <p:tags r:id="rId109"/>
            </p:custDataLst>
          </p:nvPr>
        </p:nvSpPr>
        <p:spPr bwMode="gray">
          <a:xfrm>
            <a:off x="9810750" y="3389313"/>
            <a:ext cx="2857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indent="0" algn="ctr">
              <a:spcBef>
                <a:spcPct val="0"/>
              </a:spcBef>
              <a:spcAft>
                <a:spcPct val="0"/>
              </a:spcAft>
              <a:buNone/>
            </a:pPr>
            <a:fld id="{9D97E5AC-5083-48F6-8514-1C4AB1A66262}" type="datetime'''''''''''''''''1''''''5'',65'''''">
              <a:rPr lang="el-GR" altLang="en-US" sz="800" smtClean="0">
                <a:solidFill>
                  <a:srgbClr val="000000"/>
                </a:solidFill>
              </a:rPr>
              <a:pPr/>
              <a:t>15,65</a:t>
            </a:fld>
            <a:endParaRPr lang="el-GR" sz="800" dirty="0">
              <a:solidFill>
                <a:srgbClr val="000000"/>
              </a:solidFill>
              <a:sym typeface="+mn-lt"/>
            </a:endParaRPr>
          </a:p>
        </p:txBody>
      </p:sp>
      <p:sp>
        <p:nvSpPr>
          <p:cNvPr id="139" name="Text Placeholder 5">
            <a:extLst>
              <a:ext uri="{FF2B5EF4-FFF2-40B4-BE49-F238E27FC236}">
                <a16:creationId xmlns:a16="http://schemas.microsoft.com/office/drawing/2014/main" id="{EE7B914C-8ADE-0983-1ABC-974AC0B90C2F}"/>
              </a:ext>
            </a:extLst>
          </p:cNvPr>
          <p:cNvSpPr>
            <a:spLocks noGrp="1"/>
          </p:cNvSpPr>
          <p:nvPr>
            <p:custDataLst>
              <p:tags r:id="rId110"/>
            </p:custDataLst>
          </p:nvPr>
        </p:nvSpPr>
        <p:spPr bwMode="gray">
          <a:xfrm>
            <a:off x="10221913" y="3343275"/>
            <a:ext cx="2857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indent="0" algn="ctr">
              <a:spcBef>
                <a:spcPct val="0"/>
              </a:spcBef>
              <a:spcAft>
                <a:spcPct val="0"/>
              </a:spcAft>
              <a:buNone/>
            </a:pPr>
            <a:fld id="{F1411D8B-4701-4909-A3FA-E49ECD879E76}" type="datetime'''''1''''''''''''''''''''''''''''6,''6''''''''''''''''1'''''''">
              <a:rPr lang="el-GR" altLang="en-US" sz="800" smtClean="0">
                <a:solidFill>
                  <a:srgbClr val="000000"/>
                </a:solidFill>
              </a:rPr>
              <a:pPr/>
              <a:t>16,61</a:t>
            </a:fld>
            <a:endParaRPr lang="el-GR" sz="800" dirty="0">
              <a:solidFill>
                <a:srgbClr val="000000"/>
              </a:solidFill>
              <a:sym typeface="+mn-lt"/>
            </a:endParaRPr>
          </a:p>
        </p:txBody>
      </p:sp>
      <p:sp>
        <p:nvSpPr>
          <p:cNvPr id="140" name="Text Placeholder 5">
            <a:extLst>
              <a:ext uri="{FF2B5EF4-FFF2-40B4-BE49-F238E27FC236}">
                <a16:creationId xmlns:a16="http://schemas.microsoft.com/office/drawing/2014/main" id="{E10B42B4-E00D-3D21-1DE8-08D424A99400}"/>
              </a:ext>
            </a:extLst>
          </p:cNvPr>
          <p:cNvSpPr>
            <a:spLocks noGrp="1"/>
          </p:cNvSpPr>
          <p:nvPr>
            <p:custDataLst>
              <p:tags r:id="rId111"/>
            </p:custDataLst>
          </p:nvPr>
        </p:nvSpPr>
        <p:spPr bwMode="gray">
          <a:xfrm>
            <a:off x="10634663" y="3302000"/>
            <a:ext cx="2857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indent="0" algn="ctr">
              <a:spcBef>
                <a:spcPct val="0"/>
              </a:spcBef>
              <a:spcAft>
                <a:spcPct val="0"/>
              </a:spcAft>
              <a:buNone/>
            </a:pPr>
            <a:fld id="{1AB5E7FA-3FAB-44E8-B567-C8058B9F3805}" type="datetime'''''''1''7'''''''''''''''',''''''''''''''4''''''''''''8'''">
              <a:rPr lang="el-GR" altLang="en-US" sz="800" smtClean="0">
                <a:solidFill>
                  <a:srgbClr val="000000"/>
                </a:solidFill>
              </a:rPr>
              <a:pPr/>
              <a:t>17,48</a:t>
            </a:fld>
            <a:endParaRPr lang="el-GR" sz="800" dirty="0">
              <a:solidFill>
                <a:srgbClr val="000000"/>
              </a:solidFill>
              <a:sym typeface="+mn-lt"/>
            </a:endParaRPr>
          </a:p>
        </p:txBody>
      </p:sp>
      <p:sp>
        <p:nvSpPr>
          <p:cNvPr id="141" name="Text Placeholder 5">
            <a:extLst>
              <a:ext uri="{FF2B5EF4-FFF2-40B4-BE49-F238E27FC236}">
                <a16:creationId xmlns:a16="http://schemas.microsoft.com/office/drawing/2014/main" id="{62DD17E2-A6D3-F88A-7532-8A516D4EC193}"/>
              </a:ext>
            </a:extLst>
          </p:cNvPr>
          <p:cNvSpPr>
            <a:spLocks noGrp="1"/>
          </p:cNvSpPr>
          <p:nvPr>
            <p:custDataLst>
              <p:tags r:id="rId112"/>
            </p:custDataLst>
          </p:nvPr>
        </p:nvSpPr>
        <p:spPr bwMode="gray">
          <a:xfrm>
            <a:off x="11045825" y="3236913"/>
            <a:ext cx="2857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b"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indent="0" algn="ctr">
              <a:spcBef>
                <a:spcPct val="0"/>
              </a:spcBef>
              <a:spcAft>
                <a:spcPct val="0"/>
              </a:spcAft>
              <a:buNone/>
            </a:pPr>
            <a:fld id="{8D892FE8-E12A-4D11-B8C6-3F00F5068ED8}" type="datetime'''''1''''''''''''''8'''',''''''''8''''''''''''''1'''''">
              <a:rPr lang="el-GR" altLang="en-US" sz="800" smtClean="0">
                <a:solidFill>
                  <a:srgbClr val="000000"/>
                </a:solidFill>
              </a:rPr>
              <a:pPr/>
              <a:t>18,81</a:t>
            </a:fld>
            <a:endParaRPr lang="el-GR" sz="800" dirty="0">
              <a:solidFill>
                <a:srgbClr val="000000"/>
              </a:solidFill>
              <a:sym typeface="+mn-lt"/>
            </a:endParaRPr>
          </a:p>
        </p:txBody>
      </p:sp>
      <p:sp>
        <p:nvSpPr>
          <p:cNvPr id="217" name="Rectangle 11">
            <a:extLst>
              <a:ext uri="{FF2B5EF4-FFF2-40B4-BE49-F238E27FC236}">
                <a16:creationId xmlns:a16="http://schemas.microsoft.com/office/drawing/2014/main" id="{FF042C2C-CAAD-0F0C-BCF5-D40FA7356634}"/>
              </a:ext>
            </a:extLst>
          </p:cNvPr>
          <p:cNvSpPr/>
          <p:nvPr/>
        </p:nvSpPr>
        <p:spPr>
          <a:xfrm>
            <a:off x="575173" y="4862652"/>
            <a:ext cx="2639515" cy="1073011"/>
          </a:xfrm>
          <a:prstGeom prst="rect">
            <a:avLst/>
          </a:prstGeom>
          <a:noFill/>
          <a:ln w="15875">
            <a:noFill/>
            <a:prstDash val="solid"/>
          </a:ln>
        </p:spPr>
        <p:txBody>
          <a:bodyPr wrap="square" lIns="61200" tIns="0" rIns="61200" bIns="0" anchor="t" anchorCtr="0">
            <a:noAutofit/>
          </a:bodyPr>
          <a:lstStyle/>
          <a:p>
            <a:pPr marL="90488" marR="0" lvl="0" indent="-90488" algn="l" defTabSz="914400" rtl="0" eaLnBrk="1" fontAlgn="auto" latinLnBrk="0" hangingPunct="1">
              <a:lnSpc>
                <a:spcPct val="113000"/>
              </a:lnSpc>
              <a:spcAft>
                <a:spcPts val="300"/>
              </a:spcAft>
              <a:buClrTx/>
              <a:buSzTx/>
              <a:buFont typeface="Wingdings" panose="05000000000000000000" pitchFamily="2" charset="2"/>
              <a:buChar char="§"/>
              <a:tabLst/>
              <a:defRPr/>
            </a:pPr>
            <a:r>
              <a:rPr lang="el-GR" sz="900" dirty="0">
                <a:solidFill>
                  <a:prstClr val="black"/>
                </a:solidFill>
                <a:latin typeface="Arial (Body)"/>
                <a:cs typeface="Arial" panose="020B0604020202020204" pitchFamily="34" charset="0"/>
              </a:rPr>
              <a:t>Το </a:t>
            </a:r>
            <a:r>
              <a:rPr lang="el-GR" sz="900" dirty="0">
                <a:latin typeface="Arial (Body)"/>
                <a:cs typeface="Arial" panose="020B0604020202020204" pitchFamily="34" charset="0"/>
              </a:rPr>
              <a:t>προσδόκιμο ζωής, έχει </a:t>
            </a:r>
            <a:r>
              <a:rPr lang="el-GR" sz="900" b="1" dirty="0">
                <a:latin typeface="Arial (Body)"/>
                <a:cs typeface="Arial" panose="020B0604020202020204" pitchFamily="34" charset="0"/>
              </a:rPr>
              <a:t>επανέλθει το 2023 σε προ </a:t>
            </a:r>
            <a:r>
              <a:rPr lang="en-US" sz="900" b="1" dirty="0">
                <a:latin typeface="Arial (Body)"/>
                <a:cs typeface="Arial" panose="020B0604020202020204" pitchFamily="34" charset="0"/>
              </a:rPr>
              <a:t>COVID-19 </a:t>
            </a:r>
            <a:r>
              <a:rPr lang="el-GR" sz="900" b="1" dirty="0">
                <a:latin typeface="Arial (Body)"/>
                <a:cs typeface="Arial" panose="020B0604020202020204" pitchFamily="34" charset="0"/>
              </a:rPr>
              <a:t>επίπεδα, ήτοι 81,8 έτη</a:t>
            </a:r>
            <a:endParaRPr kumimoji="0" lang="el-GR" sz="900" b="1" i="0" u="none" strike="noStrike" kern="1200" cap="none" spc="0" normalizeH="0" baseline="0" noProof="0" dirty="0">
              <a:ln>
                <a:noFill/>
              </a:ln>
              <a:effectLst/>
              <a:uLnTx/>
              <a:uFillTx/>
              <a:latin typeface="Arial (Body)"/>
              <a:cs typeface="Arial" panose="020B0604020202020204" pitchFamily="34" charset="0"/>
            </a:endParaRPr>
          </a:p>
          <a:p>
            <a:pPr marL="90488" indent="-80963">
              <a:lnSpc>
                <a:spcPct val="113000"/>
              </a:lnSpc>
              <a:spcAft>
                <a:spcPts val="300"/>
              </a:spcAft>
              <a:buFont typeface="Wingdings" panose="05000000000000000000" pitchFamily="2" charset="2"/>
              <a:buChar char="§"/>
              <a:defRPr/>
            </a:pPr>
            <a:r>
              <a:rPr kumimoji="0" lang="el-GR" sz="900" i="0" u="none" strike="noStrike" kern="1200" cap="none" spc="0" normalizeH="0" baseline="0" noProof="0" dirty="0">
                <a:ln>
                  <a:noFill/>
                </a:ln>
                <a:effectLst/>
                <a:uLnTx/>
                <a:uFillTx/>
                <a:latin typeface="Arial (Body)"/>
                <a:cs typeface="Arial" panose="020B0604020202020204" pitchFamily="34" charset="0"/>
              </a:rPr>
              <a:t>Η βελτίωση του προσδόκιμου ζωής συνδέεται </a:t>
            </a:r>
            <a:r>
              <a:rPr kumimoji="0" lang="el-GR" sz="900" b="1" i="0" u="none" strike="noStrike" kern="1200" cap="none" spc="0" normalizeH="0" baseline="0" noProof="0" dirty="0">
                <a:ln>
                  <a:noFill/>
                </a:ln>
                <a:effectLst/>
                <a:uLnTx/>
                <a:uFillTx/>
                <a:latin typeface="Arial (Body)"/>
                <a:cs typeface="Arial" panose="020B0604020202020204" pitchFamily="34" charset="0"/>
              </a:rPr>
              <a:t>με μια αυξανόμενη ανάγκη για ιατρική φροντίδα και ως εκ τούτου για μεγαλύτερη φαρμακευτική περίθαλψη </a:t>
            </a:r>
            <a:r>
              <a:rPr kumimoji="0" lang="el-GR" sz="900" i="0" u="none" strike="noStrike" kern="1200" cap="none" spc="0" normalizeH="0" baseline="0" noProof="0" dirty="0">
                <a:ln>
                  <a:noFill/>
                </a:ln>
                <a:effectLst/>
                <a:uLnTx/>
                <a:uFillTx/>
                <a:latin typeface="Arial (Body)"/>
                <a:cs typeface="Arial" panose="020B0604020202020204" pitchFamily="34" charset="0"/>
              </a:rPr>
              <a:t>(άρα και δαπάνη)</a:t>
            </a:r>
          </a:p>
          <a:p>
            <a:pPr marL="172800" marR="0" lvl="0" indent="-171450" algn="l" defTabSz="914400" rtl="0" eaLnBrk="1" fontAlgn="auto" latinLnBrk="0" hangingPunct="1">
              <a:lnSpc>
                <a:spcPct val="113000"/>
              </a:lnSpc>
              <a:spcAft>
                <a:spcPts val="300"/>
              </a:spcAft>
              <a:buClrTx/>
              <a:buSzTx/>
              <a:buFont typeface="Wingdings" panose="05000000000000000000" pitchFamily="2" charset="2"/>
              <a:buChar char="§"/>
              <a:tabLst/>
              <a:defRPr/>
            </a:pPr>
            <a:endParaRPr kumimoji="0" lang="el-GR" sz="900" b="1" i="0" u="none" strike="noStrike" kern="1200" cap="none" spc="0" normalizeH="0" baseline="0" noProof="0" dirty="0">
              <a:ln>
                <a:noFill/>
              </a:ln>
              <a:solidFill>
                <a:prstClr val="black"/>
              </a:solidFill>
              <a:effectLst/>
              <a:uLnTx/>
              <a:uFillTx/>
              <a:latin typeface="Arial (Body)"/>
              <a:cs typeface="Arial" panose="020B0604020202020204" pitchFamily="34" charset="0"/>
            </a:endParaRPr>
          </a:p>
        </p:txBody>
      </p:sp>
      <p:sp>
        <p:nvSpPr>
          <p:cNvPr id="219" name="Rectangle 11">
            <a:extLst>
              <a:ext uri="{FF2B5EF4-FFF2-40B4-BE49-F238E27FC236}">
                <a16:creationId xmlns:a16="http://schemas.microsoft.com/office/drawing/2014/main" id="{6D6E3506-73FF-0E99-6EF6-C5725AF4C193}"/>
              </a:ext>
            </a:extLst>
          </p:cNvPr>
          <p:cNvSpPr/>
          <p:nvPr/>
        </p:nvSpPr>
        <p:spPr>
          <a:xfrm>
            <a:off x="6249989" y="4851400"/>
            <a:ext cx="2643188" cy="1098550"/>
          </a:xfrm>
          <a:prstGeom prst="rect">
            <a:avLst/>
          </a:prstGeom>
          <a:noFill/>
          <a:ln w="15875">
            <a:noFill/>
            <a:prstDash val="solid"/>
          </a:ln>
        </p:spPr>
        <p:txBody>
          <a:bodyPr wrap="square" lIns="61200" tIns="0" rIns="61200" bIns="0" anchor="t" anchorCtr="0">
            <a:noAutofit/>
          </a:bodyPr>
          <a:lstStyle/>
          <a:p>
            <a:pPr marL="90488" marR="0" lvl="0" indent="-90488" algn="l" defTabSz="914400" rtl="0" eaLnBrk="1" fontAlgn="auto" latinLnBrk="0" hangingPunct="1">
              <a:lnSpc>
                <a:spcPct val="113000"/>
              </a:lnSpc>
              <a:spcAft>
                <a:spcPts val="300"/>
              </a:spcAft>
              <a:buClrTx/>
              <a:buSzTx/>
              <a:buFont typeface="Wingdings" panose="05000000000000000000" pitchFamily="2" charset="2"/>
              <a:buChar char="§"/>
              <a:tabLst/>
              <a:defRPr/>
            </a:pPr>
            <a:r>
              <a:rPr kumimoji="0" lang="el-GR" sz="900" i="0" u="none" strike="noStrike" kern="1200" cap="none" spc="0" normalizeH="0" baseline="0" noProof="0" dirty="0">
                <a:ln>
                  <a:noFill/>
                </a:ln>
                <a:effectLst/>
                <a:uLnTx/>
                <a:uFillTx/>
                <a:latin typeface="Arial (Body)"/>
                <a:cs typeface="Arial" panose="020B0604020202020204" pitchFamily="34" charset="0"/>
              </a:rPr>
              <a:t>Η </a:t>
            </a:r>
            <a:r>
              <a:rPr kumimoji="0" lang="el-GR" sz="900" b="1" i="0" u="none" strike="noStrike" kern="1200" cap="none" spc="0" normalizeH="0" baseline="0" noProof="0" dirty="0">
                <a:ln>
                  <a:noFill/>
                </a:ln>
                <a:effectLst/>
                <a:uLnTx/>
                <a:uFillTx/>
                <a:latin typeface="Arial (Body)"/>
                <a:cs typeface="Arial" panose="020B0604020202020204" pitchFamily="34" charset="0"/>
              </a:rPr>
              <a:t>δαπάνη του νοικοκυριού για φάρμακα διαμορφώνεται </a:t>
            </a:r>
            <a:r>
              <a:rPr kumimoji="0" lang="el-GR" sz="900" i="0" u="none" strike="noStrike" kern="1200" cap="none" spc="0" normalizeH="0" baseline="0" noProof="0" dirty="0">
                <a:ln>
                  <a:noFill/>
                </a:ln>
                <a:effectLst/>
                <a:uLnTx/>
                <a:uFillTx/>
                <a:latin typeface="Arial (Body)"/>
                <a:cs typeface="Arial" panose="020B0604020202020204" pitchFamily="34" charset="0"/>
              </a:rPr>
              <a:t>από τη συμμετοχή στα </a:t>
            </a:r>
            <a:r>
              <a:rPr kumimoji="0" lang="el-GR" sz="900" i="0" u="none" strike="noStrike" kern="1200" cap="none" spc="0" normalizeH="0" baseline="0" noProof="0" dirty="0" err="1">
                <a:ln>
                  <a:noFill/>
                </a:ln>
                <a:effectLst/>
                <a:uLnTx/>
                <a:uFillTx/>
                <a:latin typeface="Arial (Body)"/>
                <a:cs typeface="Arial" panose="020B0604020202020204" pitchFamily="34" charset="0"/>
              </a:rPr>
              <a:t>αποζημιούμενα</a:t>
            </a:r>
            <a:r>
              <a:rPr kumimoji="0" lang="el-GR" sz="900" i="0" u="none" strike="noStrike" kern="1200" cap="none" spc="0" normalizeH="0" baseline="0" noProof="0" dirty="0">
                <a:ln>
                  <a:noFill/>
                </a:ln>
                <a:effectLst/>
                <a:uLnTx/>
                <a:uFillTx/>
                <a:latin typeface="Arial (Body)"/>
                <a:cs typeface="Arial" panose="020B0604020202020204" pitchFamily="34" charset="0"/>
              </a:rPr>
              <a:t> και μη φάρμακα</a:t>
            </a:r>
          </a:p>
          <a:p>
            <a:pPr marL="90488" marR="0" lvl="0" indent="-90488" algn="l" defTabSz="914400" rtl="0" eaLnBrk="1" fontAlgn="auto" latinLnBrk="0" hangingPunct="1">
              <a:lnSpc>
                <a:spcPct val="113000"/>
              </a:lnSpc>
              <a:spcAft>
                <a:spcPts val="300"/>
              </a:spcAft>
              <a:buClrTx/>
              <a:buSzTx/>
              <a:buFont typeface="Wingdings" panose="05000000000000000000" pitchFamily="2" charset="2"/>
              <a:buChar char="§"/>
              <a:tabLst/>
              <a:defRPr/>
            </a:pPr>
            <a:r>
              <a:rPr kumimoji="0" lang="el-GR" sz="900" i="0" u="none" strike="noStrike" kern="1200" cap="none" spc="0" normalizeH="0" baseline="0" noProof="0" dirty="0">
                <a:ln>
                  <a:noFill/>
                </a:ln>
                <a:effectLst/>
                <a:uLnTx/>
                <a:uFillTx/>
                <a:latin typeface="Arial (Body)"/>
                <a:cs typeface="Arial" panose="020B0604020202020204" pitchFamily="34" charset="0"/>
              </a:rPr>
              <a:t>Η δαπάνη για φάρμακα </a:t>
            </a:r>
            <a:r>
              <a:rPr kumimoji="0" lang="el-GR" sz="900" b="1" i="0" u="none" strike="noStrike" kern="1200" cap="none" spc="0" normalizeH="0" baseline="0" noProof="0" dirty="0">
                <a:ln>
                  <a:noFill/>
                </a:ln>
                <a:effectLst/>
                <a:uLnTx/>
                <a:uFillTx/>
                <a:latin typeface="Arial (Body)"/>
                <a:cs typeface="Arial" panose="020B0604020202020204" pitchFamily="34" charset="0"/>
              </a:rPr>
              <a:t>καταλαμβάνει περίπου το ~ 40% του συνόλου της δαπάνης </a:t>
            </a:r>
            <a:r>
              <a:rPr kumimoji="0" lang="el-GR" sz="900" i="0" u="none" strike="noStrike" kern="1200" cap="none" spc="0" normalizeH="0" baseline="0" noProof="0" dirty="0">
                <a:ln>
                  <a:noFill/>
                </a:ln>
                <a:effectLst/>
                <a:uLnTx/>
                <a:uFillTx/>
                <a:latin typeface="Arial (Body)"/>
                <a:cs typeface="Arial" panose="020B0604020202020204" pitchFamily="34" charset="0"/>
              </a:rPr>
              <a:t>για αγαθά και υπηρεσίες υγείας, με αυξητική τάση ως αποτέλεσμα της αύξησης της ζήτησης στην αγορά φαρμάκων</a:t>
            </a:r>
          </a:p>
        </p:txBody>
      </p:sp>
      <p:sp>
        <p:nvSpPr>
          <p:cNvPr id="220" name="Rectangle 11">
            <a:extLst>
              <a:ext uri="{FF2B5EF4-FFF2-40B4-BE49-F238E27FC236}">
                <a16:creationId xmlns:a16="http://schemas.microsoft.com/office/drawing/2014/main" id="{D14EA93B-AF71-D0DF-F273-0D7C8BC0ED2E}"/>
              </a:ext>
            </a:extLst>
          </p:cNvPr>
          <p:cNvSpPr/>
          <p:nvPr/>
        </p:nvSpPr>
        <p:spPr>
          <a:xfrm>
            <a:off x="9058275" y="4851400"/>
            <a:ext cx="2582864" cy="1098550"/>
          </a:xfrm>
          <a:prstGeom prst="rect">
            <a:avLst/>
          </a:prstGeom>
          <a:noFill/>
          <a:ln w="15875">
            <a:noFill/>
            <a:prstDash val="solid"/>
          </a:ln>
        </p:spPr>
        <p:txBody>
          <a:bodyPr wrap="square" lIns="61200" tIns="0" rIns="61200" bIns="0" anchor="t" anchorCtr="0">
            <a:noAutofit/>
          </a:bodyPr>
          <a:lstStyle/>
          <a:p>
            <a:pPr marL="90488" indent="-90488">
              <a:lnSpc>
                <a:spcPct val="113000"/>
              </a:lnSpc>
              <a:spcAft>
                <a:spcPts val="300"/>
              </a:spcAft>
              <a:buFont typeface="Wingdings" panose="05000000000000000000" pitchFamily="2" charset="2"/>
              <a:buChar char="§"/>
              <a:defRPr/>
            </a:pPr>
            <a:r>
              <a:rPr kumimoji="0" lang="el-GR" sz="900" i="0" u="none" strike="noStrike" kern="1200" cap="none" spc="0" normalizeH="0" baseline="0" noProof="0" dirty="0">
                <a:ln>
                  <a:noFill/>
                </a:ln>
                <a:effectLst/>
                <a:uLnTx/>
                <a:uFillTx/>
                <a:latin typeface="Arial (Body)"/>
                <a:cs typeface="Arial" panose="020B0604020202020204" pitchFamily="34" charset="0"/>
              </a:rPr>
              <a:t>Η συμβολή του </a:t>
            </a:r>
            <a:r>
              <a:rPr kumimoji="0" lang="el-GR" sz="900" i="0" u="none" strike="noStrike" kern="1200" cap="none" spc="0" normalizeH="0" baseline="0" noProof="0" dirty="0" err="1">
                <a:ln>
                  <a:noFill/>
                </a:ln>
                <a:effectLst/>
                <a:uLnTx/>
                <a:uFillTx/>
                <a:latin typeface="Arial (Body)"/>
                <a:cs typeface="Arial" panose="020B0604020202020204" pitchFamily="34" charset="0"/>
              </a:rPr>
              <a:t>δημ</a:t>
            </a:r>
            <a:r>
              <a:rPr lang="el-GR" sz="900" dirty="0">
                <a:latin typeface="Arial (Body)"/>
                <a:cs typeface="Arial" panose="020B0604020202020204" pitchFamily="34" charset="0"/>
              </a:rPr>
              <a:t>όσιου τομέα  στη συνολική χρηματοδότηση των δαπανών υγείας </a:t>
            </a:r>
            <a:r>
              <a:rPr kumimoji="0" lang="el-GR" sz="900" i="0" u="none" strike="noStrike" kern="1200" cap="none" spc="0" normalizeH="0" baseline="0" noProof="0" dirty="0">
                <a:ln>
                  <a:noFill/>
                </a:ln>
                <a:effectLst/>
                <a:uLnTx/>
                <a:uFillTx/>
                <a:latin typeface="Arial (Body)"/>
                <a:cs typeface="Arial" panose="020B0604020202020204" pitchFamily="34" charset="0"/>
              </a:rPr>
              <a:t>μειώθηκε σε ~ </a:t>
            </a:r>
            <a:r>
              <a:rPr kumimoji="0" lang="el-GR" sz="900" b="1" i="0" u="none" strike="noStrike" kern="1200" cap="none" spc="0" normalizeH="0" baseline="0" noProof="0" dirty="0">
                <a:ln>
                  <a:noFill/>
                </a:ln>
                <a:effectLst/>
                <a:uLnTx/>
                <a:uFillTx/>
                <a:latin typeface="Arial (Body)"/>
                <a:cs typeface="Arial" panose="020B0604020202020204" pitchFamily="34" charset="0"/>
              </a:rPr>
              <a:t>61,2% το 2023 από 62,2% το 2022. </a:t>
            </a:r>
          </a:p>
          <a:p>
            <a:pPr marL="90488" marR="0" lvl="0" indent="-90488" algn="l" defTabSz="914400" rtl="0" eaLnBrk="1" fontAlgn="auto" latinLnBrk="0" hangingPunct="1">
              <a:lnSpc>
                <a:spcPct val="113000"/>
              </a:lnSpc>
              <a:spcAft>
                <a:spcPts val="300"/>
              </a:spcAft>
              <a:buClrTx/>
              <a:buSzTx/>
              <a:buFont typeface="Wingdings" panose="05000000000000000000" pitchFamily="2" charset="2"/>
              <a:buChar char="§"/>
              <a:tabLst/>
              <a:defRPr/>
            </a:pPr>
            <a:r>
              <a:rPr lang="el-GR" sz="900" dirty="0">
                <a:latin typeface="Arial (Body)"/>
                <a:cs typeface="Arial" panose="020B0604020202020204" pitchFamily="34" charset="0"/>
              </a:rPr>
              <a:t>Διαχρονικά, η </a:t>
            </a:r>
            <a:r>
              <a:rPr lang="el-GR" sz="900" b="1" dirty="0">
                <a:latin typeface="Arial (Body)"/>
                <a:cs typeface="Arial" panose="020B0604020202020204" pitchFamily="34" charset="0"/>
              </a:rPr>
              <a:t>αύξηση της ιδιωτικής χρηματοδότησης </a:t>
            </a:r>
            <a:r>
              <a:rPr lang="el-GR" sz="900" dirty="0">
                <a:latin typeface="Arial (Body)"/>
                <a:cs typeface="Arial" panose="020B0604020202020204" pitchFamily="34" charset="0"/>
              </a:rPr>
              <a:t>δαπανών υγείας (~21,5%) είναι υψηλότερη από την αύξηση των δαπανών υγείας (~19,6%)</a:t>
            </a:r>
            <a:endParaRPr kumimoji="0" lang="el-GR" sz="900" b="1" i="0" u="none" strike="noStrike" kern="1200" cap="none" spc="0" normalizeH="0" baseline="0" noProof="0" dirty="0">
              <a:ln>
                <a:noFill/>
              </a:ln>
              <a:effectLst/>
              <a:uLnTx/>
              <a:uFillTx/>
              <a:latin typeface="Arial (Body)"/>
              <a:cs typeface="Arial" panose="020B0604020202020204" pitchFamily="34" charset="0"/>
            </a:endParaRPr>
          </a:p>
        </p:txBody>
      </p:sp>
      <p:graphicFrame>
        <p:nvGraphicFramePr>
          <p:cNvPr id="96" name="Chart 95">
            <a:extLst>
              <a:ext uri="{FF2B5EF4-FFF2-40B4-BE49-F238E27FC236}">
                <a16:creationId xmlns:a16="http://schemas.microsoft.com/office/drawing/2014/main" id="{95D7B974-9361-61EA-0E52-C926E95DAA43}"/>
              </a:ext>
            </a:extLst>
          </p:cNvPr>
          <p:cNvGraphicFramePr/>
          <p:nvPr>
            <p:custDataLst>
              <p:tags r:id="rId113"/>
            </p:custDataLst>
            <p:extLst>
              <p:ext uri="{D42A27DB-BD31-4B8C-83A1-F6EECF244321}">
                <p14:modId xmlns:p14="http://schemas.microsoft.com/office/powerpoint/2010/main" val="79333644"/>
              </p:ext>
            </p:extLst>
          </p:nvPr>
        </p:nvGraphicFramePr>
        <p:xfrm>
          <a:off x="6124575" y="3141663"/>
          <a:ext cx="2544763" cy="1336675"/>
        </p:xfrm>
        <a:graphic>
          <a:graphicData uri="http://schemas.openxmlformats.org/drawingml/2006/chart">
            <c:chart xmlns:c="http://schemas.openxmlformats.org/drawingml/2006/chart" xmlns:r="http://schemas.openxmlformats.org/officeDocument/2006/relationships" r:id="rId146"/>
          </a:graphicData>
        </a:graphic>
      </p:graphicFrame>
      <p:cxnSp>
        <p:nvCxnSpPr>
          <p:cNvPr id="644" name="Straight Connector 643">
            <a:extLst>
              <a:ext uri="{FF2B5EF4-FFF2-40B4-BE49-F238E27FC236}">
                <a16:creationId xmlns:a16="http://schemas.microsoft.com/office/drawing/2014/main" id="{2B09B78D-F064-28CB-068C-F031F73DB2D7}"/>
              </a:ext>
            </a:extLst>
          </p:cNvPr>
          <p:cNvCxnSpPr/>
          <p:nvPr>
            <p:custDataLst>
              <p:tags r:id="rId114"/>
            </p:custDataLst>
          </p:nvPr>
        </p:nvCxnSpPr>
        <p:spPr bwMode="gray">
          <a:xfrm>
            <a:off x="6773863" y="3963988"/>
            <a:ext cx="0" cy="15875"/>
          </a:xfrm>
          <a:prstGeom prst="line">
            <a:avLst/>
          </a:prstGeom>
          <a:ln w="6350"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5" name="Straight Connector 644">
            <a:extLst>
              <a:ext uri="{FF2B5EF4-FFF2-40B4-BE49-F238E27FC236}">
                <a16:creationId xmlns:a16="http://schemas.microsoft.com/office/drawing/2014/main" id="{2C74287E-7351-8A96-CFE7-220A345FEBED}"/>
              </a:ext>
            </a:extLst>
          </p:cNvPr>
          <p:cNvCxnSpPr/>
          <p:nvPr>
            <p:custDataLst>
              <p:tags r:id="rId115"/>
            </p:custDataLst>
          </p:nvPr>
        </p:nvCxnSpPr>
        <p:spPr bwMode="gray">
          <a:xfrm>
            <a:off x="7177088" y="3963988"/>
            <a:ext cx="0" cy="15875"/>
          </a:xfrm>
          <a:prstGeom prst="line">
            <a:avLst/>
          </a:prstGeom>
          <a:ln w="6350"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6" name="Straight Connector 645">
            <a:extLst>
              <a:ext uri="{FF2B5EF4-FFF2-40B4-BE49-F238E27FC236}">
                <a16:creationId xmlns:a16="http://schemas.microsoft.com/office/drawing/2014/main" id="{B7B64223-12A3-9029-569B-EA3925094B78}"/>
              </a:ext>
            </a:extLst>
          </p:cNvPr>
          <p:cNvCxnSpPr/>
          <p:nvPr>
            <p:custDataLst>
              <p:tags r:id="rId116"/>
            </p:custDataLst>
          </p:nvPr>
        </p:nvCxnSpPr>
        <p:spPr bwMode="gray">
          <a:xfrm>
            <a:off x="7578725" y="3962400"/>
            <a:ext cx="0" cy="15875"/>
          </a:xfrm>
          <a:prstGeom prst="line">
            <a:avLst/>
          </a:prstGeom>
          <a:ln w="6350"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7" name="Straight Connector 646">
            <a:extLst>
              <a:ext uri="{FF2B5EF4-FFF2-40B4-BE49-F238E27FC236}">
                <a16:creationId xmlns:a16="http://schemas.microsoft.com/office/drawing/2014/main" id="{603886D7-5F13-54BE-298F-7D44CE122D16}"/>
              </a:ext>
            </a:extLst>
          </p:cNvPr>
          <p:cNvCxnSpPr/>
          <p:nvPr>
            <p:custDataLst>
              <p:tags r:id="rId117"/>
            </p:custDataLst>
          </p:nvPr>
        </p:nvCxnSpPr>
        <p:spPr bwMode="gray">
          <a:xfrm>
            <a:off x="7981950" y="3951288"/>
            <a:ext cx="0" cy="15875"/>
          </a:xfrm>
          <a:prstGeom prst="line">
            <a:avLst/>
          </a:prstGeom>
          <a:ln w="6350"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8" name="Straight Connector 647">
            <a:extLst>
              <a:ext uri="{FF2B5EF4-FFF2-40B4-BE49-F238E27FC236}">
                <a16:creationId xmlns:a16="http://schemas.microsoft.com/office/drawing/2014/main" id="{8DCDCE64-1710-5E64-B08A-2FEC8BCCFE18}"/>
              </a:ext>
            </a:extLst>
          </p:cNvPr>
          <p:cNvCxnSpPr/>
          <p:nvPr>
            <p:custDataLst>
              <p:tags r:id="rId118"/>
            </p:custDataLst>
          </p:nvPr>
        </p:nvCxnSpPr>
        <p:spPr bwMode="gray">
          <a:xfrm>
            <a:off x="8385175" y="3938588"/>
            <a:ext cx="0" cy="15875"/>
          </a:xfrm>
          <a:prstGeom prst="line">
            <a:avLst/>
          </a:prstGeom>
          <a:ln w="6350"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68" name="Text">
            <a:extLst>
              <a:ext uri="{FF2B5EF4-FFF2-40B4-BE49-F238E27FC236}">
                <a16:creationId xmlns:a16="http://schemas.microsoft.com/office/drawing/2014/main" id="{A682D5F3-BC3C-1F23-3469-C6826E182220}"/>
              </a:ext>
            </a:extLst>
          </p:cNvPr>
          <p:cNvSpPr>
            <a:spLocks noGrp="1"/>
          </p:cNvSpPr>
          <p:nvPr>
            <p:custDataLst>
              <p:tags r:id="rId119"/>
            </p:custDataLst>
          </p:nvPr>
        </p:nvSpPr>
        <p:spPr bwMode="auto">
          <a:xfrm>
            <a:off x="6475413" y="3057525"/>
            <a:ext cx="1952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r>
              <a:rPr lang="el-GR" altLang="en-US" sz="800" b="0" dirty="0">
                <a:solidFill>
                  <a:srgbClr val="000000"/>
                </a:solidFill>
                <a:effectLst/>
              </a:rPr>
              <a:t>σε €</a:t>
            </a:r>
            <a:endParaRPr lang="el-GR" sz="800" b="0" noProof="0" dirty="0">
              <a:solidFill>
                <a:srgbClr val="000000"/>
              </a:solidFill>
            </a:endParaRPr>
          </a:p>
        </p:txBody>
      </p:sp>
      <p:sp>
        <p:nvSpPr>
          <p:cNvPr id="480" name="Text">
            <a:extLst>
              <a:ext uri="{FF2B5EF4-FFF2-40B4-BE49-F238E27FC236}">
                <a16:creationId xmlns:a16="http://schemas.microsoft.com/office/drawing/2014/main" id="{D979A973-CB05-BB4E-9680-104F50CFE264}"/>
              </a:ext>
            </a:extLst>
          </p:cNvPr>
          <p:cNvSpPr>
            <a:spLocks noGrp="1"/>
          </p:cNvSpPr>
          <p:nvPr>
            <p:custDataLst>
              <p:tags r:id="rId120"/>
            </p:custDataLst>
          </p:nvPr>
        </p:nvSpPr>
        <p:spPr bwMode="auto">
          <a:xfrm>
            <a:off x="6653213" y="432593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C8F0CE1A-42DB-4A5E-902B-5334D7C00EF0}" type="datetime'''''''''''''''2''''''''''''''''''''''01''''''''9'''''">
              <a:rPr lang="el-GR" altLang="en-US" sz="800" b="0" smtClean="0">
                <a:solidFill>
                  <a:schemeClr val="tx1"/>
                </a:solidFill>
              </a:rPr>
              <a:pPr/>
              <a:t>2019</a:t>
            </a:fld>
            <a:endParaRPr lang="el-GR" sz="800" b="0" noProof="0" dirty="0">
              <a:solidFill>
                <a:schemeClr val="tx1"/>
              </a:solidFill>
            </a:endParaRPr>
          </a:p>
        </p:txBody>
      </p:sp>
      <p:sp>
        <p:nvSpPr>
          <p:cNvPr id="481" name="Text">
            <a:extLst>
              <a:ext uri="{FF2B5EF4-FFF2-40B4-BE49-F238E27FC236}">
                <a16:creationId xmlns:a16="http://schemas.microsoft.com/office/drawing/2014/main" id="{F9386940-6156-E335-4B40-E9DB1780075B}"/>
              </a:ext>
            </a:extLst>
          </p:cNvPr>
          <p:cNvSpPr>
            <a:spLocks noGrp="1"/>
          </p:cNvSpPr>
          <p:nvPr>
            <p:custDataLst>
              <p:tags r:id="rId121"/>
            </p:custDataLst>
          </p:nvPr>
        </p:nvSpPr>
        <p:spPr bwMode="auto">
          <a:xfrm>
            <a:off x="7037388" y="4325938"/>
            <a:ext cx="2809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081B6817-0870-42F2-9BA4-83E0F361AA35}" type="datetime'''''''''''''''''20''''''''''''2''0*'''''''''''''''">
              <a:rPr lang="el-GR" altLang="en-US" sz="800" b="0" smtClean="0">
                <a:solidFill>
                  <a:schemeClr val="tx1"/>
                </a:solidFill>
              </a:rPr>
              <a:pPr/>
              <a:t>2020*</a:t>
            </a:fld>
            <a:endParaRPr lang="el-GR" sz="800" b="0" noProof="0" dirty="0">
              <a:solidFill>
                <a:schemeClr val="tx1"/>
              </a:solidFill>
            </a:endParaRPr>
          </a:p>
        </p:txBody>
      </p:sp>
      <p:sp>
        <p:nvSpPr>
          <p:cNvPr id="511" name="Text">
            <a:extLst>
              <a:ext uri="{FF2B5EF4-FFF2-40B4-BE49-F238E27FC236}">
                <a16:creationId xmlns:a16="http://schemas.microsoft.com/office/drawing/2014/main" id="{8125DBE2-8744-2E41-474D-95B703EAA14F}"/>
              </a:ext>
            </a:extLst>
          </p:cNvPr>
          <p:cNvSpPr>
            <a:spLocks noGrp="1"/>
          </p:cNvSpPr>
          <p:nvPr>
            <p:custDataLst>
              <p:tags r:id="rId122"/>
            </p:custDataLst>
          </p:nvPr>
        </p:nvSpPr>
        <p:spPr bwMode="auto">
          <a:xfrm>
            <a:off x="7458075" y="432593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FA8ED64D-9230-4BC4-9FA3-0F5926A90B67}" type="datetime'''''''''''''''''''''''''''20''''2''''''''1'''''''''''">
              <a:rPr lang="el-GR" altLang="en-US" sz="800" b="0" smtClean="0">
                <a:solidFill>
                  <a:schemeClr val="tx1"/>
                </a:solidFill>
              </a:rPr>
              <a:pPr/>
              <a:t>2021</a:t>
            </a:fld>
            <a:endParaRPr lang="el-GR" sz="800" b="0" noProof="0" dirty="0">
              <a:solidFill>
                <a:schemeClr val="tx1"/>
              </a:solidFill>
            </a:endParaRPr>
          </a:p>
        </p:txBody>
      </p:sp>
      <p:sp>
        <p:nvSpPr>
          <p:cNvPr id="512" name="Text">
            <a:extLst>
              <a:ext uri="{FF2B5EF4-FFF2-40B4-BE49-F238E27FC236}">
                <a16:creationId xmlns:a16="http://schemas.microsoft.com/office/drawing/2014/main" id="{0294AC0C-6692-B748-ECDC-6A944854CF47}"/>
              </a:ext>
            </a:extLst>
          </p:cNvPr>
          <p:cNvSpPr>
            <a:spLocks noGrp="1"/>
          </p:cNvSpPr>
          <p:nvPr>
            <p:custDataLst>
              <p:tags r:id="rId123"/>
            </p:custDataLst>
          </p:nvPr>
        </p:nvSpPr>
        <p:spPr bwMode="auto">
          <a:xfrm>
            <a:off x="7861300" y="4325938"/>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6B6A64CF-F51D-4FF6-BC98-2A5F72F452C8}" type="datetime'''2''''''''02''''''''2'''''''''''''''''''''''''''''''''''''''">
              <a:rPr lang="el-GR" altLang="en-US" sz="800" b="0" smtClean="0">
                <a:solidFill>
                  <a:schemeClr val="tx1"/>
                </a:solidFill>
              </a:rPr>
              <a:pPr/>
              <a:t>2022</a:t>
            </a:fld>
            <a:endParaRPr lang="el-GR" sz="800" b="0" noProof="0" dirty="0">
              <a:solidFill>
                <a:schemeClr val="tx1"/>
              </a:solidFill>
            </a:endParaRPr>
          </a:p>
        </p:txBody>
      </p:sp>
      <p:sp>
        <p:nvSpPr>
          <p:cNvPr id="513" name="Text">
            <a:extLst>
              <a:ext uri="{FF2B5EF4-FFF2-40B4-BE49-F238E27FC236}">
                <a16:creationId xmlns:a16="http://schemas.microsoft.com/office/drawing/2014/main" id="{CC0B66B6-831A-8700-50AA-B40C2A9E6E81}"/>
              </a:ext>
            </a:extLst>
          </p:cNvPr>
          <p:cNvSpPr>
            <a:spLocks noGrp="1"/>
          </p:cNvSpPr>
          <p:nvPr>
            <p:custDataLst>
              <p:tags r:id="rId124"/>
            </p:custDataLst>
          </p:nvPr>
        </p:nvSpPr>
        <p:spPr bwMode="auto">
          <a:xfrm>
            <a:off x="8245475" y="4325938"/>
            <a:ext cx="2809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09D6C1C7-F066-4013-B16F-D44C31772C12}" type="datetime'2''''''''''''''''0''''''2''3''''''''*'''''''''''''''''''">
              <a:rPr lang="el-GR" altLang="en-US" sz="800" b="0" smtClean="0">
                <a:solidFill>
                  <a:schemeClr val="tx1"/>
                </a:solidFill>
              </a:rPr>
              <a:pPr/>
              <a:t>2023*</a:t>
            </a:fld>
            <a:endParaRPr lang="el-GR" sz="800" b="0" noProof="0" dirty="0">
              <a:solidFill>
                <a:schemeClr val="tx1"/>
              </a:solidFill>
            </a:endParaRPr>
          </a:p>
        </p:txBody>
      </p:sp>
      <p:sp>
        <p:nvSpPr>
          <p:cNvPr id="747" name="Rectangle 746">
            <a:extLst>
              <a:ext uri="{FF2B5EF4-FFF2-40B4-BE49-F238E27FC236}">
                <a16:creationId xmlns:a16="http://schemas.microsoft.com/office/drawing/2014/main" id="{CA4C4E51-79C6-6D08-34DC-49251E569073}"/>
              </a:ext>
            </a:extLst>
          </p:cNvPr>
          <p:cNvSpPr/>
          <p:nvPr>
            <p:custDataLst>
              <p:tags r:id="rId125"/>
            </p:custDataLst>
          </p:nvPr>
        </p:nvSpPr>
        <p:spPr bwMode="auto">
          <a:xfrm>
            <a:off x="9434513" y="2914650"/>
            <a:ext cx="125413" cy="93663"/>
          </a:xfrm>
          <a:prstGeom prst="rect">
            <a:avLst/>
          </a:prstGeom>
          <a:solidFill>
            <a:schemeClr val="accent2"/>
          </a:solidFill>
          <a:ln w="9525" cmpd="sng" algn="ctr">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25" name="Rectangle 24">
            <a:extLst>
              <a:ext uri="{FF2B5EF4-FFF2-40B4-BE49-F238E27FC236}">
                <a16:creationId xmlns:a16="http://schemas.microsoft.com/office/drawing/2014/main" id="{F5912C5B-B89A-4679-7543-D8DA0EC1C378}"/>
              </a:ext>
            </a:extLst>
          </p:cNvPr>
          <p:cNvSpPr/>
          <p:nvPr>
            <p:custDataLst>
              <p:tags r:id="rId126"/>
            </p:custDataLst>
          </p:nvPr>
        </p:nvSpPr>
        <p:spPr bwMode="auto">
          <a:xfrm>
            <a:off x="10355263" y="2914650"/>
            <a:ext cx="125412" cy="93663"/>
          </a:xfrm>
          <a:prstGeom prst="rect">
            <a:avLst/>
          </a:prstGeom>
          <a:solidFill>
            <a:srgbClr val="4F2D7F"/>
          </a:solidFill>
          <a:ln w="9525" cmpd="sng" algn="ctr">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744" name="Text">
            <a:extLst>
              <a:ext uri="{FF2B5EF4-FFF2-40B4-BE49-F238E27FC236}">
                <a16:creationId xmlns:a16="http://schemas.microsoft.com/office/drawing/2014/main" id="{336D6E7F-6C66-6A7C-6C5B-A12389078FD3}"/>
              </a:ext>
            </a:extLst>
          </p:cNvPr>
          <p:cNvSpPr>
            <a:spLocks noGrp="1"/>
          </p:cNvSpPr>
          <p:nvPr>
            <p:custDataLst>
              <p:tags r:id="rId127"/>
            </p:custDataLst>
          </p:nvPr>
        </p:nvSpPr>
        <p:spPr bwMode="auto">
          <a:xfrm>
            <a:off x="9610725" y="2911475"/>
            <a:ext cx="642938"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spcBef>
                <a:spcPct val="0"/>
              </a:spcBef>
              <a:spcAft>
                <a:spcPct val="0"/>
              </a:spcAft>
            </a:pPr>
            <a:fld id="{31A0DC0E-04B5-45E0-8BBC-1B0593D2B560}" type="datetime'''Ι''''''''''διω''τ''''''ι''''κ''''ή δ''''''''''α''''πάνη'''''">
              <a:rPr lang="el-GR" altLang="en-US" sz="700" b="0" smtClean="0">
                <a:solidFill>
                  <a:schemeClr val="tx1"/>
                </a:solidFill>
                <a:effectLst/>
                <a:sym typeface="+mn-lt"/>
              </a:rPr>
              <a:pPr lvl="0">
                <a:spcBef>
                  <a:spcPct val="0"/>
                </a:spcBef>
                <a:spcAft>
                  <a:spcPct val="0"/>
                </a:spcAft>
              </a:pPr>
              <a:t>Ιδιωτική δαπάνη</a:t>
            </a:fld>
            <a:endParaRPr lang="el-GR" sz="700" b="0" noProof="0" dirty="0">
              <a:solidFill>
                <a:schemeClr val="tx1"/>
              </a:solidFill>
              <a:sym typeface="+mn-lt"/>
            </a:endParaRPr>
          </a:p>
        </p:txBody>
      </p:sp>
      <p:sp>
        <p:nvSpPr>
          <p:cNvPr id="9" name="Text">
            <a:extLst>
              <a:ext uri="{FF2B5EF4-FFF2-40B4-BE49-F238E27FC236}">
                <a16:creationId xmlns:a16="http://schemas.microsoft.com/office/drawing/2014/main" id="{707D39E5-E8F0-FF79-2506-58FAA39E39A5}"/>
              </a:ext>
            </a:extLst>
          </p:cNvPr>
          <p:cNvSpPr>
            <a:spLocks noGrp="1"/>
          </p:cNvSpPr>
          <p:nvPr>
            <p:custDataLst>
              <p:tags r:id="rId128"/>
            </p:custDataLst>
          </p:nvPr>
        </p:nvSpPr>
        <p:spPr bwMode="auto">
          <a:xfrm>
            <a:off x="10531475" y="2911475"/>
            <a:ext cx="665163"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spcBef>
                <a:spcPct val="0"/>
              </a:spcBef>
              <a:spcAft>
                <a:spcPct val="0"/>
              </a:spcAft>
            </a:pPr>
            <a:fld id="{CA0CF59A-EAC7-4F15-A6DA-F16D0A0D1A01}" type="datetime'''Δη''''''μ''''''ό''σια ''''''δ''''''''α''''πά''''''''ν''η'''">
              <a:rPr lang="el-GR" altLang="en-US" sz="700" b="0" smtClean="0">
                <a:solidFill>
                  <a:schemeClr val="tx1"/>
                </a:solidFill>
              </a:rPr>
              <a:pPr/>
              <a:t>Δημόσια δαπάνη</a:t>
            </a:fld>
            <a:endParaRPr lang="el-GR" sz="700" b="0" noProof="0" dirty="0">
              <a:solidFill>
                <a:schemeClr val="tx1"/>
              </a:solidFill>
              <a:sym typeface="+mn-lt"/>
            </a:endParaRPr>
          </a:p>
        </p:txBody>
      </p:sp>
      <p:cxnSp>
        <p:nvCxnSpPr>
          <p:cNvPr id="12" name="Straight Connector 11">
            <a:extLst>
              <a:ext uri="{FF2B5EF4-FFF2-40B4-BE49-F238E27FC236}">
                <a16:creationId xmlns:a16="http://schemas.microsoft.com/office/drawing/2014/main" id="{0A34E7D8-FD74-6A08-E2E9-797B187BE8CD}"/>
              </a:ext>
            </a:extLst>
          </p:cNvPr>
          <p:cNvCxnSpPr/>
          <p:nvPr>
            <p:custDataLst>
              <p:tags r:id="rId129"/>
            </p:custDataLst>
          </p:nvPr>
        </p:nvCxnSpPr>
        <p:spPr bwMode="gray">
          <a:xfrm>
            <a:off x="6751638" y="2960688"/>
            <a:ext cx="195263" cy="0"/>
          </a:xfrm>
          <a:prstGeom prst="line">
            <a:avLst/>
          </a:prstGeom>
          <a:ln w="28575"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F7A1CEFC-0334-E8B8-B8CF-EB9C2C6E6031}"/>
              </a:ext>
            </a:extLst>
          </p:cNvPr>
          <p:cNvSpPr/>
          <p:nvPr>
            <p:custDataLst>
              <p:tags r:id="rId130"/>
            </p:custDataLst>
          </p:nvPr>
        </p:nvSpPr>
        <p:spPr bwMode="auto">
          <a:xfrm>
            <a:off x="7607300" y="2914650"/>
            <a:ext cx="125413" cy="9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92" name="Oval 91">
            <a:extLst>
              <a:ext uri="{FF2B5EF4-FFF2-40B4-BE49-F238E27FC236}">
                <a16:creationId xmlns:a16="http://schemas.microsoft.com/office/drawing/2014/main" id="{CF8966FD-CD36-77AE-1E5A-A22B3EE0BAF5}"/>
              </a:ext>
            </a:extLst>
          </p:cNvPr>
          <p:cNvSpPr/>
          <p:nvPr>
            <p:custDataLst>
              <p:tags r:id="rId131"/>
            </p:custDataLst>
          </p:nvPr>
        </p:nvSpPr>
        <p:spPr bwMode="auto">
          <a:xfrm>
            <a:off x="6804025" y="2916238"/>
            <a:ext cx="88900" cy="88900"/>
          </a:xfrm>
          <a:prstGeom prst="ellipse">
            <a:avLst/>
          </a:prstGeom>
          <a:solidFill>
            <a:schemeClr val="accent2"/>
          </a:solidFill>
          <a:ln w="9525" cmpd="sng" algn="ctr">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8" name="Text">
            <a:extLst>
              <a:ext uri="{FF2B5EF4-FFF2-40B4-BE49-F238E27FC236}">
                <a16:creationId xmlns:a16="http://schemas.microsoft.com/office/drawing/2014/main" id="{311AFCD5-8E4D-B72E-533E-1FF83523C779}"/>
              </a:ext>
            </a:extLst>
          </p:cNvPr>
          <p:cNvSpPr>
            <a:spLocks noGrp="1"/>
          </p:cNvSpPr>
          <p:nvPr>
            <p:custDataLst>
              <p:tags r:id="rId132"/>
            </p:custDataLst>
          </p:nvPr>
        </p:nvSpPr>
        <p:spPr bwMode="auto">
          <a:xfrm>
            <a:off x="7011988" y="2911475"/>
            <a:ext cx="395288"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spcBef>
                <a:spcPct val="0"/>
              </a:spcBef>
              <a:spcAft>
                <a:spcPct val="0"/>
              </a:spcAft>
            </a:pPr>
            <a:fld id="{EF3A9882-EF22-470A-B40F-F2419E6D4097}" type="datetime'Φ''''ά''''''ρμ''''''''''''''''''''''''''''ακ''''α'''' '''">
              <a:rPr lang="el-GR" altLang="en-US" sz="700" b="0" smtClean="0">
                <a:solidFill>
                  <a:srgbClr val="000000"/>
                </a:solidFill>
              </a:rPr>
              <a:pPr/>
              <a:t>Φάρμακα </a:t>
            </a:fld>
            <a:endParaRPr lang="el-GR" sz="700" b="0" noProof="0" dirty="0">
              <a:solidFill>
                <a:srgbClr val="000000"/>
              </a:solidFill>
            </a:endParaRPr>
          </a:p>
        </p:txBody>
      </p:sp>
      <p:sp>
        <p:nvSpPr>
          <p:cNvPr id="10" name="Text">
            <a:extLst>
              <a:ext uri="{FF2B5EF4-FFF2-40B4-BE49-F238E27FC236}">
                <a16:creationId xmlns:a16="http://schemas.microsoft.com/office/drawing/2014/main" id="{B09D6200-22F1-6C10-774C-AFB04BA8AA7A}"/>
              </a:ext>
            </a:extLst>
          </p:cNvPr>
          <p:cNvSpPr>
            <a:spLocks noGrp="1"/>
          </p:cNvSpPr>
          <p:nvPr>
            <p:custDataLst>
              <p:tags r:id="rId133"/>
            </p:custDataLst>
          </p:nvPr>
        </p:nvSpPr>
        <p:spPr bwMode="auto">
          <a:xfrm>
            <a:off x="7783513" y="2911475"/>
            <a:ext cx="620713"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spcBef>
                <a:spcPct val="0"/>
              </a:spcBef>
              <a:spcAft>
                <a:spcPct val="0"/>
              </a:spcAft>
            </a:pPr>
            <a:fld id="{4B0398B9-190E-43A3-B7CB-15C182684D42}" type="datetime'''''''''''''''''Δ''''''α''''πά''ν''''ε''ς ''''''υγεί''α''''ς'">
              <a:rPr lang="el-GR" altLang="en-US" sz="700" b="0" smtClean="0">
                <a:solidFill>
                  <a:srgbClr val="000000"/>
                </a:solidFill>
              </a:rPr>
              <a:pPr/>
              <a:t>Δαπάνες υγείας</a:t>
            </a:fld>
            <a:endParaRPr lang="el-GR" sz="700" b="0" noProof="0" dirty="0">
              <a:solidFill>
                <a:srgbClr val="000000"/>
              </a:solidFill>
            </a:endParaRPr>
          </a:p>
        </p:txBody>
      </p:sp>
      <p:sp>
        <p:nvSpPr>
          <p:cNvPr id="58" name="TextBox 57">
            <a:extLst>
              <a:ext uri="{FF2B5EF4-FFF2-40B4-BE49-F238E27FC236}">
                <a16:creationId xmlns:a16="http://schemas.microsoft.com/office/drawing/2014/main" id="{71F12397-996D-6A9D-AC7E-4FC84C469D48}"/>
              </a:ext>
            </a:extLst>
          </p:cNvPr>
          <p:cNvSpPr txBox="1"/>
          <p:nvPr/>
        </p:nvSpPr>
        <p:spPr>
          <a:xfrm>
            <a:off x="515003" y="6028240"/>
            <a:ext cx="4515729" cy="179360"/>
          </a:xfrm>
          <a:prstGeom prst="rect">
            <a:avLst/>
          </a:prstGeom>
          <a:noFill/>
        </p:spPr>
        <p:txBody>
          <a:bodyPr wrap="none" lIns="0" tIns="0" rIns="0" bIns="0" rtlCol="0">
            <a:noAutofit/>
          </a:bodyPr>
          <a:lstStyle/>
          <a:p>
            <a:pPr>
              <a:defRPr/>
            </a:pPr>
            <a:r>
              <a:rPr lang="el-GR" altLang="el-GR" sz="800" i="1" dirty="0">
                <a:solidFill>
                  <a:prstClr val="black"/>
                </a:solidFill>
              </a:rPr>
              <a:t>Πηγή: </a:t>
            </a:r>
            <a:r>
              <a:rPr lang="el-GR" altLang="el-GR" sz="800" dirty="0">
                <a:solidFill>
                  <a:prstClr val="black"/>
                </a:solidFill>
              </a:rPr>
              <a:t>ΕΛΣΤΑΤ, </a:t>
            </a:r>
            <a:r>
              <a:rPr lang="en-US" altLang="el-GR" sz="800" dirty="0">
                <a:solidFill>
                  <a:prstClr val="black"/>
                </a:solidFill>
              </a:rPr>
              <a:t>EUROSTAT</a:t>
            </a:r>
            <a:endParaRPr lang="en-US" sz="800" dirty="0">
              <a:solidFill>
                <a:prstClr val="black"/>
              </a:solidFill>
            </a:endParaRPr>
          </a:p>
        </p:txBody>
      </p:sp>
      <p:sp>
        <p:nvSpPr>
          <p:cNvPr id="23" name="Rectangle 11">
            <a:extLst>
              <a:ext uri="{FF2B5EF4-FFF2-40B4-BE49-F238E27FC236}">
                <a16:creationId xmlns:a16="http://schemas.microsoft.com/office/drawing/2014/main" id="{10AF9905-800E-CB1F-9A74-11715953DFEB}"/>
              </a:ext>
            </a:extLst>
          </p:cNvPr>
          <p:cNvSpPr/>
          <p:nvPr/>
        </p:nvSpPr>
        <p:spPr>
          <a:xfrm>
            <a:off x="3387725" y="4851400"/>
            <a:ext cx="2635252" cy="1098550"/>
          </a:xfrm>
          <a:prstGeom prst="rect">
            <a:avLst/>
          </a:prstGeom>
          <a:noFill/>
          <a:ln w="15875">
            <a:noFill/>
            <a:prstDash val="solid"/>
          </a:ln>
        </p:spPr>
        <p:txBody>
          <a:bodyPr wrap="square" lIns="61200" tIns="0" rIns="61200" bIns="0" anchor="t" anchorCtr="0">
            <a:noAutofit/>
          </a:bodyPr>
          <a:lstStyle/>
          <a:p>
            <a:pPr marL="90488" marR="0" lvl="0" indent="-90488" algn="l" defTabSz="914400" rtl="0" eaLnBrk="1" fontAlgn="auto" latinLnBrk="0" hangingPunct="1">
              <a:lnSpc>
                <a:spcPct val="113000"/>
              </a:lnSpc>
              <a:spcAft>
                <a:spcPts val="300"/>
              </a:spcAft>
              <a:buClrTx/>
              <a:buSzTx/>
              <a:buFont typeface="Wingdings" panose="05000000000000000000" pitchFamily="2" charset="2"/>
              <a:buChar char="§"/>
              <a:tabLst/>
              <a:defRPr/>
            </a:pPr>
            <a:r>
              <a:rPr lang="el-GR" sz="900" dirty="0">
                <a:latin typeface="Arial (Body)"/>
                <a:cs typeface="Arial" panose="020B0604020202020204" pitchFamily="34" charset="0"/>
              </a:rPr>
              <a:t>Η μείωση των γεννήσεων (-3,9%) σε συνδυασμό με την αύξηση των θανάτων (0,5%) είχε </a:t>
            </a:r>
            <a:r>
              <a:rPr lang="el-GR" sz="900" b="1" dirty="0">
                <a:latin typeface="Arial (Body)"/>
                <a:cs typeface="Arial" panose="020B0604020202020204" pitchFamily="34" charset="0"/>
              </a:rPr>
              <a:t>ως αποτέλεσμα την αρνητική φυσική μεταβολή του πληθυσμού</a:t>
            </a:r>
          </a:p>
          <a:p>
            <a:pPr marL="90488" indent="-90488">
              <a:spcBef>
                <a:spcPts val="200"/>
              </a:spcBef>
              <a:spcAft>
                <a:spcPts val="200"/>
              </a:spcAft>
              <a:buFont typeface="Wingdings" panose="05000000000000000000" pitchFamily="2" charset="2"/>
              <a:buChar char="§"/>
            </a:pPr>
            <a:r>
              <a:rPr lang="el-GR" sz="900" dirty="0">
                <a:latin typeface="Arial (Body)"/>
                <a:cs typeface="Arial" panose="020B0604020202020204" pitchFamily="34" charset="0"/>
              </a:rPr>
              <a:t>Το γεγονός αυτό σε συνδυασμό </a:t>
            </a:r>
            <a:r>
              <a:rPr lang="el-GR" sz="900" b="1" dirty="0">
                <a:latin typeface="Arial (Body)"/>
                <a:cs typeface="Arial" panose="020B0604020202020204" pitchFamily="34" charset="0"/>
              </a:rPr>
              <a:t>με την αύξηση του προσδόκιμου ζωής του πληθυσμού </a:t>
            </a:r>
            <a:r>
              <a:rPr lang="el-GR" sz="900" dirty="0">
                <a:latin typeface="Arial (Body)"/>
                <a:cs typeface="Arial" panose="020B0604020202020204" pitchFamily="34" charset="0"/>
              </a:rPr>
              <a:t>οδήγησε στην άνοδο του ποσοστού του γηραιού πληθυσμού (&gt;65 ετών)</a:t>
            </a:r>
          </a:p>
        </p:txBody>
      </p:sp>
      <p:cxnSp>
        <p:nvCxnSpPr>
          <p:cNvPr id="460" name="Straight Connector 459">
            <a:extLst>
              <a:ext uri="{FF2B5EF4-FFF2-40B4-BE49-F238E27FC236}">
                <a16:creationId xmlns:a16="http://schemas.microsoft.com/office/drawing/2014/main" id="{835DAE8E-7DB0-76DF-E6B9-2D0729B1AA0E}"/>
              </a:ext>
            </a:extLst>
          </p:cNvPr>
          <p:cNvCxnSpPr/>
          <p:nvPr>
            <p:custDataLst>
              <p:tags r:id="rId134"/>
            </p:custDataLst>
          </p:nvPr>
        </p:nvCxnSpPr>
        <p:spPr bwMode="gray">
          <a:xfrm>
            <a:off x="3908425" y="2960688"/>
            <a:ext cx="153988"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id="{5ECC61A3-50B1-0DFE-8153-BCD3DDEBACA8}"/>
              </a:ext>
            </a:extLst>
          </p:cNvPr>
          <p:cNvCxnSpPr/>
          <p:nvPr>
            <p:custDataLst>
              <p:tags r:id="rId135"/>
            </p:custDataLst>
          </p:nvPr>
        </p:nvCxnSpPr>
        <p:spPr bwMode="gray">
          <a:xfrm>
            <a:off x="4552950" y="2960688"/>
            <a:ext cx="153988"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1" name="Isosceles Triangle 460">
            <a:extLst>
              <a:ext uri="{FF2B5EF4-FFF2-40B4-BE49-F238E27FC236}">
                <a16:creationId xmlns:a16="http://schemas.microsoft.com/office/drawing/2014/main" id="{93F6076C-A7CF-AE56-531F-26360450FCF0}"/>
              </a:ext>
            </a:extLst>
          </p:cNvPr>
          <p:cNvSpPr/>
          <p:nvPr>
            <p:custDataLst>
              <p:tags r:id="rId136"/>
            </p:custDataLst>
          </p:nvPr>
        </p:nvSpPr>
        <p:spPr bwMode="auto">
          <a:xfrm>
            <a:off x="3965575" y="2941638"/>
            <a:ext cx="38100" cy="38100"/>
          </a:xfrm>
          <a:prstGeom prst="triangle">
            <a:avLst/>
          </a:prstGeom>
          <a:solidFill>
            <a:schemeClr val="accent1"/>
          </a:solidFill>
          <a:ln w="9525" cmpd="sng" algn="ctr">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484" name="Isosceles Triangle 483">
            <a:extLst>
              <a:ext uri="{FF2B5EF4-FFF2-40B4-BE49-F238E27FC236}">
                <a16:creationId xmlns:a16="http://schemas.microsoft.com/office/drawing/2014/main" id="{375A18E6-8A32-7AE6-C759-E4FD3CCD32BC}"/>
              </a:ext>
            </a:extLst>
          </p:cNvPr>
          <p:cNvSpPr/>
          <p:nvPr>
            <p:custDataLst>
              <p:tags r:id="rId137"/>
            </p:custDataLst>
          </p:nvPr>
        </p:nvSpPr>
        <p:spPr bwMode="auto">
          <a:xfrm>
            <a:off x="4610100" y="2941638"/>
            <a:ext cx="38100" cy="38100"/>
          </a:xfrm>
          <a:prstGeom prst="triangle">
            <a:avLst/>
          </a:prstGeom>
          <a:solidFill>
            <a:schemeClr val="accent2"/>
          </a:solidFill>
          <a:ln w="9525" cmpd="sng" algn="ctr">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64" name="Text">
            <a:extLst>
              <a:ext uri="{FF2B5EF4-FFF2-40B4-BE49-F238E27FC236}">
                <a16:creationId xmlns:a16="http://schemas.microsoft.com/office/drawing/2014/main" id="{EDC152CF-1042-C06A-90D3-A0BC6B7346DA}"/>
              </a:ext>
            </a:extLst>
          </p:cNvPr>
          <p:cNvSpPr>
            <a:spLocks noGrp="1"/>
          </p:cNvSpPr>
          <p:nvPr>
            <p:custDataLst>
              <p:tags r:id="rId138"/>
            </p:custDataLst>
          </p:nvPr>
        </p:nvSpPr>
        <p:spPr bwMode="auto">
          <a:xfrm>
            <a:off x="4122738" y="2911475"/>
            <a:ext cx="319088"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spcBef>
                <a:spcPct val="0"/>
              </a:spcBef>
              <a:spcAft>
                <a:spcPct val="0"/>
              </a:spcAft>
            </a:pPr>
            <a:fld id="{B916E7FE-D3D0-4EF3-9816-D636B39BD5D8}" type="datetime'Θάν''''α''''''''''τ''''''''ο''''''''''''''''''''''''''''ι'''''">
              <a:rPr lang="el-GR" altLang="en-US" sz="700" b="0" smtClean="0">
                <a:solidFill>
                  <a:schemeClr val="tx1"/>
                </a:solidFill>
                <a:effectLst/>
                <a:sym typeface="+mn-lt"/>
              </a:rPr>
              <a:pPr lvl="0">
                <a:spcBef>
                  <a:spcPct val="0"/>
                </a:spcBef>
                <a:spcAft>
                  <a:spcPct val="0"/>
                </a:spcAft>
              </a:pPr>
              <a:t>Θάνατοι</a:t>
            </a:fld>
            <a:endParaRPr lang="el-GR" sz="700" b="0" noProof="0" dirty="0">
              <a:solidFill>
                <a:schemeClr val="tx1"/>
              </a:solidFill>
              <a:sym typeface="+mn-lt"/>
            </a:endParaRPr>
          </a:p>
        </p:txBody>
      </p:sp>
      <p:sp>
        <p:nvSpPr>
          <p:cNvPr id="66" name="Text">
            <a:extLst>
              <a:ext uri="{FF2B5EF4-FFF2-40B4-BE49-F238E27FC236}">
                <a16:creationId xmlns:a16="http://schemas.microsoft.com/office/drawing/2014/main" id="{6EE9B6BA-DDE0-98FB-290B-337D29B1A1B8}"/>
              </a:ext>
            </a:extLst>
          </p:cNvPr>
          <p:cNvSpPr>
            <a:spLocks noGrp="1"/>
          </p:cNvSpPr>
          <p:nvPr>
            <p:custDataLst>
              <p:tags r:id="rId139"/>
            </p:custDataLst>
          </p:nvPr>
        </p:nvSpPr>
        <p:spPr bwMode="auto">
          <a:xfrm>
            <a:off x="4767263" y="2911475"/>
            <a:ext cx="384175" cy="1063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spcBef>
                <a:spcPct val="0"/>
              </a:spcBef>
              <a:spcAft>
                <a:spcPct val="0"/>
              </a:spcAft>
            </a:pPr>
            <a:fld id="{2550024D-D0DC-442B-9D0A-BCA7D78D0FD9}" type="datetime'Γ''''''ε''''ννή''''''σε''''''''''''''ι''ς'''''''''''''''''''''">
              <a:rPr lang="el-GR" altLang="en-US" sz="700" b="0" smtClean="0">
                <a:solidFill>
                  <a:schemeClr val="tx1"/>
                </a:solidFill>
              </a:rPr>
              <a:pPr lvl="0">
                <a:spcBef>
                  <a:spcPct val="0"/>
                </a:spcBef>
                <a:spcAft>
                  <a:spcPct val="0"/>
                </a:spcAft>
              </a:pPr>
              <a:t>Γεννήσεις</a:t>
            </a:fld>
            <a:endParaRPr lang="el-GR" sz="700" b="0" noProof="0" dirty="0">
              <a:solidFill>
                <a:schemeClr val="tx1"/>
              </a:solidFill>
              <a:sym typeface="+mn-lt"/>
            </a:endParaRPr>
          </a:p>
        </p:txBody>
      </p:sp>
    </p:spTree>
    <p:extLst>
      <p:ext uri="{BB962C8B-B14F-4D97-AF65-F5344CB8AC3E}">
        <p14:creationId xmlns:p14="http://schemas.microsoft.com/office/powerpoint/2010/main" val="383710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B91E-E6F7-3433-B929-72A79A6525A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7CDDBEC-5647-15EB-52B3-B4E37A220286}"/>
              </a:ext>
            </a:extLst>
          </p:cNvPr>
          <p:cNvGraphicFramePr>
            <a:graphicFrameLocks noChangeAspect="1"/>
          </p:cNvGraphicFramePr>
          <p:nvPr>
            <p:custDataLst>
              <p:tags r:id="rId1"/>
            </p:custDataLst>
            <p:extLst>
              <p:ext uri="{D42A27DB-BD31-4B8C-83A1-F6EECF244321}">
                <p14:modId xmlns:p14="http://schemas.microsoft.com/office/powerpoint/2010/main" val="501576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think-cell data - do not delete" hidden="1">
                        <a:extLst>
                          <a:ext uri="{FF2B5EF4-FFF2-40B4-BE49-F238E27FC236}">
                            <a16:creationId xmlns:a16="http://schemas.microsoft.com/office/drawing/2014/main" id="{B7CDDBEC-5647-15EB-52B3-B4E37A2202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DF2D6F0B-0772-93A6-9632-AC3DF0A59592}"/>
              </a:ext>
            </a:extLst>
          </p:cNvPr>
          <p:cNvSpPr>
            <a:spLocks noGrp="1"/>
          </p:cNvSpPr>
          <p:nvPr>
            <p:ph type="title"/>
          </p:nvPr>
        </p:nvSpPr>
        <p:spPr>
          <a:xfrm>
            <a:off x="1214438" y="3717032"/>
            <a:ext cx="6897786" cy="861703"/>
          </a:xfrm>
        </p:spPr>
        <p:txBody>
          <a:bodyPr vert="horz"/>
          <a:lstStyle/>
          <a:p>
            <a:r>
              <a:rPr lang="el-GR" dirty="0">
                <a:latin typeface="Arial (Body)"/>
                <a:ea typeface="+mn-ea"/>
                <a:cs typeface="Arial" panose="020B0604020202020204" pitchFamily="34" charset="0"/>
              </a:rPr>
              <a:t>Προστιθέμενη αξία και κοινωνικοοικονομικό αποτύπωμα </a:t>
            </a:r>
          </a:p>
        </p:txBody>
      </p:sp>
      <p:sp>
        <p:nvSpPr>
          <p:cNvPr id="7" name="Text Placeholder 2">
            <a:extLst>
              <a:ext uri="{FF2B5EF4-FFF2-40B4-BE49-F238E27FC236}">
                <a16:creationId xmlns:a16="http://schemas.microsoft.com/office/drawing/2014/main" id="{A5DE0073-721E-6BDA-D654-CC62FAAF8F4F}"/>
              </a:ext>
            </a:extLst>
          </p:cNvPr>
          <p:cNvSpPr>
            <a:spLocks noGrp="1"/>
          </p:cNvSpPr>
          <p:nvPr>
            <p:ph type="body" sz="quarter" idx="15"/>
          </p:nvPr>
        </p:nvSpPr>
        <p:spPr>
          <a:xfrm>
            <a:off x="508000" y="3215369"/>
            <a:ext cx="706438" cy="861703"/>
          </a:xfrm>
        </p:spPr>
        <p:txBody>
          <a:bodyPr tIns="0" bIns="0" anchor="ctr" anchorCtr="0">
            <a:normAutofit/>
          </a:bodyPr>
          <a:lstStyle/>
          <a:p>
            <a:r>
              <a:rPr lang="el-GR" dirty="0">
                <a:latin typeface="Arial (Body)"/>
                <a:cs typeface="Arial" panose="020B0604020202020204" pitchFamily="34" charset="0"/>
              </a:rPr>
              <a:t>2.</a:t>
            </a:r>
          </a:p>
        </p:txBody>
      </p:sp>
    </p:spTree>
    <p:extLst>
      <p:ext uri="{BB962C8B-B14F-4D97-AF65-F5344CB8AC3E}">
        <p14:creationId xmlns:p14="http://schemas.microsoft.com/office/powerpoint/2010/main" val="387303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8502-C6C0-B45A-FBAB-244B467F07E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FCED8792-52F6-7439-F5B1-1C300A17A336}"/>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pPr>
              <a:spcBef>
                <a:spcPts val="0"/>
              </a:spcBef>
            </a:pPr>
            <a:r>
              <a:rPr lang="el-GR" dirty="0">
                <a:solidFill>
                  <a:srgbClr val="4F2D7F"/>
                </a:solidFill>
                <a:latin typeface="Arial (Body)"/>
                <a:cs typeface="Arial" panose="020B0604020202020204" pitchFamily="34" charset="0"/>
              </a:rPr>
              <a:t>Κλάδος αποθήκευσης και διανομής</a:t>
            </a:r>
          </a:p>
          <a:p>
            <a:pPr>
              <a:spcBef>
                <a:spcPts val="0"/>
              </a:spcBef>
            </a:pPr>
            <a:r>
              <a:rPr lang="el-GR" sz="2000" dirty="0">
                <a:solidFill>
                  <a:srgbClr val="00A7B4"/>
                </a:solidFill>
                <a:latin typeface="Arial (Body)"/>
                <a:cs typeface="Arial" panose="020B0604020202020204" pitchFamily="34" charset="0"/>
              </a:rPr>
              <a:t>Παράμετροι κοινωνικής προστιθέμενης αξίας</a:t>
            </a:r>
          </a:p>
        </p:txBody>
      </p:sp>
      <p:sp>
        <p:nvSpPr>
          <p:cNvPr id="3" name="Text Placeholder 8">
            <a:extLst>
              <a:ext uri="{FF2B5EF4-FFF2-40B4-BE49-F238E27FC236}">
                <a16:creationId xmlns:a16="http://schemas.microsoft.com/office/drawing/2014/main" id="{510030D0-3E31-D377-B784-45F55077D3C5}"/>
              </a:ext>
            </a:extLst>
          </p:cNvPr>
          <p:cNvSpPr txBox="1">
            <a:spLocks/>
          </p:cNvSpPr>
          <p:nvPr/>
        </p:nvSpPr>
        <p:spPr>
          <a:xfrm>
            <a:off x="1028630" y="2985706"/>
            <a:ext cx="3060000" cy="2659937"/>
          </a:xfrm>
          <a:prstGeom prst="roundRect">
            <a:avLst>
              <a:gd name="adj" fmla="val 7278"/>
            </a:avLst>
          </a:prstGeom>
          <a:solidFill>
            <a:srgbClr val="F8F8F8"/>
          </a:solidFill>
          <a:effectLst>
            <a:outerShdw blurRad="50800" dist="38100" dir="2700000" algn="tl" rotWithShape="0">
              <a:prstClr val="black">
                <a:alpha val="40000"/>
              </a:prstClr>
            </a:outerShdw>
          </a:effectLst>
        </p:spPr>
        <p:txBody>
          <a:bodyPr vert="horz" wrap="square" lIns="108000" tIns="216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400" b="1" i="0" u="none" strike="noStrike" kern="1200" cap="none" spc="0" normalizeH="0" baseline="0" noProof="0" dirty="0">
                <a:ln>
                  <a:noFill/>
                </a:ln>
                <a:solidFill>
                  <a:srgbClr val="00A4B3"/>
                </a:solidFill>
                <a:effectLst/>
                <a:uLnTx/>
                <a:uFillTx/>
                <a:latin typeface="Arial" panose="020B0604020202020204"/>
                <a:ea typeface="+mn-ea"/>
                <a:cs typeface="+mn-cs"/>
              </a:rPr>
              <a:t>Βιομηχανίες </a:t>
            </a:r>
          </a:p>
          <a:p>
            <a:pPr marL="180000" marR="0" lvl="4" indent="-18000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l-GR" sz="1100" b="1" dirty="0">
                <a:solidFill>
                  <a:prstClr val="black"/>
                </a:solidFill>
                <a:latin typeface="Arial" panose="020B0604020202020204"/>
              </a:rPr>
              <a:t>Υπηρεσίες μεταφοράς: </a:t>
            </a:r>
            <a:r>
              <a:rPr lang="el-GR" sz="1100" dirty="0">
                <a:solidFill>
                  <a:prstClr val="black"/>
                </a:solidFill>
                <a:latin typeface="Arial" panose="020B0604020202020204"/>
              </a:rPr>
              <a:t>μεταφορά, συλλογή και επιστροφή ανακληθέντων και ληξιπρόθεσμων φαρμάκων μέσω πιστοποιημένων μεθόδων</a:t>
            </a:r>
          </a:p>
          <a:p>
            <a:pPr marL="180000" marR="0" lvl="4" indent="-18000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l-GR" sz="1100" b="1" dirty="0">
                <a:solidFill>
                  <a:prstClr val="black"/>
                </a:solidFill>
                <a:latin typeface="Arial" panose="020B0604020202020204"/>
              </a:rPr>
              <a:t>Ενημέρωση: </a:t>
            </a:r>
            <a:r>
              <a:rPr lang="el-GR" sz="1100" dirty="0">
                <a:solidFill>
                  <a:prstClr val="black"/>
                </a:solidFill>
                <a:latin typeface="Arial" panose="020B0604020202020204"/>
              </a:rPr>
              <a:t>παροχή στοιχείων αγοράς για την εξυπηρέτηση προγραμματισμού παραγωγής και θεμάτων </a:t>
            </a:r>
            <a:r>
              <a:rPr lang="el-GR" sz="1100" dirty="0" err="1">
                <a:solidFill>
                  <a:prstClr val="black"/>
                </a:solidFill>
                <a:latin typeface="Arial" panose="020B0604020202020204"/>
              </a:rPr>
              <a:t>φαρμακοεπαγρύπνησης</a:t>
            </a:r>
            <a:endParaRPr lang="el-GR" sz="1100" dirty="0">
              <a:solidFill>
                <a:prstClr val="black"/>
              </a:solidFill>
              <a:latin typeface="Arial" panose="020B0604020202020204"/>
            </a:endParaRPr>
          </a:p>
          <a:p>
            <a:pPr marL="180000" marR="0" lvl="4" indent="-180000" algn="l" defTabSz="736656"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l-GR"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 Placeholder 8">
            <a:extLst>
              <a:ext uri="{FF2B5EF4-FFF2-40B4-BE49-F238E27FC236}">
                <a16:creationId xmlns:a16="http://schemas.microsoft.com/office/drawing/2014/main" id="{BD4F5773-0415-6F09-2244-0997490CE94B}"/>
              </a:ext>
            </a:extLst>
          </p:cNvPr>
          <p:cNvSpPr txBox="1">
            <a:spLocks/>
          </p:cNvSpPr>
          <p:nvPr/>
        </p:nvSpPr>
        <p:spPr>
          <a:xfrm>
            <a:off x="8160656" y="2985706"/>
            <a:ext cx="3060000" cy="2659937"/>
          </a:xfrm>
          <a:prstGeom prst="roundRect">
            <a:avLst>
              <a:gd name="adj" fmla="val 7278"/>
            </a:avLst>
          </a:prstGeom>
          <a:solidFill>
            <a:srgbClr val="F8F8F8"/>
          </a:solidFill>
          <a:effectLst>
            <a:outerShdw blurRad="50800" dist="38100" dir="2700000" algn="tl" rotWithShape="0">
              <a:prstClr val="black">
                <a:alpha val="40000"/>
              </a:prstClr>
            </a:outerShdw>
          </a:effectLst>
        </p:spPr>
        <p:txBody>
          <a:bodyPr vert="horz" wrap="square" lIns="108000" tIns="216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el-GR" sz="1400" dirty="0">
                <a:solidFill>
                  <a:srgbClr val="00A4B3"/>
                </a:solidFill>
                <a:latin typeface="Arial" panose="020B0604020202020204"/>
              </a:rPr>
              <a:t>Ασθενείς</a:t>
            </a:r>
            <a:endParaRPr kumimoji="0" lang="el-GR" sz="1400" b="1" i="0" u="none" strike="noStrike" kern="1200" cap="none" spc="0" normalizeH="0" baseline="0" noProof="0" dirty="0">
              <a:ln>
                <a:noFill/>
              </a:ln>
              <a:solidFill>
                <a:srgbClr val="00A4B3"/>
              </a:solidFill>
              <a:effectLst/>
              <a:uLnTx/>
              <a:uFillTx/>
              <a:latin typeface="Arial" panose="020B0604020202020204"/>
              <a:ea typeface="+mn-ea"/>
              <a:cs typeface="+mn-cs"/>
            </a:endParaRPr>
          </a:p>
          <a:p>
            <a:pPr marL="172800" marR="0" lvl="0" indent="-172800" algn="l" defTabSz="914400" rtl="0" eaLnBrk="1" fontAlgn="auto" latinLnBrk="0" hangingPunct="1">
              <a:lnSpc>
                <a:spcPct val="114000"/>
              </a:lnSpc>
              <a:spcBef>
                <a:spcPts val="0"/>
              </a:spcBef>
              <a:spcAft>
                <a:spcPts val="300"/>
              </a:spcAft>
              <a:buClrTx/>
              <a:buSzTx/>
              <a:buFont typeface="Wingdings" panose="05000000000000000000" pitchFamily="2" charset="2"/>
              <a:buChar char="§"/>
              <a:tabLst/>
              <a:defRPr/>
            </a:pPr>
            <a:r>
              <a:rPr lang="el-GR" sz="1050" dirty="0">
                <a:solidFill>
                  <a:prstClr val="black"/>
                </a:solidFill>
                <a:latin typeface="Arial" panose="020B0604020202020204"/>
              </a:rPr>
              <a:t>Διανομή: </a:t>
            </a:r>
            <a:r>
              <a:rPr lang="el-GR" sz="1050" b="0" dirty="0">
                <a:solidFill>
                  <a:prstClr val="black"/>
                </a:solidFill>
                <a:latin typeface="Arial" panose="020B0604020202020204"/>
              </a:rPr>
              <a:t>Τήρηση υψηλών προτύπων ποιότητας υπηρεσιών μεταφοράς και διανομή φαρμακευτικών προϊόντων</a:t>
            </a:r>
          </a:p>
          <a:p>
            <a:pPr marL="172800" indent="-172800" defTabSz="914400">
              <a:lnSpc>
                <a:spcPct val="114000"/>
              </a:lnSpc>
              <a:spcAft>
                <a:spcPts val="300"/>
              </a:spcAft>
              <a:buFont typeface="Wingdings" panose="05000000000000000000" pitchFamily="2" charset="2"/>
              <a:buChar char="§"/>
              <a:defRPr/>
            </a:pPr>
            <a:r>
              <a:rPr lang="el-GR" sz="1050" dirty="0">
                <a:solidFill>
                  <a:prstClr val="black"/>
                </a:solidFill>
                <a:latin typeface="Arial" panose="020B0604020202020204"/>
              </a:rPr>
              <a:t>Πρόσβαση σε φάρμακα: </a:t>
            </a:r>
            <a:r>
              <a:rPr lang="el-GR" sz="1050" b="0" dirty="0">
                <a:solidFill>
                  <a:prstClr val="black"/>
                </a:solidFill>
                <a:latin typeface="Arial" panose="020B0604020202020204"/>
              </a:rPr>
              <a:t>Τήρηση υψηλών προτύπων ποιότητας στα σκευάσματα και εξασφάλιση διαθεσιμότητας και συνέπεια παράδοσης </a:t>
            </a:r>
          </a:p>
          <a:p>
            <a:pPr marL="172800" marR="0" lvl="0" indent="-172800" algn="l" defTabSz="914400" rtl="0" eaLnBrk="1" fontAlgn="auto" latinLnBrk="0" hangingPunct="1">
              <a:lnSpc>
                <a:spcPct val="114000"/>
              </a:lnSpc>
              <a:spcBef>
                <a:spcPts val="0"/>
              </a:spcBef>
              <a:spcAft>
                <a:spcPts val="300"/>
              </a:spcAft>
              <a:buClrTx/>
              <a:buSzTx/>
              <a:buFont typeface="Wingdings" panose="05000000000000000000" pitchFamily="2" charset="2"/>
              <a:buChar char="§"/>
              <a:tabLst/>
              <a:defRPr/>
            </a:pPr>
            <a:endParaRPr kumimoji="0" lang="el-GR" sz="105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R="0" lvl="0" algn="l" defTabSz="914400" rtl="0" eaLnBrk="1" fontAlgn="auto" latinLnBrk="0" hangingPunct="1">
              <a:lnSpc>
                <a:spcPct val="114000"/>
              </a:lnSpc>
              <a:spcBef>
                <a:spcPts val="0"/>
              </a:spcBef>
              <a:spcAft>
                <a:spcPts val="300"/>
              </a:spcAft>
              <a:buClrTx/>
              <a:buSzTx/>
              <a:tabLst/>
              <a:defRPr/>
            </a:pPr>
            <a:endParaRPr kumimoji="0" lang="el-GR" sz="10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 Placeholder 8">
            <a:extLst>
              <a:ext uri="{FF2B5EF4-FFF2-40B4-BE49-F238E27FC236}">
                <a16:creationId xmlns:a16="http://schemas.microsoft.com/office/drawing/2014/main" id="{519864A0-2F3C-F8C2-5309-6B20DAF264D2}"/>
              </a:ext>
            </a:extLst>
          </p:cNvPr>
          <p:cNvSpPr txBox="1">
            <a:spLocks/>
          </p:cNvSpPr>
          <p:nvPr/>
        </p:nvSpPr>
        <p:spPr>
          <a:xfrm>
            <a:off x="4595390" y="2985706"/>
            <a:ext cx="3060000" cy="2659937"/>
          </a:xfrm>
          <a:prstGeom prst="roundRect">
            <a:avLst>
              <a:gd name="adj" fmla="val 7278"/>
            </a:avLst>
          </a:prstGeom>
          <a:solidFill>
            <a:srgbClr val="F8F8F8"/>
          </a:solidFill>
          <a:effectLst>
            <a:outerShdw blurRad="50800" dist="38100" dir="2700000" algn="tl" rotWithShape="0">
              <a:prstClr val="black">
                <a:alpha val="40000"/>
              </a:prstClr>
            </a:outerShdw>
          </a:effectLst>
        </p:spPr>
        <p:txBody>
          <a:bodyPr vert="horz" wrap="square" lIns="108000" tIns="216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400" b="1" i="0" u="none" strike="noStrike" kern="1200" cap="none" spc="0" normalizeH="0" baseline="0" noProof="0" dirty="0">
                <a:ln>
                  <a:noFill/>
                </a:ln>
                <a:solidFill>
                  <a:srgbClr val="00A4B3"/>
                </a:solidFill>
                <a:effectLst/>
                <a:uLnTx/>
                <a:uFillTx/>
                <a:latin typeface="Arial" panose="020B0604020202020204"/>
                <a:ea typeface="+mn-ea"/>
                <a:cs typeface="+mn-cs"/>
              </a:rPr>
              <a:t>Φαρμακεία</a:t>
            </a:r>
          </a:p>
          <a:p>
            <a:pPr marL="171450" indent="-171450">
              <a:lnSpc>
                <a:spcPct val="114000"/>
              </a:lnSpc>
              <a:spcAft>
                <a:spcPts val="300"/>
              </a:spcAft>
              <a:buFont typeface="Wingdings" panose="05000000000000000000" pitchFamily="2" charset="2"/>
              <a:buChar char="§"/>
            </a:pPr>
            <a:r>
              <a:rPr lang="el-GR" sz="1100" dirty="0">
                <a:solidFill>
                  <a:prstClr val="black"/>
                </a:solidFill>
                <a:latin typeface="Arial" panose="020B0604020202020204"/>
              </a:rPr>
              <a:t>Υπηρεσίες μεταφοράς:</a:t>
            </a:r>
            <a:r>
              <a:rPr lang="el-GR" sz="1100" b="0" dirty="0">
                <a:solidFill>
                  <a:prstClr val="black"/>
                </a:solidFill>
                <a:latin typeface="Arial" panose="020B0604020202020204"/>
              </a:rPr>
              <a:t> παράδοση φαρμάκων με πολλαπλά δρομολόγια ημερησίως, εξυπηρέτηση απομακρυσμένων περιοχών και συλλογή επιστροφών</a:t>
            </a:r>
          </a:p>
          <a:p>
            <a:pPr marL="171450" indent="-171450">
              <a:lnSpc>
                <a:spcPct val="114000"/>
              </a:lnSpc>
              <a:spcAft>
                <a:spcPts val="300"/>
              </a:spcAft>
              <a:buFont typeface="Wingdings" panose="05000000000000000000" pitchFamily="2" charset="2"/>
              <a:buChar char="§"/>
            </a:pPr>
            <a:r>
              <a:rPr lang="el-GR" sz="1100" dirty="0">
                <a:solidFill>
                  <a:prstClr val="black"/>
                </a:solidFill>
                <a:latin typeface="Arial" panose="020B0604020202020204"/>
              </a:rPr>
              <a:t>Ενημέρωση: </a:t>
            </a:r>
            <a:r>
              <a:rPr lang="el-GR" sz="1100" b="0" dirty="0">
                <a:solidFill>
                  <a:prstClr val="black"/>
                </a:solidFill>
                <a:latin typeface="Arial" panose="020B0604020202020204"/>
              </a:rPr>
              <a:t>σχετικά με νέα φαρμακευτικά σκευάσματα και θεραπείες</a:t>
            </a:r>
          </a:p>
          <a:p>
            <a:pPr marL="172800" indent="-172800">
              <a:lnSpc>
                <a:spcPct val="114000"/>
              </a:lnSpc>
              <a:spcAft>
                <a:spcPts val="300"/>
              </a:spcAft>
              <a:buFont typeface="Wingdings" panose="05000000000000000000" pitchFamily="2" charset="2"/>
              <a:buChar char="§"/>
            </a:pPr>
            <a:r>
              <a:rPr lang="el-GR" sz="1100" dirty="0">
                <a:solidFill>
                  <a:prstClr val="black"/>
                </a:solidFill>
                <a:latin typeface="Arial" panose="020B0604020202020204"/>
              </a:rPr>
              <a:t>Παροχή πιστώσεων </a:t>
            </a:r>
            <a:r>
              <a:rPr lang="el-GR" sz="1100" b="0" dirty="0">
                <a:solidFill>
                  <a:prstClr val="black"/>
                </a:solidFill>
                <a:latin typeface="Arial" panose="020B0604020202020204"/>
              </a:rPr>
              <a:t>και διευκολύνσεων πληρωμής προς τα φαρμακεία</a:t>
            </a:r>
          </a:p>
          <a:p>
            <a:pPr marL="171450" indent="-171450">
              <a:lnSpc>
                <a:spcPct val="114000"/>
              </a:lnSpc>
              <a:spcAft>
                <a:spcPts val="300"/>
              </a:spcAft>
              <a:buFont typeface="Wingdings" panose="05000000000000000000" pitchFamily="2" charset="2"/>
              <a:buChar char="§"/>
            </a:pPr>
            <a:endParaRPr lang="el-GR" sz="1100" dirty="0">
              <a:solidFill>
                <a:schemeClr val="tx1"/>
              </a:solidFill>
            </a:endParaRPr>
          </a:p>
        </p:txBody>
      </p:sp>
      <p:sp>
        <p:nvSpPr>
          <p:cNvPr id="7" name="Freeform: Shape 6">
            <a:extLst>
              <a:ext uri="{FF2B5EF4-FFF2-40B4-BE49-F238E27FC236}">
                <a16:creationId xmlns:a16="http://schemas.microsoft.com/office/drawing/2014/main" id="{9CAADD98-CF19-79C8-5F45-7144DB59C9AC}"/>
              </a:ext>
            </a:extLst>
          </p:cNvPr>
          <p:cNvSpPr/>
          <p:nvPr/>
        </p:nvSpPr>
        <p:spPr>
          <a:xfrm>
            <a:off x="809448" y="3020215"/>
            <a:ext cx="219183" cy="562887"/>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algn="l" defTabSz="94686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T Walsheim LC" pitchFamily="2" charset="0"/>
              <a:ea typeface="+mn-ea"/>
              <a:cs typeface="+mn-cs"/>
            </a:endParaRPr>
          </a:p>
        </p:txBody>
      </p:sp>
      <p:sp>
        <p:nvSpPr>
          <p:cNvPr id="8" name="Freeform: Shape 7">
            <a:extLst>
              <a:ext uri="{FF2B5EF4-FFF2-40B4-BE49-F238E27FC236}">
                <a16:creationId xmlns:a16="http://schemas.microsoft.com/office/drawing/2014/main" id="{AB83A0A8-701F-EDA7-C230-AE72665F343A}"/>
              </a:ext>
            </a:extLst>
          </p:cNvPr>
          <p:cNvSpPr/>
          <p:nvPr/>
        </p:nvSpPr>
        <p:spPr>
          <a:xfrm>
            <a:off x="809448" y="2780928"/>
            <a:ext cx="728927" cy="460848"/>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2733A0FA-F5E8-4432-B495-8220E1C5D416}"/>
              </a:ext>
            </a:extLst>
          </p:cNvPr>
          <p:cNvSpPr/>
          <p:nvPr/>
        </p:nvSpPr>
        <p:spPr>
          <a:xfrm>
            <a:off x="1028629" y="2842444"/>
            <a:ext cx="360000" cy="355542"/>
          </a:xfrm>
          <a:prstGeom prst="ellipse">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l-G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5" name="Picture 598">
            <a:extLst>
              <a:ext uri="{FF2B5EF4-FFF2-40B4-BE49-F238E27FC236}">
                <a16:creationId xmlns:a16="http://schemas.microsoft.com/office/drawing/2014/main" id="{20324822-588D-F3A6-5369-8DBB13D454F2}"/>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val="0"/>
              </a:ext>
            </a:extLst>
          </a:blip>
          <a:stretch>
            <a:fillRect/>
          </a:stretch>
        </p:blipFill>
        <p:spPr bwMode="auto">
          <a:xfrm>
            <a:off x="923575" y="2830167"/>
            <a:ext cx="360000" cy="360000"/>
          </a:xfrm>
          <a:prstGeom prst="rect">
            <a:avLst/>
          </a:prstGeom>
          <a:noFill/>
        </p:spPr>
      </p:pic>
      <p:sp>
        <p:nvSpPr>
          <p:cNvPr id="16" name="Freeform: Shape 15">
            <a:extLst>
              <a:ext uri="{FF2B5EF4-FFF2-40B4-BE49-F238E27FC236}">
                <a16:creationId xmlns:a16="http://schemas.microsoft.com/office/drawing/2014/main" id="{5D2B1FCD-CD24-AF4E-6EB1-DFD2857010BE}"/>
              </a:ext>
            </a:extLst>
          </p:cNvPr>
          <p:cNvSpPr/>
          <p:nvPr/>
        </p:nvSpPr>
        <p:spPr>
          <a:xfrm>
            <a:off x="7942255" y="3020215"/>
            <a:ext cx="219183" cy="562887"/>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algn="l" defTabSz="94686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T Walsheim LC" pitchFamily="2" charset="0"/>
              <a:ea typeface="+mn-ea"/>
              <a:cs typeface="+mn-cs"/>
            </a:endParaRPr>
          </a:p>
        </p:txBody>
      </p:sp>
      <p:sp>
        <p:nvSpPr>
          <p:cNvPr id="17" name="Freeform: Shape 16">
            <a:extLst>
              <a:ext uri="{FF2B5EF4-FFF2-40B4-BE49-F238E27FC236}">
                <a16:creationId xmlns:a16="http://schemas.microsoft.com/office/drawing/2014/main" id="{716BA3E9-C88E-88E5-4395-A2DEABBF0F70}"/>
              </a:ext>
            </a:extLst>
          </p:cNvPr>
          <p:cNvSpPr/>
          <p:nvPr/>
        </p:nvSpPr>
        <p:spPr>
          <a:xfrm>
            <a:off x="7942255" y="2780928"/>
            <a:ext cx="728927" cy="460848"/>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007F3272-9850-BC00-8153-1EC881321453}"/>
              </a:ext>
            </a:extLst>
          </p:cNvPr>
          <p:cNvSpPr/>
          <p:nvPr/>
        </p:nvSpPr>
        <p:spPr>
          <a:xfrm>
            <a:off x="8161436" y="2842444"/>
            <a:ext cx="360000" cy="355542"/>
          </a:xfrm>
          <a:prstGeom prst="ellipse">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l-G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Freeform: Shape 18">
            <a:extLst>
              <a:ext uri="{FF2B5EF4-FFF2-40B4-BE49-F238E27FC236}">
                <a16:creationId xmlns:a16="http://schemas.microsoft.com/office/drawing/2014/main" id="{257F7FEC-93F2-4D81-474A-96342476E433}"/>
              </a:ext>
            </a:extLst>
          </p:cNvPr>
          <p:cNvSpPr/>
          <p:nvPr/>
        </p:nvSpPr>
        <p:spPr>
          <a:xfrm>
            <a:off x="4369385" y="3020215"/>
            <a:ext cx="219183" cy="562887"/>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algn="l" defTabSz="94686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T Walsheim LC" pitchFamily="2" charset="0"/>
              <a:ea typeface="+mn-ea"/>
              <a:cs typeface="+mn-cs"/>
            </a:endParaRPr>
          </a:p>
        </p:txBody>
      </p:sp>
      <p:sp>
        <p:nvSpPr>
          <p:cNvPr id="30" name="Freeform: Shape 29">
            <a:extLst>
              <a:ext uri="{FF2B5EF4-FFF2-40B4-BE49-F238E27FC236}">
                <a16:creationId xmlns:a16="http://schemas.microsoft.com/office/drawing/2014/main" id="{F71EA3D1-1AF2-48FF-8B1E-DEA759550D14}"/>
              </a:ext>
            </a:extLst>
          </p:cNvPr>
          <p:cNvSpPr/>
          <p:nvPr/>
        </p:nvSpPr>
        <p:spPr>
          <a:xfrm>
            <a:off x="4369385" y="2780928"/>
            <a:ext cx="728927" cy="460848"/>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790B923D-B2FE-08B6-1892-1CABD97519F4}"/>
              </a:ext>
            </a:extLst>
          </p:cNvPr>
          <p:cNvSpPr/>
          <p:nvPr/>
        </p:nvSpPr>
        <p:spPr>
          <a:xfrm>
            <a:off x="4588566" y="2842444"/>
            <a:ext cx="360000" cy="355542"/>
          </a:xfrm>
          <a:prstGeom prst="ellipse">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l-G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2" name="Picture 31">
            <a:extLst>
              <a:ext uri="{FF2B5EF4-FFF2-40B4-BE49-F238E27FC236}">
                <a16:creationId xmlns:a16="http://schemas.microsoft.com/office/drawing/2014/main" id="{E5D4B409-D0E7-1051-5325-91A6AA9E1753}"/>
              </a:ext>
            </a:extLst>
          </p:cNvPr>
          <p:cNvPicPr>
            <a:picLocks noChangeAspect="1"/>
          </p:cNvPicPr>
          <p:nvPr/>
        </p:nvPicPr>
        <p:blipFill>
          <a:blip r:embed="rId4" cstate="screen">
            <a:lum bright="70000" contrast="-70000"/>
            <a:extLst>
              <a:ext uri="{28A0092B-C50C-407E-A947-70E740481C1C}">
                <a14:useLocalDpi xmlns:a14="http://schemas.microsoft.com/office/drawing/2010/main" val="0"/>
              </a:ext>
            </a:extLst>
          </a:blip>
          <a:stretch>
            <a:fillRect/>
          </a:stretch>
        </p:blipFill>
        <p:spPr>
          <a:xfrm>
            <a:off x="4483512" y="2830167"/>
            <a:ext cx="360000" cy="360000"/>
          </a:xfrm>
          <a:prstGeom prst="rect">
            <a:avLst/>
          </a:prstGeom>
        </p:spPr>
      </p:pic>
      <p:pic>
        <p:nvPicPr>
          <p:cNvPr id="33" name="Picture 32">
            <a:extLst>
              <a:ext uri="{FF2B5EF4-FFF2-40B4-BE49-F238E27FC236}">
                <a16:creationId xmlns:a16="http://schemas.microsoft.com/office/drawing/2014/main" id="{FEEFF238-053C-389F-815E-405F6C6A7683}"/>
              </a:ext>
            </a:extLst>
          </p:cNvPr>
          <p:cNvPicPr>
            <a:picLocks noChangeAspect="1"/>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a:xfrm>
            <a:off x="8051846" y="2830167"/>
            <a:ext cx="360000" cy="360000"/>
          </a:xfrm>
          <a:prstGeom prst="rect">
            <a:avLst/>
          </a:prstGeom>
        </p:spPr>
      </p:pic>
      <p:sp>
        <p:nvSpPr>
          <p:cNvPr id="11" name="Text Placeholder 5">
            <a:extLst>
              <a:ext uri="{FF2B5EF4-FFF2-40B4-BE49-F238E27FC236}">
                <a16:creationId xmlns:a16="http://schemas.microsoft.com/office/drawing/2014/main" id="{F96FAF7E-934F-B430-C1D8-FB75CC8775D1}"/>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indent="-172800">
              <a:spcBef>
                <a:spcPts val="118"/>
              </a:spcBef>
              <a:spcAft>
                <a:spcPts val="118"/>
              </a:spcAft>
              <a:defRPr/>
            </a:pPr>
            <a:r>
              <a:rPr lang="el-GR" sz="1179" dirty="0">
                <a:solidFill>
                  <a:srgbClr val="4F2D7F"/>
                </a:solidFill>
                <a:latin typeface="Arial (Body)"/>
                <a:cs typeface="Arial" panose="020B0604020202020204" pitchFamily="34" charset="0"/>
              </a:rPr>
              <a:t>Οι φαρμακαποθήκες αποτελούν </a:t>
            </a:r>
            <a:r>
              <a:rPr lang="el-GR" sz="1179" b="1" dirty="0">
                <a:solidFill>
                  <a:srgbClr val="4F2D7F"/>
                </a:solidFill>
                <a:latin typeface="Arial (Body)"/>
                <a:cs typeface="Arial" panose="020B0604020202020204" pitchFamily="34" charset="0"/>
              </a:rPr>
              <a:t>βασικό κρίκο στην αγορά </a:t>
            </a:r>
            <a:r>
              <a:rPr lang="el-GR" sz="1179" dirty="0">
                <a:solidFill>
                  <a:srgbClr val="4F2D7F"/>
                </a:solidFill>
                <a:latin typeface="Arial (Body)"/>
                <a:cs typeface="Arial" panose="020B0604020202020204" pitchFamily="34" charset="0"/>
              </a:rPr>
              <a:t>φαρμάκου, διασφαλίζοντας την ποιότητα, ασφάλεια και επάρκεια των</a:t>
            </a:r>
            <a:r>
              <a:rPr lang="en-US" sz="1179" dirty="0">
                <a:solidFill>
                  <a:srgbClr val="4F2D7F"/>
                </a:solidFill>
                <a:latin typeface="Arial (Body)"/>
                <a:cs typeface="Arial" panose="020B0604020202020204" pitchFamily="34" charset="0"/>
              </a:rPr>
              <a:t> </a:t>
            </a:r>
            <a:r>
              <a:rPr lang="el-GR" sz="1179" dirty="0">
                <a:solidFill>
                  <a:srgbClr val="4F2D7F"/>
                </a:solidFill>
                <a:latin typeface="Arial (Body)"/>
                <a:cs typeface="Arial" panose="020B0604020202020204" pitchFamily="34" charset="0"/>
              </a:rPr>
              <a:t>φαρμακευτικών προϊόντων </a:t>
            </a:r>
          </a:p>
          <a:p>
            <a:pPr marL="172800" indent="-172800">
              <a:spcBef>
                <a:spcPts val="118"/>
              </a:spcBef>
              <a:spcAft>
                <a:spcPts val="118"/>
              </a:spcAft>
              <a:defRPr/>
            </a:pPr>
            <a:r>
              <a:rPr lang="el-GR" sz="1179" dirty="0">
                <a:solidFill>
                  <a:srgbClr val="4F2D7F"/>
                </a:solidFill>
                <a:latin typeface="Arial (Body)"/>
                <a:cs typeface="Arial" panose="020B0604020202020204" pitchFamily="34" charset="0"/>
              </a:rPr>
              <a:t>βάσει θεσμοθετημένων οδηγιών (GDP). Πιο συγκεκριμένα:</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διατηρούν </a:t>
            </a:r>
            <a:r>
              <a:rPr lang="el-GR" sz="1179" b="1" dirty="0">
                <a:solidFill>
                  <a:srgbClr val="4F2D7F"/>
                </a:solidFill>
                <a:latin typeface="Arial (Body)"/>
                <a:cs typeface="Arial" panose="020B0604020202020204" pitchFamily="34" charset="0"/>
              </a:rPr>
              <a:t>ευρύ φάσμα φαρμάκων σε μεγάλες ποσότητες </a:t>
            </a:r>
            <a:r>
              <a:rPr lang="el-GR" sz="1179" dirty="0">
                <a:solidFill>
                  <a:srgbClr val="4F2D7F"/>
                </a:solidFill>
                <a:latin typeface="Arial (Body)"/>
                <a:cs typeface="Arial" panose="020B0604020202020204" pitchFamily="34" charset="0"/>
              </a:rPr>
              <a:t>για την κάλυψη δημόσιων και ιδιωτικών αναγκών</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εκτελούν καθημερινά </a:t>
            </a:r>
            <a:r>
              <a:rPr lang="el-GR" sz="1179" b="1" dirty="0">
                <a:solidFill>
                  <a:srgbClr val="4F2D7F"/>
                </a:solidFill>
                <a:latin typeface="Arial (Body)"/>
                <a:cs typeface="Arial" panose="020B0604020202020204" pitchFamily="34" charset="0"/>
              </a:rPr>
              <a:t>πυκνά δρομολόγια, ακόμα και σε απομακρυσμένες περιοχές</a:t>
            </a:r>
            <a:r>
              <a:rPr lang="el-GR" sz="1179" dirty="0">
                <a:solidFill>
                  <a:srgbClr val="4F2D7F"/>
                </a:solidFill>
                <a:latin typeface="Arial (Body)"/>
                <a:cs typeface="Arial" panose="020B0604020202020204" pitchFamily="34" charset="0"/>
              </a:rPr>
              <a:t>, συνεισφέροντας στην έγκαιρη πρόσβαση των ασθενών σε φάρμακα</a:t>
            </a:r>
            <a:endParaRPr lang="el-GR" sz="1179" b="1" dirty="0">
              <a:solidFill>
                <a:srgbClr val="4F2D7F"/>
              </a:solidFill>
              <a:latin typeface="Arial (Body)"/>
              <a:cs typeface="Arial" panose="020B0604020202020204" pitchFamily="34" charset="0"/>
            </a:endParaRPr>
          </a:p>
        </p:txBody>
      </p:sp>
    </p:spTree>
    <p:extLst>
      <p:ext uri="{BB962C8B-B14F-4D97-AF65-F5344CB8AC3E}">
        <p14:creationId xmlns:p14="http://schemas.microsoft.com/office/powerpoint/2010/main" val="48352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13622-76B1-FB9E-2E4C-4E2688B80214}"/>
            </a:ext>
          </a:extLst>
        </p:cNvPr>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E21C0E56-C57C-65F0-9B7A-005DFC015846}"/>
              </a:ext>
            </a:extLst>
          </p:cNvPr>
          <p:cNvGraphicFramePr>
            <a:graphicFrameLocks noChangeAspect="1"/>
          </p:cNvGraphicFramePr>
          <p:nvPr>
            <p:custDataLst>
              <p:tags r:id="rId1"/>
            </p:custDataLst>
            <p:extLst>
              <p:ext uri="{D42A27DB-BD31-4B8C-83A1-F6EECF244321}">
                <p14:modId xmlns:p14="http://schemas.microsoft.com/office/powerpoint/2010/main" val="88969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9" imgW="425" imgH="426" progId="TCLayout.ActiveDocument.1">
                  <p:embed/>
                </p:oleObj>
              </mc:Choice>
              <mc:Fallback>
                <p:oleObj name="think-cell Slide" r:id="rId129" imgW="425" imgH="426" progId="TCLayout.ActiveDocument.1">
                  <p:embed/>
                  <p:pic>
                    <p:nvPicPr>
                      <p:cNvPr id="40" name="think-cell data - do not delete" hidden="1">
                        <a:extLst>
                          <a:ext uri="{FF2B5EF4-FFF2-40B4-BE49-F238E27FC236}">
                            <a16:creationId xmlns:a16="http://schemas.microsoft.com/office/drawing/2014/main" id="{D93DC6AA-5ED6-94BF-9A92-8700F3CEC82F}"/>
                          </a:ext>
                        </a:extLst>
                      </p:cNvPr>
                      <p:cNvPicPr/>
                      <p:nvPr/>
                    </p:nvPicPr>
                    <p:blipFill>
                      <a:blip r:embed="rId130"/>
                      <a:stretch>
                        <a:fillRect/>
                      </a:stretch>
                    </p:blipFill>
                    <p:spPr>
                      <a:xfrm>
                        <a:off x="1588" y="1588"/>
                        <a:ext cx="1588" cy="1588"/>
                      </a:xfrm>
                      <a:prstGeom prst="rect">
                        <a:avLst/>
                      </a:prstGeom>
                    </p:spPr>
                  </p:pic>
                </p:oleObj>
              </mc:Fallback>
            </mc:AlternateContent>
          </a:graphicData>
        </a:graphic>
      </p:graphicFrame>
      <p:sp>
        <p:nvSpPr>
          <p:cNvPr id="4" name="Title">
            <a:extLst>
              <a:ext uri="{FF2B5EF4-FFF2-40B4-BE49-F238E27FC236}">
                <a16:creationId xmlns:a16="http://schemas.microsoft.com/office/drawing/2014/main" id="{2675FEA0-7042-3507-19DA-6EB909332A12}"/>
              </a:ext>
            </a:extLst>
          </p:cNvPr>
          <p:cNvSpPr txBox="1">
            <a:spLocks/>
          </p:cNvSpPr>
          <p:nvPr/>
        </p:nvSpPr>
        <p:spPr>
          <a:xfrm>
            <a:off x="517973" y="496768"/>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pPr>
              <a:spcBef>
                <a:spcPts val="0"/>
              </a:spcBef>
            </a:pPr>
            <a:r>
              <a:rPr lang="el-GR" dirty="0">
                <a:solidFill>
                  <a:srgbClr val="4F2D7F"/>
                </a:solidFill>
                <a:latin typeface="Arial (Body)"/>
                <a:cs typeface="Arial" panose="020B0604020202020204" pitchFamily="34" charset="0"/>
              </a:rPr>
              <a:t>Συνεισφορά του κλάδου</a:t>
            </a:r>
          </a:p>
          <a:p>
            <a:pPr>
              <a:spcBef>
                <a:spcPts val="0"/>
              </a:spcBef>
            </a:pPr>
            <a:r>
              <a:rPr lang="el-GR" sz="2000" dirty="0">
                <a:solidFill>
                  <a:srgbClr val="00A7B4"/>
                </a:solidFill>
                <a:latin typeface="Arial (Body)"/>
                <a:cs typeface="Arial" panose="020B0604020202020204" pitchFamily="34" charset="0"/>
              </a:rPr>
              <a:t>Οικονομικό αποτύπωμα στην εγχώρια οικονομία</a:t>
            </a:r>
          </a:p>
        </p:txBody>
      </p:sp>
      <p:sp>
        <p:nvSpPr>
          <p:cNvPr id="354" name="Rectangle: Rounded Corners 353">
            <a:extLst>
              <a:ext uri="{FF2B5EF4-FFF2-40B4-BE49-F238E27FC236}">
                <a16:creationId xmlns:a16="http://schemas.microsoft.com/office/drawing/2014/main" id="{2A2888F2-E075-0B5F-2FC2-42B207641A67}"/>
              </a:ext>
            </a:extLst>
          </p:cNvPr>
          <p:cNvSpPr/>
          <p:nvPr>
            <p:custDataLst>
              <p:tags r:id="rId2"/>
            </p:custDataLst>
          </p:nvPr>
        </p:nvSpPr>
        <p:spPr>
          <a:xfrm>
            <a:off x="4406887" y="2843213"/>
            <a:ext cx="3384000" cy="1876425"/>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sp>
        <p:nvSpPr>
          <p:cNvPr id="355" name="Rectangle: Rounded Corners 354">
            <a:extLst>
              <a:ext uri="{FF2B5EF4-FFF2-40B4-BE49-F238E27FC236}">
                <a16:creationId xmlns:a16="http://schemas.microsoft.com/office/drawing/2014/main" id="{CBD209BF-2705-D233-55B3-32C0A55F0FEA}"/>
              </a:ext>
            </a:extLst>
          </p:cNvPr>
          <p:cNvSpPr/>
          <p:nvPr/>
        </p:nvSpPr>
        <p:spPr>
          <a:xfrm>
            <a:off x="4406887" y="4772025"/>
            <a:ext cx="3424232" cy="1065213"/>
          </a:xfrm>
          <a:prstGeom prst="roundRect">
            <a:avLst/>
          </a:prstGeom>
          <a:noFill/>
          <a:ln w="95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90488" indent="-90488">
              <a:lnSpc>
                <a:spcPct val="110000"/>
              </a:lnSpc>
              <a:spcBef>
                <a:spcPts val="200"/>
              </a:spcBef>
              <a:spcAft>
                <a:spcPts val="200"/>
              </a:spcAft>
              <a:buFont typeface="Wingdings" panose="05000000000000000000" pitchFamily="2" charset="2"/>
              <a:buChar char="§"/>
            </a:pPr>
            <a:r>
              <a:rPr lang="el-GR" sz="900" kern="0" dirty="0">
                <a:solidFill>
                  <a:schemeClr val="accent6"/>
                </a:solidFill>
                <a:cs typeface="Arial" panose="020B0604020202020204" pitchFamily="34" charset="0"/>
              </a:rPr>
              <a:t>Η </a:t>
            </a:r>
            <a:r>
              <a:rPr lang="el-GR" sz="900" kern="0" dirty="0">
                <a:solidFill>
                  <a:schemeClr val="tx1"/>
                </a:solidFill>
                <a:cs typeface="Arial" panose="020B0604020202020204" pitchFamily="34" charset="0"/>
              </a:rPr>
              <a:t>συνεισφορά των φαρμακαποθηκών </a:t>
            </a:r>
            <a:r>
              <a:rPr lang="el-GR" sz="900" b="1" kern="0" dirty="0">
                <a:solidFill>
                  <a:schemeClr val="tx1"/>
                </a:solidFill>
                <a:cs typeface="Arial" panose="020B0604020202020204" pitchFamily="34" charset="0"/>
              </a:rPr>
              <a:t>σε επίπεδο θέσεων εργασίας υπολογίζεται άμεσα </a:t>
            </a:r>
            <a:r>
              <a:rPr lang="el-GR" sz="900" kern="0" dirty="0">
                <a:solidFill>
                  <a:schemeClr val="tx1"/>
                </a:solidFill>
                <a:cs typeface="Arial" panose="020B0604020202020204" pitchFamily="34" charset="0"/>
              </a:rPr>
              <a:t>ως προς τους εργαζόμενους που απασχολούνται συνολικά στον κλάδο ~5.000</a:t>
            </a:r>
          </a:p>
          <a:p>
            <a:pPr marL="90488" lvl="1" indent="-90488" defTabSz="354669">
              <a:lnSpc>
                <a:spcPct val="110000"/>
              </a:lnSpc>
              <a:buSzPct val="100000"/>
              <a:buFont typeface="Wingdings" panose="05000000000000000000" pitchFamily="2" charset="2"/>
              <a:buChar char="§"/>
            </a:pPr>
            <a:r>
              <a:rPr lang="el-GR" sz="900" kern="0" dirty="0">
                <a:solidFill>
                  <a:schemeClr val="tx1"/>
                </a:solidFill>
                <a:cs typeface="Arial" panose="020B0604020202020204" pitchFamily="34" charset="0"/>
              </a:rPr>
              <a:t>Για </a:t>
            </a:r>
            <a:r>
              <a:rPr lang="el-GR" sz="900" b="1" kern="0" dirty="0">
                <a:solidFill>
                  <a:schemeClr val="tx1"/>
                </a:solidFill>
                <a:cs typeface="Arial" panose="020B0604020202020204" pitchFamily="34" charset="0"/>
              </a:rPr>
              <a:t>τη συνολική συνεισφορά </a:t>
            </a:r>
            <a:r>
              <a:rPr lang="el-GR" sz="900" kern="0" dirty="0">
                <a:solidFill>
                  <a:schemeClr val="tx1"/>
                </a:solidFill>
                <a:cs typeface="Arial" panose="020B0604020202020204" pitchFamily="34" charset="0"/>
              </a:rPr>
              <a:t>λαμβάνεται υπόψη ο πολλαπλασιαστής του κλάδου (3,4</a:t>
            </a:r>
            <a:r>
              <a:rPr lang="en-US" sz="900" kern="0" dirty="0">
                <a:solidFill>
                  <a:schemeClr val="tx1"/>
                </a:solidFill>
                <a:cs typeface="Arial" panose="020B0604020202020204" pitchFamily="34" charset="0"/>
              </a:rPr>
              <a:t>x</a:t>
            </a:r>
            <a:r>
              <a:rPr lang="el-GR" sz="900" kern="0" dirty="0">
                <a:solidFill>
                  <a:schemeClr val="tx1"/>
                </a:solidFill>
                <a:cs typeface="Arial" panose="020B0604020202020204" pitchFamily="34" charset="0"/>
              </a:rPr>
              <a:t>)</a:t>
            </a:r>
            <a:r>
              <a:rPr lang="en-US" sz="900" kern="0" dirty="0">
                <a:solidFill>
                  <a:schemeClr val="tx1"/>
                </a:solidFill>
                <a:cs typeface="Arial" panose="020B0604020202020204" pitchFamily="34" charset="0"/>
              </a:rPr>
              <a:t> </a:t>
            </a:r>
            <a:r>
              <a:rPr lang="el-GR" sz="900" kern="0" dirty="0">
                <a:solidFill>
                  <a:schemeClr val="tx1"/>
                </a:solidFill>
                <a:cs typeface="Arial" panose="020B0604020202020204" pitchFamily="34" charset="0"/>
              </a:rPr>
              <a:t>επί της άμεσης συνεισφοράς διαχωριζόμενος στην έμμεση και προκαλούμενη συνεισφορά</a:t>
            </a:r>
          </a:p>
          <a:p>
            <a:pPr marL="90488" indent="-90488">
              <a:lnSpc>
                <a:spcPct val="110000"/>
              </a:lnSpc>
              <a:spcBef>
                <a:spcPts val="200"/>
              </a:spcBef>
              <a:spcAft>
                <a:spcPts val="200"/>
              </a:spcAft>
              <a:buFont typeface="Wingdings" panose="05000000000000000000" pitchFamily="2" charset="2"/>
              <a:buChar char="§"/>
            </a:pPr>
            <a:endParaRPr lang="el-GR" sz="900" b="1" kern="0" dirty="0">
              <a:solidFill>
                <a:schemeClr val="accent6"/>
              </a:solidFill>
              <a:cs typeface="Arial" panose="020B0604020202020204" pitchFamily="34" charset="0"/>
            </a:endParaRPr>
          </a:p>
        </p:txBody>
      </p:sp>
      <p:grpSp>
        <p:nvGrpSpPr>
          <p:cNvPr id="356" name="Group 28">
            <a:extLst>
              <a:ext uri="{FF2B5EF4-FFF2-40B4-BE49-F238E27FC236}">
                <a16:creationId xmlns:a16="http://schemas.microsoft.com/office/drawing/2014/main" id="{94F2EB48-0E2C-48F4-518A-B55488D79D85}"/>
              </a:ext>
            </a:extLst>
          </p:cNvPr>
          <p:cNvGrpSpPr/>
          <p:nvPr/>
        </p:nvGrpSpPr>
        <p:grpSpPr>
          <a:xfrm>
            <a:off x="4398790" y="2565400"/>
            <a:ext cx="3392097" cy="211138"/>
            <a:chOff x="4068238" y="3326813"/>
            <a:chExt cx="5061153" cy="187912"/>
          </a:xfrm>
        </p:grpSpPr>
        <p:sp>
          <p:nvSpPr>
            <p:cNvPr id="357" name="Text Placeholder 4">
              <a:extLst>
                <a:ext uri="{FF2B5EF4-FFF2-40B4-BE49-F238E27FC236}">
                  <a16:creationId xmlns:a16="http://schemas.microsoft.com/office/drawing/2014/main" id="{A92DB113-D797-C87C-88B6-9AD13AEC27B6}"/>
                </a:ext>
              </a:extLst>
            </p:cNvPr>
            <p:cNvSpPr txBox="1">
              <a:spLocks/>
            </p:cNvSpPr>
            <p:nvPr/>
          </p:nvSpPr>
          <p:spPr>
            <a:xfrm>
              <a:off x="4068238" y="3326813"/>
              <a:ext cx="5060446" cy="149777"/>
            </a:xfrm>
            <a:prstGeom prst="rect">
              <a:avLst/>
            </a:prstGeom>
          </p:spPr>
          <p:txBody>
            <a:bodyPr vert="horz" wrap="square" lIns="0" tIns="0" rIns="0" bIns="0" rtlCol="0" anchor="b"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lvl="3" algn="ctr" defTabSz="781904">
                <a:defRPr/>
              </a:pPr>
              <a:r>
                <a:rPr lang="el-GR" sz="1100" b="1" dirty="0">
                  <a:solidFill>
                    <a:srgbClr val="4F2D7F"/>
                  </a:solidFill>
                  <a:latin typeface="Arial" panose="020B0604020202020204" pitchFamily="34" charset="0"/>
                  <a:cs typeface="Arial" panose="020B0604020202020204" pitchFamily="34" charset="0"/>
                </a:rPr>
                <a:t>Συνεισφορά σε επίπεδο θέσεων εργασίας</a:t>
              </a:r>
            </a:p>
          </p:txBody>
        </p:sp>
        <p:cxnSp>
          <p:nvCxnSpPr>
            <p:cNvPr id="358" name="Straight Connector 35">
              <a:extLst>
                <a:ext uri="{FF2B5EF4-FFF2-40B4-BE49-F238E27FC236}">
                  <a16:creationId xmlns:a16="http://schemas.microsoft.com/office/drawing/2014/main" id="{740421BF-99A7-47A6-6208-09E99D1296C7}"/>
                </a:ext>
              </a:extLst>
            </p:cNvPr>
            <p:cNvCxnSpPr>
              <a:cxnSpLocks/>
            </p:cNvCxnSpPr>
            <p:nvPr/>
          </p:nvCxnSpPr>
          <p:spPr>
            <a:xfrm>
              <a:off x="4068945" y="3514725"/>
              <a:ext cx="5060446" cy="0"/>
            </a:xfrm>
            <a:prstGeom prst="line">
              <a:avLst/>
            </a:prstGeom>
            <a:ln w="17145">
              <a:solidFill>
                <a:srgbClr val="4F2D7F"/>
              </a:solidFill>
            </a:ln>
            <a:effectLst/>
          </p:spPr>
          <p:style>
            <a:lnRef idx="2">
              <a:schemeClr val="accent1"/>
            </a:lnRef>
            <a:fillRef idx="0">
              <a:schemeClr val="accent1"/>
            </a:fillRef>
            <a:effectRef idx="1">
              <a:schemeClr val="accent1"/>
            </a:effectRef>
            <a:fontRef idx="minor">
              <a:schemeClr val="tx1"/>
            </a:fontRef>
          </p:style>
        </p:cxnSp>
      </p:grpSp>
      <p:sp>
        <p:nvSpPr>
          <p:cNvPr id="359" name="Rectangle: Rounded Corners 358">
            <a:extLst>
              <a:ext uri="{FF2B5EF4-FFF2-40B4-BE49-F238E27FC236}">
                <a16:creationId xmlns:a16="http://schemas.microsoft.com/office/drawing/2014/main" id="{BDEA67B8-BC91-EFC0-2047-CF8027576785}"/>
              </a:ext>
            </a:extLst>
          </p:cNvPr>
          <p:cNvSpPr/>
          <p:nvPr>
            <p:custDataLst>
              <p:tags r:id="rId3"/>
            </p:custDataLst>
          </p:nvPr>
        </p:nvSpPr>
        <p:spPr>
          <a:xfrm>
            <a:off x="8150151" y="2843213"/>
            <a:ext cx="3384000" cy="1876425"/>
          </a:xfrm>
          <a:prstGeom prst="roundRect">
            <a:avLst>
              <a:gd name="adj" fmla="val 6091"/>
            </a:avLst>
          </a:prstGeom>
          <a:solidFill>
            <a:schemeClr val="bg1">
              <a:alpha val="92000"/>
            </a:schemeClr>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sp>
        <p:nvSpPr>
          <p:cNvPr id="360" name="Rectangle: Rounded Corners 359">
            <a:extLst>
              <a:ext uri="{FF2B5EF4-FFF2-40B4-BE49-F238E27FC236}">
                <a16:creationId xmlns:a16="http://schemas.microsoft.com/office/drawing/2014/main" id="{86387524-5187-06AE-8F46-6B616E844BCE}"/>
              </a:ext>
            </a:extLst>
          </p:cNvPr>
          <p:cNvSpPr/>
          <p:nvPr/>
        </p:nvSpPr>
        <p:spPr>
          <a:xfrm>
            <a:off x="8150151" y="4751388"/>
            <a:ext cx="3383527" cy="974725"/>
          </a:xfrm>
          <a:prstGeom prst="roundRect">
            <a:avLst/>
          </a:prstGeom>
          <a:noFill/>
          <a:ln w="95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90488" indent="-90488">
              <a:lnSpc>
                <a:spcPct val="110000"/>
              </a:lnSpc>
              <a:buFont typeface="Wingdings" panose="05000000000000000000" pitchFamily="2" charset="2"/>
              <a:buChar char="§"/>
            </a:pPr>
            <a:r>
              <a:rPr lang="el-GR" sz="900" kern="0" dirty="0">
                <a:solidFill>
                  <a:schemeClr val="tx1"/>
                </a:solidFill>
                <a:cs typeface="Arial" panose="020B0604020202020204" pitchFamily="34" charset="0"/>
              </a:rPr>
              <a:t>Η συνεισφορά των φαρμακαποθηκών στα δημόσια έσοδα υπολογίζονται μέσα από </a:t>
            </a:r>
            <a:r>
              <a:rPr lang="el-GR" sz="900" b="1" kern="0" dirty="0">
                <a:solidFill>
                  <a:schemeClr val="tx1"/>
                </a:solidFill>
                <a:cs typeface="Arial" panose="020B0604020202020204" pitchFamily="34" charset="0"/>
              </a:rPr>
              <a:t>φόρους και τέλη, εισφορές εργαζομένων και τον ΦΠΑ, </a:t>
            </a:r>
            <a:r>
              <a:rPr lang="el-GR" sz="900" kern="0" dirty="0">
                <a:solidFill>
                  <a:schemeClr val="tx1"/>
                </a:solidFill>
                <a:cs typeface="Arial" panose="020B0604020202020204" pitchFamily="34" charset="0"/>
              </a:rPr>
              <a:t>άμεσα</a:t>
            </a:r>
            <a:r>
              <a:rPr lang="en-US" sz="900" kern="0" dirty="0">
                <a:solidFill>
                  <a:schemeClr val="tx1"/>
                </a:solidFill>
                <a:cs typeface="Arial" panose="020B0604020202020204" pitchFamily="34" charset="0"/>
              </a:rPr>
              <a:t> </a:t>
            </a:r>
            <a:r>
              <a:rPr lang="el-GR" sz="900" kern="0" dirty="0">
                <a:solidFill>
                  <a:schemeClr val="tx1"/>
                </a:solidFill>
                <a:cs typeface="Arial" panose="020B0604020202020204" pitchFamily="34" charset="0"/>
              </a:rPr>
              <a:t>όπως προκύπτουν από τα αποτελέσματα του κλάδου </a:t>
            </a:r>
            <a:endParaRPr lang="el-GR" sz="900" b="1" kern="0" dirty="0">
              <a:solidFill>
                <a:schemeClr val="tx1"/>
              </a:solidFill>
              <a:cs typeface="Arial" panose="020B0604020202020204" pitchFamily="34" charset="0"/>
            </a:endParaRPr>
          </a:p>
          <a:p>
            <a:pPr marL="90488" indent="-90488">
              <a:lnSpc>
                <a:spcPct val="110000"/>
              </a:lnSpc>
              <a:buFont typeface="Wingdings" panose="05000000000000000000" pitchFamily="2" charset="2"/>
              <a:buChar char="§"/>
            </a:pPr>
            <a:r>
              <a:rPr lang="el-GR" sz="900" kern="0" dirty="0">
                <a:solidFill>
                  <a:schemeClr val="tx1"/>
                </a:solidFill>
                <a:cs typeface="Arial" panose="020B0604020202020204" pitchFamily="34" charset="0"/>
              </a:rPr>
              <a:t>Εκτιμάται περαιτέρω και η έμμεση και </a:t>
            </a:r>
            <a:r>
              <a:rPr lang="el-GR" sz="900" b="1" kern="0" dirty="0">
                <a:solidFill>
                  <a:schemeClr val="tx1"/>
                </a:solidFill>
                <a:cs typeface="Arial" panose="020B0604020202020204" pitchFamily="34" charset="0"/>
              </a:rPr>
              <a:t>προκαλούμενη συνεισφορά στην αύξηση δημοσίων εσόδων λόγω της ενίσχυσης των παράπλευρων δραστηριοτήτων </a:t>
            </a:r>
            <a:r>
              <a:rPr lang="el-GR" sz="900" kern="0" dirty="0">
                <a:solidFill>
                  <a:schemeClr val="tx1"/>
                </a:solidFill>
                <a:cs typeface="Arial" panose="020B0604020202020204" pitchFamily="34" charset="0"/>
              </a:rPr>
              <a:t>και της αύξησης της κατανάλωσης</a:t>
            </a:r>
            <a:endParaRPr lang="el-GR" sz="900" b="1" kern="0" dirty="0">
              <a:solidFill>
                <a:schemeClr val="tx1"/>
              </a:solidFill>
              <a:cs typeface="Arial" panose="020B0604020202020204" pitchFamily="34" charset="0"/>
            </a:endParaRPr>
          </a:p>
        </p:txBody>
      </p:sp>
      <p:grpSp>
        <p:nvGrpSpPr>
          <p:cNvPr id="361" name="Group 28">
            <a:extLst>
              <a:ext uri="{FF2B5EF4-FFF2-40B4-BE49-F238E27FC236}">
                <a16:creationId xmlns:a16="http://schemas.microsoft.com/office/drawing/2014/main" id="{5B51A4E8-B6AB-224A-6853-348C6E867FC9}"/>
              </a:ext>
            </a:extLst>
          </p:cNvPr>
          <p:cNvGrpSpPr/>
          <p:nvPr/>
        </p:nvGrpSpPr>
        <p:grpSpPr>
          <a:xfrm>
            <a:off x="8142054" y="2565400"/>
            <a:ext cx="3400666" cy="211138"/>
            <a:chOff x="4068238" y="3326828"/>
            <a:chExt cx="5061153" cy="187897"/>
          </a:xfrm>
        </p:grpSpPr>
        <p:sp>
          <p:nvSpPr>
            <p:cNvPr id="362" name="Text Placeholder 4">
              <a:extLst>
                <a:ext uri="{FF2B5EF4-FFF2-40B4-BE49-F238E27FC236}">
                  <a16:creationId xmlns:a16="http://schemas.microsoft.com/office/drawing/2014/main" id="{4AE74BF1-F7D0-3A09-DAF3-AACA28117222}"/>
                </a:ext>
              </a:extLst>
            </p:cNvPr>
            <p:cNvSpPr txBox="1">
              <a:spLocks/>
            </p:cNvSpPr>
            <p:nvPr/>
          </p:nvSpPr>
          <p:spPr>
            <a:xfrm>
              <a:off x="4068238" y="3326828"/>
              <a:ext cx="5060446" cy="149776"/>
            </a:xfrm>
            <a:prstGeom prst="rect">
              <a:avLst/>
            </a:prstGeom>
          </p:spPr>
          <p:txBody>
            <a:bodyPr vert="horz" wrap="square" lIns="0" tIns="0" rIns="0" bIns="0" rtlCol="0" anchor="b"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lvl="3" algn="ctr" defTabSz="781904">
                <a:defRPr/>
              </a:pPr>
              <a:r>
                <a:rPr lang="el-GR" sz="1100" b="1" dirty="0">
                  <a:solidFill>
                    <a:srgbClr val="4F2D7F"/>
                  </a:solidFill>
                  <a:latin typeface="Arial" panose="020B0604020202020204" pitchFamily="34" charset="0"/>
                  <a:cs typeface="Arial" panose="020B0604020202020204" pitchFamily="34" charset="0"/>
                </a:rPr>
                <a:t>Συνεισφορά στα δημόσια έσοδα</a:t>
              </a:r>
            </a:p>
          </p:txBody>
        </p:sp>
        <p:cxnSp>
          <p:nvCxnSpPr>
            <p:cNvPr id="363" name="Straight Connector 35">
              <a:extLst>
                <a:ext uri="{FF2B5EF4-FFF2-40B4-BE49-F238E27FC236}">
                  <a16:creationId xmlns:a16="http://schemas.microsoft.com/office/drawing/2014/main" id="{06D3DB1D-5F96-EE2A-B468-56D2AB868D74}"/>
                </a:ext>
              </a:extLst>
            </p:cNvPr>
            <p:cNvCxnSpPr>
              <a:cxnSpLocks/>
            </p:cNvCxnSpPr>
            <p:nvPr/>
          </p:nvCxnSpPr>
          <p:spPr>
            <a:xfrm>
              <a:off x="4068945" y="3514725"/>
              <a:ext cx="5060446" cy="0"/>
            </a:xfrm>
            <a:prstGeom prst="line">
              <a:avLst/>
            </a:prstGeom>
            <a:ln w="17145">
              <a:solidFill>
                <a:srgbClr val="4F2D7F"/>
              </a:solidFill>
            </a:ln>
            <a:effectLst/>
          </p:spPr>
          <p:style>
            <a:lnRef idx="2">
              <a:schemeClr val="accent1"/>
            </a:lnRef>
            <a:fillRef idx="0">
              <a:schemeClr val="accent1"/>
            </a:fillRef>
            <a:effectRef idx="1">
              <a:schemeClr val="accent1"/>
            </a:effectRef>
            <a:fontRef idx="minor">
              <a:schemeClr val="tx1"/>
            </a:fontRef>
          </p:style>
        </p:cxnSp>
      </p:grpSp>
      <p:sp>
        <p:nvSpPr>
          <p:cNvPr id="364" name="Rectangle: Rounded Corners 363">
            <a:extLst>
              <a:ext uri="{FF2B5EF4-FFF2-40B4-BE49-F238E27FC236}">
                <a16:creationId xmlns:a16="http://schemas.microsoft.com/office/drawing/2014/main" id="{DEFB2C18-5995-8FD6-3FCA-4C6896D7441D}"/>
              </a:ext>
            </a:extLst>
          </p:cNvPr>
          <p:cNvSpPr/>
          <p:nvPr>
            <p:custDataLst>
              <p:tags r:id="rId4"/>
            </p:custDataLst>
          </p:nvPr>
        </p:nvSpPr>
        <p:spPr>
          <a:xfrm>
            <a:off x="663624" y="2844800"/>
            <a:ext cx="3384000" cy="1874838"/>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sp>
        <p:nvSpPr>
          <p:cNvPr id="365" name="Rectangle: Rounded Corners 364">
            <a:extLst>
              <a:ext uri="{FF2B5EF4-FFF2-40B4-BE49-F238E27FC236}">
                <a16:creationId xmlns:a16="http://schemas.microsoft.com/office/drawing/2014/main" id="{61ECECB7-2B12-56BB-7E22-E2653AFE9700}"/>
              </a:ext>
            </a:extLst>
          </p:cNvPr>
          <p:cNvSpPr/>
          <p:nvPr>
            <p:custDataLst>
              <p:tags r:id="rId5"/>
            </p:custDataLst>
          </p:nvPr>
        </p:nvSpPr>
        <p:spPr>
          <a:xfrm>
            <a:off x="623391" y="4751388"/>
            <a:ext cx="3464463" cy="974725"/>
          </a:xfrm>
          <a:prstGeom prst="roundRect">
            <a:avLst/>
          </a:prstGeom>
          <a:noFill/>
          <a:ln w="95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90488" lvl="1" indent="-90488" defTabSz="354669">
              <a:lnSpc>
                <a:spcPct val="110000"/>
              </a:lnSpc>
              <a:buSzPct val="100000"/>
              <a:buFont typeface="Wingdings" panose="05000000000000000000" pitchFamily="2" charset="2"/>
              <a:buChar char="§"/>
            </a:pPr>
            <a:r>
              <a:rPr lang="el-GR" sz="900" kern="0" dirty="0">
                <a:solidFill>
                  <a:schemeClr val="tx1"/>
                </a:solidFill>
                <a:cs typeface="Arial" panose="020B0604020202020204" pitchFamily="34" charset="0"/>
              </a:rPr>
              <a:t>Η </a:t>
            </a:r>
            <a:r>
              <a:rPr lang="el-GR" sz="900" b="1" kern="0" dirty="0">
                <a:solidFill>
                  <a:schemeClr val="tx1"/>
                </a:solidFill>
                <a:cs typeface="Arial" panose="020B0604020202020204" pitchFamily="34" charset="0"/>
              </a:rPr>
              <a:t>άμεση συνεισφορά του κλάδου </a:t>
            </a:r>
            <a:r>
              <a:rPr lang="el-GR" sz="900" kern="0" dirty="0">
                <a:solidFill>
                  <a:schemeClr val="tx1"/>
                </a:solidFill>
                <a:cs typeface="Arial" panose="020B0604020202020204" pitchFamily="34" charset="0"/>
              </a:rPr>
              <a:t>σε όρους ΑΕΠ προκύπτει μέσα από την αξία των τελικών πωλούμενων προϊόντων μείον το κόστος παραγωγής </a:t>
            </a:r>
          </a:p>
          <a:p>
            <a:pPr marL="90488" lvl="1" indent="-90488" defTabSz="354669">
              <a:lnSpc>
                <a:spcPct val="110000"/>
              </a:lnSpc>
              <a:buSzPct val="100000"/>
              <a:buFont typeface="Wingdings" panose="05000000000000000000" pitchFamily="2" charset="2"/>
              <a:buChar char="§"/>
            </a:pPr>
            <a:r>
              <a:rPr lang="el-GR" sz="900" kern="0" dirty="0">
                <a:solidFill>
                  <a:schemeClr val="tx1"/>
                </a:solidFill>
                <a:cs typeface="Arial" panose="020B0604020202020204" pitchFamily="34" charset="0"/>
              </a:rPr>
              <a:t>Με βάση το ποσό αυτό είναι δυνατό να εκτιμηθεί </a:t>
            </a:r>
            <a:r>
              <a:rPr lang="el-GR" sz="900" b="1" kern="0" dirty="0">
                <a:solidFill>
                  <a:schemeClr val="tx1"/>
                </a:solidFill>
                <a:cs typeface="Arial" panose="020B0604020202020204" pitchFamily="34" charset="0"/>
              </a:rPr>
              <a:t>η συνολική συνεισφορά του κλάδου στην οικονομία </a:t>
            </a:r>
            <a:r>
              <a:rPr lang="el-GR" sz="900" kern="0" dirty="0">
                <a:solidFill>
                  <a:schemeClr val="tx1"/>
                </a:solidFill>
                <a:cs typeface="Arial" panose="020B0604020202020204" pitchFamily="34" charset="0"/>
              </a:rPr>
              <a:t>(με πολλαπλασιαστή ίσο με 2,3</a:t>
            </a:r>
            <a:r>
              <a:rPr lang="en-US" sz="900" kern="0" dirty="0">
                <a:solidFill>
                  <a:schemeClr val="tx1"/>
                </a:solidFill>
                <a:cs typeface="Arial" panose="020B0604020202020204" pitchFamily="34" charset="0"/>
              </a:rPr>
              <a:t>x</a:t>
            </a:r>
            <a:r>
              <a:rPr lang="el-GR" sz="900" kern="0" dirty="0">
                <a:solidFill>
                  <a:schemeClr val="tx1"/>
                </a:solidFill>
                <a:cs typeface="Arial" panose="020B0604020202020204" pitchFamily="34" charset="0"/>
              </a:rPr>
              <a:t>)</a:t>
            </a:r>
            <a:r>
              <a:rPr lang="en-US" sz="900" kern="0" dirty="0">
                <a:solidFill>
                  <a:schemeClr val="tx1"/>
                </a:solidFill>
                <a:cs typeface="Arial" panose="020B0604020202020204" pitchFamily="34" charset="0"/>
              </a:rPr>
              <a:t> </a:t>
            </a:r>
            <a:endParaRPr lang="el-GR" sz="900" kern="0" dirty="0">
              <a:solidFill>
                <a:schemeClr val="tx1"/>
              </a:solidFill>
              <a:cs typeface="Arial" panose="020B0604020202020204" pitchFamily="34" charset="0"/>
            </a:endParaRPr>
          </a:p>
          <a:p>
            <a:pPr marL="90488" lvl="1" indent="-90488" defTabSz="354669">
              <a:lnSpc>
                <a:spcPct val="110000"/>
              </a:lnSpc>
              <a:buSzPct val="100000"/>
              <a:buFont typeface="Wingdings" panose="05000000000000000000" pitchFamily="2" charset="2"/>
              <a:buChar char="§"/>
            </a:pPr>
            <a:r>
              <a:rPr lang="el-GR" sz="900" kern="0" dirty="0">
                <a:solidFill>
                  <a:schemeClr val="tx1"/>
                </a:solidFill>
                <a:cs typeface="Arial" panose="020B0604020202020204" pitchFamily="34" charset="0"/>
              </a:rPr>
              <a:t>Ο διαχωρισμός της σε έμμεση και προκαλούμενη λαμβάνει υπόψη την </a:t>
            </a:r>
            <a:r>
              <a:rPr lang="el-GR" sz="900" b="1" kern="0" dirty="0">
                <a:solidFill>
                  <a:schemeClr val="tx1"/>
                </a:solidFill>
                <a:cs typeface="Arial" panose="020B0604020202020204" pitchFamily="34" charset="0"/>
              </a:rPr>
              <a:t>καταναλωτική δαπάνη νοικοκυριών </a:t>
            </a:r>
            <a:r>
              <a:rPr lang="el-GR" sz="900" kern="0" dirty="0">
                <a:solidFill>
                  <a:schemeClr val="tx1"/>
                </a:solidFill>
                <a:cs typeface="Arial" panose="020B0604020202020204" pitchFamily="34" charset="0"/>
              </a:rPr>
              <a:t>που υποστηρίζονται από τον κλάδο </a:t>
            </a:r>
          </a:p>
        </p:txBody>
      </p:sp>
      <p:grpSp>
        <p:nvGrpSpPr>
          <p:cNvPr id="366" name="Group 28">
            <a:extLst>
              <a:ext uri="{FF2B5EF4-FFF2-40B4-BE49-F238E27FC236}">
                <a16:creationId xmlns:a16="http://schemas.microsoft.com/office/drawing/2014/main" id="{18E5C489-922E-9D08-1AA1-2CE8D84EAE2B}"/>
              </a:ext>
            </a:extLst>
          </p:cNvPr>
          <p:cNvGrpSpPr/>
          <p:nvPr>
            <p:custDataLst>
              <p:tags r:id="rId6"/>
            </p:custDataLst>
          </p:nvPr>
        </p:nvGrpSpPr>
        <p:grpSpPr>
          <a:xfrm>
            <a:off x="648806" y="2565400"/>
            <a:ext cx="3392571" cy="211138"/>
            <a:chOff x="4068238" y="3326836"/>
            <a:chExt cx="5061153" cy="187889"/>
          </a:xfrm>
        </p:grpSpPr>
        <p:sp>
          <p:nvSpPr>
            <p:cNvPr id="367" name="Text Placeholder 4">
              <a:extLst>
                <a:ext uri="{FF2B5EF4-FFF2-40B4-BE49-F238E27FC236}">
                  <a16:creationId xmlns:a16="http://schemas.microsoft.com/office/drawing/2014/main" id="{EA2CE0A7-8CD4-597D-21E1-04661D6602F1}"/>
                </a:ext>
              </a:extLst>
            </p:cNvPr>
            <p:cNvSpPr txBox="1">
              <a:spLocks/>
            </p:cNvSpPr>
            <p:nvPr/>
          </p:nvSpPr>
          <p:spPr>
            <a:xfrm>
              <a:off x="4068238" y="3326836"/>
              <a:ext cx="5060446" cy="149776"/>
            </a:xfrm>
            <a:prstGeom prst="rect">
              <a:avLst/>
            </a:prstGeom>
          </p:spPr>
          <p:txBody>
            <a:bodyPr vert="horz" wrap="square" lIns="0" tIns="0" rIns="0" bIns="0" rtlCol="0" anchor="b"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lvl="3" algn="ctr" defTabSz="781904">
                <a:defRPr/>
              </a:pPr>
              <a:r>
                <a:rPr lang="el-GR" sz="1100" b="1" dirty="0">
                  <a:solidFill>
                    <a:srgbClr val="4F2D7F"/>
                  </a:solidFill>
                  <a:latin typeface="Arial" panose="020B0604020202020204" pitchFamily="34" charset="0"/>
                  <a:cs typeface="Arial" panose="020B0604020202020204" pitchFamily="34" charset="0"/>
                </a:rPr>
                <a:t>Συνεισφορά σε επίπεδο ΑΕΠ </a:t>
              </a:r>
              <a:endParaRPr lang="el-GR" sz="1100" dirty="0">
                <a:solidFill>
                  <a:prstClr val="black"/>
                </a:solidFill>
              </a:endParaRPr>
            </a:p>
          </p:txBody>
        </p:sp>
        <p:cxnSp>
          <p:nvCxnSpPr>
            <p:cNvPr id="368" name="Straight Connector 35">
              <a:extLst>
                <a:ext uri="{FF2B5EF4-FFF2-40B4-BE49-F238E27FC236}">
                  <a16:creationId xmlns:a16="http://schemas.microsoft.com/office/drawing/2014/main" id="{3307BF2A-5E05-E1FB-7BC5-64CACC6021E9}"/>
                </a:ext>
              </a:extLst>
            </p:cNvPr>
            <p:cNvCxnSpPr>
              <a:cxnSpLocks/>
            </p:cNvCxnSpPr>
            <p:nvPr/>
          </p:nvCxnSpPr>
          <p:spPr>
            <a:xfrm>
              <a:off x="4068945" y="3514725"/>
              <a:ext cx="5060446" cy="0"/>
            </a:xfrm>
            <a:prstGeom prst="line">
              <a:avLst/>
            </a:prstGeom>
            <a:ln w="17145">
              <a:solidFill>
                <a:srgbClr val="4F2D7F"/>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460" name="Chart 459">
            <a:extLst>
              <a:ext uri="{FF2B5EF4-FFF2-40B4-BE49-F238E27FC236}">
                <a16:creationId xmlns:a16="http://schemas.microsoft.com/office/drawing/2014/main" id="{1B60E058-FF31-6E4E-7710-A153EC148140}"/>
              </a:ext>
            </a:extLst>
          </p:cNvPr>
          <p:cNvGraphicFramePr/>
          <p:nvPr>
            <p:custDataLst>
              <p:tags r:id="rId7"/>
            </p:custDataLst>
            <p:extLst>
              <p:ext uri="{D42A27DB-BD31-4B8C-83A1-F6EECF244321}">
                <p14:modId xmlns:p14="http://schemas.microsoft.com/office/powerpoint/2010/main" val="1423094139"/>
              </p:ext>
            </p:extLst>
          </p:nvPr>
        </p:nvGraphicFramePr>
        <p:xfrm>
          <a:off x="8496300" y="3281363"/>
          <a:ext cx="2919413" cy="1292225"/>
        </p:xfrm>
        <a:graphic>
          <a:graphicData uri="http://schemas.openxmlformats.org/drawingml/2006/chart">
            <c:chart xmlns:c="http://schemas.openxmlformats.org/drawingml/2006/chart" xmlns:r="http://schemas.openxmlformats.org/officeDocument/2006/relationships" r:id="rId131"/>
          </a:graphicData>
        </a:graphic>
      </p:graphicFrame>
      <p:sp>
        <p:nvSpPr>
          <p:cNvPr id="942" name="Rectangle 941">
            <a:extLst>
              <a:ext uri="{FF2B5EF4-FFF2-40B4-BE49-F238E27FC236}">
                <a16:creationId xmlns:a16="http://schemas.microsoft.com/office/drawing/2014/main" id="{187813C0-47E3-693F-3221-823FD6FD2277}"/>
              </a:ext>
            </a:extLst>
          </p:cNvPr>
          <p:cNvSpPr/>
          <p:nvPr>
            <p:custDataLst>
              <p:tags r:id="rId8"/>
            </p:custDataLst>
          </p:nvPr>
        </p:nvSpPr>
        <p:spPr bwMode="gray">
          <a:xfrm>
            <a:off x="8278814" y="4108450"/>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1202ED25-F59A-4992-BA66-632428CF3ECC}" type="datetime'''''''5''''''''''''''''''0'''''''''''''''''''''''''',''''''0'">
              <a:rPr lang="el-GR" altLang="en-US" sz="800" smtClean="0">
                <a:solidFill>
                  <a:schemeClr val="tx1"/>
                </a:solidFill>
              </a:rPr>
              <a:pPr/>
              <a:t>50,0</a:t>
            </a:fld>
            <a:endParaRPr lang="el-GR" sz="800">
              <a:solidFill>
                <a:schemeClr val="tx1"/>
              </a:solidFill>
              <a:sym typeface="+mn-lt"/>
            </a:endParaRPr>
          </a:p>
        </p:txBody>
      </p:sp>
      <p:sp>
        <p:nvSpPr>
          <p:cNvPr id="922" name="Rectangle 921">
            <a:extLst>
              <a:ext uri="{FF2B5EF4-FFF2-40B4-BE49-F238E27FC236}">
                <a16:creationId xmlns:a16="http://schemas.microsoft.com/office/drawing/2014/main" id="{49F223E0-4ACE-EA15-3C01-8363D71C2E1F}"/>
              </a:ext>
            </a:extLst>
          </p:cNvPr>
          <p:cNvSpPr/>
          <p:nvPr>
            <p:custDataLst>
              <p:tags r:id="rId9"/>
            </p:custDataLst>
          </p:nvPr>
        </p:nvSpPr>
        <p:spPr bwMode="gray">
          <a:xfrm>
            <a:off x="8221664" y="3776663"/>
            <a:ext cx="2571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65738166-5AC9-4C58-833A-8C960DB517B4}" type="datetime'''1''''''''''''''''''''''0''0'''''',''''''''''0'''''''">
              <a:rPr lang="el-GR" altLang="en-US" sz="800" smtClean="0">
                <a:solidFill>
                  <a:schemeClr val="tx1"/>
                </a:solidFill>
              </a:rPr>
              <a:pPr/>
              <a:t>100,0</a:t>
            </a:fld>
            <a:endParaRPr lang="el-GR" sz="800">
              <a:solidFill>
                <a:schemeClr val="tx1"/>
              </a:solidFill>
              <a:sym typeface="+mn-lt"/>
            </a:endParaRPr>
          </a:p>
        </p:txBody>
      </p:sp>
      <p:sp>
        <p:nvSpPr>
          <p:cNvPr id="943" name="Rectangle 942">
            <a:extLst>
              <a:ext uri="{FF2B5EF4-FFF2-40B4-BE49-F238E27FC236}">
                <a16:creationId xmlns:a16="http://schemas.microsoft.com/office/drawing/2014/main" id="{DBBD197C-5A9D-27F6-15FE-04CACA7A968B}"/>
              </a:ext>
            </a:extLst>
          </p:cNvPr>
          <p:cNvSpPr/>
          <p:nvPr>
            <p:custDataLst>
              <p:tags r:id="rId10"/>
            </p:custDataLst>
          </p:nvPr>
        </p:nvSpPr>
        <p:spPr bwMode="gray">
          <a:xfrm>
            <a:off x="8221664" y="3446463"/>
            <a:ext cx="2571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693CAE57-E2CB-48EA-B897-4F2533B778A8}" type="datetime'''1''''''''''''''''''''''5''''''''''''0'''''',''''''''''''0'">
              <a:rPr lang="el-GR" altLang="en-US" sz="800" smtClean="0">
                <a:solidFill>
                  <a:schemeClr val="tx1"/>
                </a:solidFill>
              </a:rPr>
              <a:pPr/>
              <a:t>150,0</a:t>
            </a:fld>
            <a:endParaRPr lang="el-GR" sz="800">
              <a:solidFill>
                <a:schemeClr val="tx1"/>
              </a:solidFill>
              <a:sym typeface="+mn-lt"/>
            </a:endParaRPr>
          </a:p>
        </p:txBody>
      </p:sp>
      <p:sp>
        <p:nvSpPr>
          <p:cNvPr id="868" name="Rectangle 867">
            <a:extLst>
              <a:ext uri="{FF2B5EF4-FFF2-40B4-BE49-F238E27FC236}">
                <a16:creationId xmlns:a16="http://schemas.microsoft.com/office/drawing/2014/main" id="{F1CAC499-4FA7-BB32-7ABF-CB3DEB08949A}"/>
              </a:ext>
            </a:extLst>
          </p:cNvPr>
          <p:cNvSpPr/>
          <p:nvPr>
            <p:custDataLst>
              <p:tags r:id="rId11"/>
            </p:custDataLst>
          </p:nvPr>
        </p:nvSpPr>
        <p:spPr bwMode="gray">
          <a:xfrm>
            <a:off x="8335963" y="4440238"/>
            <a:ext cx="1428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D6E92B9C-24B3-4F57-9F57-C937A02A5E31}" type="datetime'''''''''''0'',''''0'''''''''''''''''''''''''''''''''''''''''''">
              <a:rPr lang="el-GR" altLang="en-US" sz="800" smtClean="0">
                <a:solidFill>
                  <a:schemeClr val="tx1"/>
                </a:solidFill>
              </a:rPr>
              <a:pPr/>
              <a:t>0,0</a:t>
            </a:fld>
            <a:endParaRPr lang="el-GR" sz="800">
              <a:solidFill>
                <a:schemeClr val="tx1"/>
              </a:solidFill>
              <a:sym typeface="+mn-lt"/>
            </a:endParaRPr>
          </a:p>
        </p:txBody>
      </p:sp>
      <p:cxnSp>
        <p:nvCxnSpPr>
          <p:cNvPr id="6" name="Straight Connector 5">
            <a:extLst>
              <a:ext uri="{FF2B5EF4-FFF2-40B4-BE49-F238E27FC236}">
                <a16:creationId xmlns:a16="http://schemas.microsoft.com/office/drawing/2014/main" id="{558B66B5-BA60-436D-B1A0-D193E43BAC28}"/>
              </a:ext>
            </a:extLst>
          </p:cNvPr>
          <p:cNvCxnSpPr/>
          <p:nvPr>
            <p:custDataLst>
              <p:tags r:id="rId12"/>
            </p:custDataLst>
          </p:nvPr>
        </p:nvCxnSpPr>
        <p:spPr bwMode="auto">
          <a:xfrm flipV="1">
            <a:off x="8853488" y="3076575"/>
            <a:ext cx="2203450" cy="2222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64" name="Text Placeholder 2">
            <a:extLst>
              <a:ext uri="{FF2B5EF4-FFF2-40B4-BE49-F238E27FC236}">
                <a16:creationId xmlns:a16="http://schemas.microsoft.com/office/drawing/2014/main" id="{632CFE59-9AF3-6148-79D3-06672E6CD869}"/>
              </a:ext>
            </a:extLst>
          </p:cNvPr>
          <p:cNvSpPr>
            <a:spLocks noGrp="1"/>
          </p:cNvSpPr>
          <p:nvPr>
            <p:custDataLst>
              <p:tags r:id="rId13"/>
            </p:custDataLst>
          </p:nvPr>
        </p:nvSpPr>
        <p:spPr bwMode="auto">
          <a:xfrm>
            <a:off x="8404224" y="3155950"/>
            <a:ext cx="3492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algn="ctr">
              <a:spcBef>
                <a:spcPct val="0"/>
              </a:spcBef>
              <a:spcAft>
                <a:spcPct val="0"/>
              </a:spcAft>
            </a:pPr>
            <a:r>
              <a:rPr lang="el-GR" sz="800" dirty="0">
                <a:solidFill>
                  <a:schemeClr val="tx1"/>
                </a:solidFill>
                <a:sym typeface="+mn-lt"/>
              </a:rPr>
              <a:t>σε εκ. €</a:t>
            </a:r>
          </a:p>
        </p:txBody>
      </p:sp>
      <p:sp>
        <p:nvSpPr>
          <p:cNvPr id="856" name="Rectangle 855">
            <a:extLst>
              <a:ext uri="{FF2B5EF4-FFF2-40B4-BE49-F238E27FC236}">
                <a16:creationId xmlns:a16="http://schemas.microsoft.com/office/drawing/2014/main" id="{F9DE48EB-570B-D367-8B05-B63DE8404971}"/>
              </a:ext>
            </a:extLst>
          </p:cNvPr>
          <p:cNvSpPr/>
          <p:nvPr>
            <p:custDataLst>
              <p:tags r:id="rId14"/>
            </p:custDataLst>
          </p:nvPr>
        </p:nvSpPr>
        <p:spPr bwMode="gray">
          <a:xfrm>
            <a:off x="8739188" y="4292600"/>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21782573-0FEA-46D2-B6DE-7D25F93E831E}" type="datetime'''''''''''''''4''''3'''''',''5'''''">
              <a:rPr lang="el-GR" altLang="en-US" sz="800" smtClean="0">
                <a:solidFill>
                  <a:schemeClr val="bg1"/>
                </a:solidFill>
              </a:rPr>
              <a:pPr/>
              <a:t>43,5</a:t>
            </a:fld>
            <a:endParaRPr lang="el-GR" sz="800" dirty="0">
              <a:solidFill>
                <a:schemeClr val="bg1"/>
              </a:solidFill>
              <a:sym typeface="+mn-lt"/>
            </a:endParaRPr>
          </a:p>
        </p:txBody>
      </p:sp>
      <p:sp>
        <p:nvSpPr>
          <p:cNvPr id="857" name="Rectangle 856">
            <a:extLst>
              <a:ext uri="{FF2B5EF4-FFF2-40B4-BE49-F238E27FC236}">
                <a16:creationId xmlns:a16="http://schemas.microsoft.com/office/drawing/2014/main" id="{56EEC36A-8623-672F-1F5A-3AB2FBD4E0FE}"/>
              </a:ext>
            </a:extLst>
          </p:cNvPr>
          <p:cNvSpPr/>
          <p:nvPr>
            <p:custDataLst>
              <p:tags r:id="rId15"/>
            </p:custDataLst>
          </p:nvPr>
        </p:nvSpPr>
        <p:spPr bwMode="gray">
          <a:xfrm>
            <a:off x="8739188" y="4013200"/>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70B48266-AF4F-44A2-87C5-085E0BAB4C70}" type="datetime'''4''''''''''''''''''0'''''',9'''''">
              <a:rPr lang="el-GR" altLang="en-US" sz="800" smtClean="0">
                <a:solidFill>
                  <a:schemeClr val="bg1"/>
                </a:solidFill>
              </a:rPr>
              <a:pPr/>
              <a:t>40,9</a:t>
            </a:fld>
            <a:endParaRPr lang="el-GR" sz="800" dirty="0">
              <a:solidFill>
                <a:schemeClr val="bg1"/>
              </a:solidFill>
              <a:sym typeface="+mn-lt"/>
            </a:endParaRPr>
          </a:p>
        </p:txBody>
      </p:sp>
      <p:sp>
        <p:nvSpPr>
          <p:cNvPr id="826" name="Rectangle 825">
            <a:extLst>
              <a:ext uri="{FF2B5EF4-FFF2-40B4-BE49-F238E27FC236}">
                <a16:creationId xmlns:a16="http://schemas.microsoft.com/office/drawing/2014/main" id="{29BD8ED7-F85E-42F0-81CD-7766EC982261}"/>
              </a:ext>
            </a:extLst>
          </p:cNvPr>
          <p:cNvSpPr/>
          <p:nvPr>
            <p:custDataLst>
              <p:tags r:id="rId16"/>
            </p:custDataLst>
          </p:nvPr>
        </p:nvSpPr>
        <p:spPr bwMode="gray">
          <a:xfrm>
            <a:off x="8739188" y="3746500"/>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6DE01D2C-6F37-416E-BD73-3E677C093BDF}" type="datetime'''3''9'''''''''''''''''''''''''''''''''''''',''''''''''''6'">
              <a:rPr lang="el-GR" altLang="en-US" sz="800" smtClean="0">
                <a:solidFill>
                  <a:schemeClr val="tx1"/>
                </a:solidFill>
              </a:rPr>
              <a:pPr/>
              <a:t>39,6</a:t>
            </a:fld>
            <a:endParaRPr lang="el-GR" sz="800" dirty="0">
              <a:solidFill>
                <a:schemeClr val="tx1"/>
              </a:solidFill>
              <a:sym typeface="+mn-lt"/>
            </a:endParaRPr>
          </a:p>
        </p:txBody>
      </p:sp>
      <p:sp>
        <p:nvSpPr>
          <p:cNvPr id="772" name="Text Placeholder 2">
            <a:extLst>
              <a:ext uri="{FF2B5EF4-FFF2-40B4-BE49-F238E27FC236}">
                <a16:creationId xmlns:a16="http://schemas.microsoft.com/office/drawing/2014/main" id="{443EF9DC-ED17-5318-4ECF-9BD5ABAB9712}"/>
              </a:ext>
            </a:extLst>
          </p:cNvPr>
          <p:cNvSpPr>
            <a:spLocks noGrp="1"/>
          </p:cNvSpPr>
          <p:nvPr>
            <p:custDataLst>
              <p:tags r:id="rId17"/>
            </p:custDataLst>
          </p:nvPr>
        </p:nvSpPr>
        <p:spPr bwMode="auto">
          <a:xfrm>
            <a:off x="8732838" y="4557713"/>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lgn="ctr">
              <a:spcBef>
                <a:spcPct val="0"/>
              </a:spcBef>
              <a:spcAft>
                <a:spcPct val="0"/>
              </a:spcAft>
            </a:pPr>
            <a:fld id="{A3B90987-A05C-4098-A7A6-930A75792CDA}" type="datetime'''''''''''''''''''''''20''1''''''''''''''''''''''''''''9'''">
              <a:rPr lang="el-GR" altLang="en-US" sz="800" b="0" smtClean="0">
                <a:solidFill>
                  <a:srgbClr val="000000"/>
                </a:solidFill>
              </a:rPr>
              <a:pPr/>
              <a:t>2019</a:t>
            </a:fld>
            <a:endParaRPr lang="el-GR" sz="800" b="0" dirty="0">
              <a:solidFill>
                <a:srgbClr val="000000"/>
              </a:solidFill>
              <a:sym typeface="+mn-lt"/>
            </a:endParaRPr>
          </a:p>
        </p:txBody>
      </p:sp>
      <p:sp>
        <p:nvSpPr>
          <p:cNvPr id="858" name="Rectangle 857">
            <a:extLst>
              <a:ext uri="{FF2B5EF4-FFF2-40B4-BE49-F238E27FC236}">
                <a16:creationId xmlns:a16="http://schemas.microsoft.com/office/drawing/2014/main" id="{1F13D4B7-4B4A-9BDD-30B3-3F9975144FDD}"/>
              </a:ext>
            </a:extLst>
          </p:cNvPr>
          <p:cNvSpPr/>
          <p:nvPr>
            <p:custDataLst>
              <p:tags r:id="rId18"/>
            </p:custDataLst>
          </p:nvPr>
        </p:nvSpPr>
        <p:spPr bwMode="gray">
          <a:xfrm>
            <a:off x="9290050" y="4276725"/>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A464DE4D-4524-474E-AA37-E7E5212E964F}" type="datetime'''''''''''''''''''''4''''''''''''''''8'''''''''''',''''''''4'">
              <a:rPr lang="el-GR" altLang="en-US" sz="800" smtClean="0">
                <a:solidFill>
                  <a:schemeClr val="bg1"/>
                </a:solidFill>
              </a:rPr>
              <a:pPr/>
              <a:t>48,4</a:t>
            </a:fld>
            <a:endParaRPr lang="el-GR" sz="800" dirty="0">
              <a:solidFill>
                <a:schemeClr val="bg1"/>
              </a:solidFill>
              <a:sym typeface="+mn-lt"/>
            </a:endParaRPr>
          </a:p>
        </p:txBody>
      </p:sp>
      <p:sp>
        <p:nvSpPr>
          <p:cNvPr id="859" name="Rectangle 858">
            <a:extLst>
              <a:ext uri="{FF2B5EF4-FFF2-40B4-BE49-F238E27FC236}">
                <a16:creationId xmlns:a16="http://schemas.microsoft.com/office/drawing/2014/main" id="{C1CDCE5A-4996-ADD1-683A-0163ED07E7F1}"/>
              </a:ext>
            </a:extLst>
          </p:cNvPr>
          <p:cNvSpPr/>
          <p:nvPr>
            <p:custDataLst>
              <p:tags r:id="rId19"/>
            </p:custDataLst>
          </p:nvPr>
        </p:nvSpPr>
        <p:spPr bwMode="gray">
          <a:xfrm>
            <a:off x="9290050" y="3963988"/>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ADF7D1F8-9830-42CB-B03A-906A0533AAB9}" type="datetime'''''''''''4''''''''''''''5'''''''''''''''''''''''''',6'''''">
              <a:rPr lang="el-GR" altLang="en-US" sz="800" smtClean="0">
                <a:solidFill>
                  <a:schemeClr val="bg1"/>
                </a:solidFill>
              </a:rPr>
              <a:pPr/>
              <a:t>45,6</a:t>
            </a:fld>
            <a:endParaRPr lang="el-GR" sz="800" dirty="0">
              <a:solidFill>
                <a:schemeClr val="bg1"/>
              </a:solidFill>
              <a:sym typeface="+mn-lt"/>
            </a:endParaRPr>
          </a:p>
        </p:txBody>
      </p:sp>
      <p:sp>
        <p:nvSpPr>
          <p:cNvPr id="828" name="Rectangle 827">
            <a:extLst>
              <a:ext uri="{FF2B5EF4-FFF2-40B4-BE49-F238E27FC236}">
                <a16:creationId xmlns:a16="http://schemas.microsoft.com/office/drawing/2014/main" id="{515173B3-0502-74CE-65D7-21A384E31745}"/>
              </a:ext>
            </a:extLst>
          </p:cNvPr>
          <p:cNvSpPr/>
          <p:nvPr>
            <p:custDataLst>
              <p:tags r:id="rId20"/>
            </p:custDataLst>
          </p:nvPr>
        </p:nvSpPr>
        <p:spPr bwMode="gray">
          <a:xfrm>
            <a:off x="9290050" y="3667125"/>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66EB5679-26F7-481D-878A-F9195062E700}" type="datetime'''''''''''''4''''''''4'''',''''''''''''''''''''''''2'''">
              <a:rPr lang="el-GR" altLang="en-US" sz="800" smtClean="0">
                <a:solidFill>
                  <a:schemeClr val="tx1"/>
                </a:solidFill>
              </a:rPr>
              <a:pPr/>
              <a:t>44,2</a:t>
            </a:fld>
            <a:endParaRPr lang="el-GR" sz="800" dirty="0">
              <a:solidFill>
                <a:schemeClr val="tx1"/>
              </a:solidFill>
              <a:sym typeface="+mn-lt"/>
            </a:endParaRPr>
          </a:p>
        </p:txBody>
      </p:sp>
      <p:sp>
        <p:nvSpPr>
          <p:cNvPr id="773" name="Text Placeholder 2">
            <a:extLst>
              <a:ext uri="{FF2B5EF4-FFF2-40B4-BE49-F238E27FC236}">
                <a16:creationId xmlns:a16="http://schemas.microsoft.com/office/drawing/2014/main" id="{7B7E70E1-C4DF-90A5-2BCD-91D23B16D619}"/>
              </a:ext>
            </a:extLst>
          </p:cNvPr>
          <p:cNvSpPr>
            <a:spLocks noGrp="1"/>
          </p:cNvSpPr>
          <p:nvPr>
            <p:custDataLst>
              <p:tags r:id="rId21"/>
            </p:custDataLst>
          </p:nvPr>
        </p:nvSpPr>
        <p:spPr bwMode="auto">
          <a:xfrm>
            <a:off x="9283700" y="4557713"/>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lgn="ctr">
              <a:spcBef>
                <a:spcPct val="0"/>
              </a:spcBef>
              <a:spcAft>
                <a:spcPct val="0"/>
              </a:spcAft>
            </a:pPr>
            <a:fld id="{BBFD696C-090B-4329-B1BD-F1B0269A8788}" type="datetime'2''''''0''''''''''''2''''''0'''''''''''''''''''''''''">
              <a:rPr lang="el-GR" altLang="en-US" sz="800" b="0" smtClean="0">
                <a:solidFill>
                  <a:srgbClr val="000000"/>
                </a:solidFill>
              </a:rPr>
              <a:pPr/>
              <a:t>2020</a:t>
            </a:fld>
            <a:endParaRPr lang="el-GR" sz="800" b="0" dirty="0">
              <a:solidFill>
                <a:srgbClr val="000000"/>
              </a:solidFill>
              <a:sym typeface="+mn-lt"/>
            </a:endParaRPr>
          </a:p>
        </p:txBody>
      </p:sp>
      <p:sp>
        <p:nvSpPr>
          <p:cNvPr id="860" name="Rectangle 859">
            <a:extLst>
              <a:ext uri="{FF2B5EF4-FFF2-40B4-BE49-F238E27FC236}">
                <a16:creationId xmlns:a16="http://schemas.microsoft.com/office/drawing/2014/main" id="{3CE3A26C-AEF3-D46C-4BDA-33A56337C641}"/>
              </a:ext>
            </a:extLst>
          </p:cNvPr>
          <p:cNvSpPr/>
          <p:nvPr>
            <p:custDataLst>
              <p:tags r:id="rId22"/>
            </p:custDataLst>
          </p:nvPr>
        </p:nvSpPr>
        <p:spPr bwMode="gray">
          <a:xfrm>
            <a:off x="9840913" y="4264025"/>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1A6F2E68-5075-4412-B822-2ACC1F479A06}" type="datetime'''''51'',''''''''''''''''''''''''''''''''''''8'''">
              <a:rPr lang="el-GR" altLang="en-US" sz="800" smtClean="0">
                <a:solidFill>
                  <a:schemeClr val="bg1"/>
                </a:solidFill>
              </a:rPr>
              <a:pPr/>
              <a:t>51,8</a:t>
            </a:fld>
            <a:endParaRPr lang="el-GR" sz="800" dirty="0">
              <a:solidFill>
                <a:schemeClr val="bg1"/>
              </a:solidFill>
              <a:sym typeface="+mn-lt"/>
            </a:endParaRPr>
          </a:p>
        </p:txBody>
      </p:sp>
      <p:sp>
        <p:nvSpPr>
          <p:cNvPr id="861" name="Rectangle 860">
            <a:extLst>
              <a:ext uri="{FF2B5EF4-FFF2-40B4-BE49-F238E27FC236}">
                <a16:creationId xmlns:a16="http://schemas.microsoft.com/office/drawing/2014/main" id="{7374B49E-7674-3F3E-BBBA-A6DC6E91F687}"/>
              </a:ext>
            </a:extLst>
          </p:cNvPr>
          <p:cNvSpPr/>
          <p:nvPr>
            <p:custDataLst>
              <p:tags r:id="rId23"/>
            </p:custDataLst>
          </p:nvPr>
        </p:nvSpPr>
        <p:spPr bwMode="gray">
          <a:xfrm>
            <a:off x="9840913" y="3930650"/>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A10EEFF5-5CEC-46AA-8314-2FF9A8C2FFC0}" type="datetime'''''''''''4''''''8'''''''''''''''''''',''7'''''''''">
              <a:rPr lang="el-GR" altLang="en-US" sz="800" smtClean="0">
                <a:solidFill>
                  <a:schemeClr val="bg1"/>
                </a:solidFill>
              </a:rPr>
              <a:pPr/>
              <a:t>48,7</a:t>
            </a:fld>
            <a:endParaRPr lang="el-GR" sz="800" dirty="0">
              <a:solidFill>
                <a:schemeClr val="bg1"/>
              </a:solidFill>
              <a:sym typeface="+mn-lt"/>
            </a:endParaRPr>
          </a:p>
        </p:txBody>
      </p:sp>
      <p:sp>
        <p:nvSpPr>
          <p:cNvPr id="830" name="Rectangle 829">
            <a:extLst>
              <a:ext uri="{FF2B5EF4-FFF2-40B4-BE49-F238E27FC236}">
                <a16:creationId xmlns:a16="http://schemas.microsoft.com/office/drawing/2014/main" id="{88F8F7E2-B4BB-F121-77C4-815AB94E3EEE}"/>
              </a:ext>
            </a:extLst>
          </p:cNvPr>
          <p:cNvSpPr/>
          <p:nvPr>
            <p:custDataLst>
              <p:tags r:id="rId24"/>
            </p:custDataLst>
          </p:nvPr>
        </p:nvSpPr>
        <p:spPr bwMode="gray">
          <a:xfrm>
            <a:off x="9840913" y="3613150"/>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EA11CCFE-FDA4-429A-B2AA-AB483F45922C}" type="datetime'''''4''''''7'''''''''''''''''''''''''''',''''''''2'''">
              <a:rPr lang="el-GR" altLang="en-US" sz="800" smtClean="0">
                <a:solidFill>
                  <a:schemeClr val="tx1"/>
                </a:solidFill>
              </a:rPr>
              <a:pPr/>
              <a:t>47,2</a:t>
            </a:fld>
            <a:endParaRPr lang="el-GR" sz="800" dirty="0">
              <a:solidFill>
                <a:schemeClr val="tx1"/>
              </a:solidFill>
              <a:sym typeface="+mn-lt"/>
            </a:endParaRPr>
          </a:p>
        </p:txBody>
      </p:sp>
      <p:sp>
        <p:nvSpPr>
          <p:cNvPr id="862" name="Rectangle 861">
            <a:extLst>
              <a:ext uri="{FF2B5EF4-FFF2-40B4-BE49-F238E27FC236}">
                <a16:creationId xmlns:a16="http://schemas.microsoft.com/office/drawing/2014/main" id="{7B1B8FFF-530F-EC54-7F6D-D6B8497029B7}"/>
              </a:ext>
            </a:extLst>
          </p:cNvPr>
          <p:cNvSpPr/>
          <p:nvPr>
            <p:custDataLst>
              <p:tags r:id="rId25"/>
            </p:custDataLst>
          </p:nvPr>
        </p:nvSpPr>
        <p:spPr bwMode="gray">
          <a:xfrm>
            <a:off x="10391775" y="4268788"/>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2BF77B34-A940-4D86-9520-F363AC3AA3B5}" type="datetime'5''''''''''0'''''''''''''''''''''''''''''',''''''8'''">
              <a:rPr lang="el-GR" altLang="en-US" sz="800" smtClean="0">
                <a:solidFill>
                  <a:schemeClr val="bg1"/>
                </a:solidFill>
              </a:rPr>
              <a:pPr/>
              <a:t>50,8</a:t>
            </a:fld>
            <a:endParaRPr lang="el-GR" sz="800" dirty="0">
              <a:solidFill>
                <a:schemeClr val="bg1"/>
              </a:solidFill>
              <a:sym typeface="+mn-lt"/>
            </a:endParaRPr>
          </a:p>
        </p:txBody>
      </p:sp>
      <p:sp>
        <p:nvSpPr>
          <p:cNvPr id="863" name="Rectangle 862">
            <a:extLst>
              <a:ext uri="{FF2B5EF4-FFF2-40B4-BE49-F238E27FC236}">
                <a16:creationId xmlns:a16="http://schemas.microsoft.com/office/drawing/2014/main" id="{1638BD21-98E5-57FB-A0C1-064BBF096805}"/>
              </a:ext>
            </a:extLst>
          </p:cNvPr>
          <p:cNvSpPr/>
          <p:nvPr>
            <p:custDataLst>
              <p:tags r:id="rId26"/>
            </p:custDataLst>
          </p:nvPr>
        </p:nvSpPr>
        <p:spPr bwMode="gray">
          <a:xfrm>
            <a:off x="10391775" y="3941763"/>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312249CE-4A6B-4DD7-B169-4D6EA1EBA8BC}" type="datetime'4''''7'''',''''''''''''''''''''''''8'''''''">
              <a:rPr lang="el-GR" altLang="en-US" sz="800" smtClean="0">
                <a:solidFill>
                  <a:schemeClr val="bg1"/>
                </a:solidFill>
              </a:rPr>
              <a:pPr/>
              <a:t>47,8</a:t>
            </a:fld>
            <a:endParaRPr lang="el-GR" sz="800" dirty="0">
              <a:solidFill>
                <a:schemeClr val="bg1"/>
              </a:solidFill>
              <a:sym typeface="+mn-lt"/>
            </a:endParaRPr>
          </a:p>
        </p:txBody>
      </p:sp>
      <p:sp>
        <p:nvSpPr>
          <p:cNvPr id="832" name="Rectangle 831">
            <a:extLst>
              <a:ext uri="{FF2B5EF4-FFF2-40B4-BE49-F238E27FC236}">
                <a16:creationId xmlns:a16="http://schemas.microsoft.com/office/drawing/2014/main" id="{FD2895F0-DA6A-7370-C171-ABE2DA694A3A}"/>
              </a:ext>
            </a:extLst>
          </p:cNvPr>
          <p:cNvSpPr/>
          <p:nvPr>
            <p:custDataLst>
              <p:tags r:id="rId27"/>
            </p:custDataLst>
          </p:nvPr>
        </p:nvSpPr>
        <p:spPr bwMode="gray">
          <a:xfrm>
            <a:off x="10391775" y="3629025"/>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C4340082-CE42-4C66-B56D-F309D841A87B}" type="datetime'''''4''''6'''''',''''''3'''''''''''''''''''''''''''''''''''">
              <a:rPr lang="el-GR" altLang="en-US" sz="800" smtClean="0">
                <a:solidFill>
                  <a:schemeClr val="tx1"/>
                </a:solidFill>
              </a:rPr>
              <a:pPr/>
              <a:t>46,3</a:t>
            </a:fld>
            <a:endParaRPr lang="el-GR" sz="800" dirty="0">
              <a:solidFill>
                <a:schemeClr val="tx1"/>
              </a:solidFill>
              <a:sym typeface="+mn-lt"/>
            </a:endParaRPr>
          </a:p>
        </p:txBody>
      </p:sp>
      <p:sp>
        <p:nvSpPr>
          <p:cNvPr id="468" name="Text Placeholder 2">
            <a:extLst>
              <a:ext uri="{FF2B5EF4-FFF2-40B4-BE49-F238E27FC236}">
                <a16:creationId xmlns:a16="http://schemas.microsoft.com/office/drawing/2014/main" id="{234A8837-96ED-A8F9-E43C-22E134DF02F8}"/>
              </a:ext>
            </a:extLst>
          </p:cNvPr>
          <p:cNvSpPr>
            <a:spLocks noGrp="1"/>
          </p:cNvSpPr>
          <p:nvPr>
            <p:custDataLst>
              <p:tags r:id="rId28"/>
            </p:custDataLst>
          </p:nvPr>
        </p:nvSpPr>
        <p:spPr bwMode="auto">
          <a:xfrm>
            <a:off x="10385425" y="4557713"/>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lgn="ctr">
              <a:spcBef>
                <a:spcPct val="0"/>
              </a:spcBef>
              <a:spcAft>
                <a:spcPct val="0"/>
              </a:spcAft>
            </a:pPr>
            <a:fld id="{D33EEED6-72E3-4B22-AA4D-810A7D31B197}" type="datetime'''''''''2''''''''''''''''''''''''''0''2''''2'''''''''''''''''">
              <a:rPr lang="el-GR" altLang="en-US" sz="800" b="0" smtClean="0">
                <a:solidFill>
                  <a:srgbClr val="000000"/>
                </a:solidFill>
              </a:rPr>
              <a:pPr/>
              <a:t>2022</a:t>
            </a:fld>
            <a:endParaRPr lang="el-GR" sz="800" b="0" dirty="0">
              <a:solidFill>
                <a:srgbClr val="000000"/>
              </a:solidFill>
              <a:sym typeface="+mn-lt"/>
            </a:endParaRPr>
          </a:p>
        </p:txBody>
      </p:sp>
      <p:sp>
        <p:nvSpPr>
          <p:cNvPr id="864" name="Rectangle 863">
            <a:extLst>
              <a:ext uri="{FF2B5EF4-FFF2-40B4-BE49-F238E27FC236}">
                <a16:creationId xmlns:a16="http://schemas.microsoft.com/office/drawing/2014/main" id="{4883FAA8-C227-F3F3-B53E-C904FCCA776B}"/>
              </a:ext>
            </a:extLst>
          </p:cNvPr>
          <p:cNvSpPr/>
          <p:nvPr>
            <p:custDataLst>
              <p:tags r:id="rId29"/>
            </p:custDataLst>
          </p:nvPr>
        </p:nvSpPr>
        <p:spPr bwMode="gray">
          <a:xfrm>
            <a:off x="10942638" y="4252913"/>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39374F9C-8D31-4592-9DE7-FFF038541E9C}" type="datetime'''''''''''''''''''''''''''5''''''''''5'',''''''''''''3'''''">
              <a:rPr lang="el-GR" altLang="en-US" sz="800" smtClean="0">
                <a:solidFill>
                  <a:schemeClr val="bg1"/>
                </a:solidFill>
              </a:rPr>
              <a:pPr/>
              <a:t>55,3</a:t>
            </a:fld>
            <a:endParaRPr lang="el-GR" sz="800" dirty="0">
              <a:solidFill>
                <a:schemeClr val="bg1"/>
              </a:solidFill>
              <a:sym typeface="+mn-lt"/>
            </a:endParaRPr>
          </a:p>
        </p:txBody>
      </p:sp>
      <p:sp>
        <p:nvSpPr>
          <p:cNvPr id="865" name="Rectangle 864">
            <a:extLst>
              <a:ext uri="{FF2B5EF4-FFF2-40B4-BE49-F238E27FC236}">
                <a16:creationId xmlns:a16="http://schemas.microsoft.com/office/drawing/2014/main" id="{A3C02609-0899-FE28-3901-2F3CEDDFCB0F}"/>
              </a:ext>
            </a:extLst>
          </p:cNvPr>
          <p:cNvSpPr/>
          <p:nvPr>
            <p:custDataLst>
              <p:tags r:id="rId30"/>
            </p:custDataLst>
          </p:nvPr>
        </p:nvSpPr>
        <p:spPr bwMode="gray">
          <a:xfrm>
            <a:off x="10942638" y="3897313"/>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2A9F4E43-6AE6-4FD3-8320-437EFDE0CDCF}" type="datetime'''''''''''''''''''''''''''5''2'''''''''''',''''''0'''''''">
              <a:rPr lang="el-GR" altLang="en-US" sz="800" smtClean="0">
                <a:solidFill>
                  <a:schemeClr val="bg1"/>
                </a:solidFill>
              </a:rPr>
              <a:pPr/>
              <a:t>52,0</a:t>
            </a:fld>
            <a:endParaRPr lang="el-GR" sz="800" dirty="0">
              <a:solidFill>
                <a:schemeClr val="bg1"/>
              </a:solidFill>
              <a:sym typeface="+mn-lt"/>
            </a:endParaRPr>
          </a:p>
        </p:txBody>
      </p:sp>
      <p:sp>
        <p:nvSpPr>
          <p:cNvPr id="834" name="Rectangle 833">
            <a:extLst>
              <a:ext uri="{FF2B5EF4-FFF2-40B4-BE49-F238E27FC236}">
                <a16:creationId xmlns:a16="http://schemas.microsoft.com/office/drawing/2014/main" id="{DB167D67-1867-15B9-27C0-24D9F743B105}"/>
              </a:ext>
            </a:extLst>
          </p:cNvPr>
          <p:cNvSpPr/>
          <p:nvPr>
            <p:custDataLst>
              <p:tags r:id="rId31"/>
            </p:custDataLst>
          </p:nvPr>
        </p:nvSpPr>
        <p:spPr bwMode="gray">
          <a:xfrm>
            <a:off x="10942638" y="3559175"/>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lnSpc>
                <a:spcPct val="90000"/>
              </a:lnSpc>
              <a:spcBef>
                <a:spcPct val="0"/>
              </a:spcBef>
              <a:spcAft>
                <a:spcPct val="0"/>
              </a:spcAft>
            </a:pPr>
            <a:fld id="{657F6938-ED8D-49FC-8307-6187B21E56F5}" type="datetime'''''''''''3''''2'''''''''''''''',''''''''''''''''0'''''''''">
              <a:rPr lang="el-GR" altLang="en-US" sz="800" smtClean="0">
                <a:solidFill>
                  <a:schemeClr val="tx1"/>
                </a:solidFill>
              </a:rPr>
              <a:pPr/>
              <a:t>32,0</a:t>
            </a:fld>
            <a:endParaRPr lang="el-GR" sz="800">
              <a:solidFill>
                <a:schemeClr val="tx1"/>
              </a:solidFill>
              <a:sym typeface="+mn-lt"/>
            </a:endParaRPr>
          </a:p>
        </p:txBody>
      </p:sp>
      <p:sp>
        <p:nvSpPr>
          <p:cNvPr id="469" name="Text Placeholder 2">
            <a:extLst>
              <a:ext uri="{FF2B5EF4-FFF2-40B4-BE49-F238E27FC236}">
                <a16:creationId xmlns:a16="http://schemas.microsoft.com/office/drawing/2014/main" id="{C404BE91-8E94-F83F-D28E-B0F9613C551E}"/>
              </a:ext>
            </a:extLst>
          </p:cNvPr>
          <p:cNvSpPr>
            <a:spLocks noGrp="1"/>
          </p:cNvSpPr>
          <p:nvPr>
            <p:custDataLst>
              <p:tags r:id="rId32"/>
            </p:custDataLst>
          </p:nvPr>
        </p:nvSpPr>
        <p:spPr bwMode="auto">
          <a:xfrm>
            <a:off x="10936288" y="4557713"/>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lgn="ctr">
              <a:spcBef>
                <a:spcPct val="0"/>
              </a:spcBef>
              <a:spcAft>
                <a:spcPct val="0"/>
              </a:spcAft>
            </a:pPr>
            <a:fld id="{69AD47A3-FF14-4F34-9A78-E5B484C7D6EC}" type="datetime'''''''''''''''''''2''''''''''0''''''2''3'''''''''''''''">
              <a:rPr lang="el-GR" altLang="en-US" sz="800" b="0" smtClean="0">
                <a:solidFill>
                  <a:srgbClr val="000000"/>
                </a:solidFill>
              </a:rPr>
              <a:pPr/>
              <a:t>2023</a:t>
            </a:fld>
            <a:endParaRPr lang="el-GR" sz="800" b="0" dirty="0">
              <a:solidFill>
                <a:srgbClr val="000000"/>
              </a:solidFill>
              <a:sym typeface="+mn-lt"/>
            </a:endParaRPr>
          </a:p>
        </p:txBody>
      </p:sp>
      <p:sp>
        <p:nvSpPr>
          <p:cNvPr id="827" name="Rectangle 826">
            <a:extLst>
              <a:ext uri="{FF2B5EF4-FFF2-40B4-BE49-F238E27FC236}">
                <a16:creationId xmlns:a16="http://schemas.microsoft.com/office/drawing/2014/main" id="{7FEC0DF1-B0E6-075D-8078-3127353E1DBE}"/>
              </a:ext>
            </a:extLst>
          </p:cNvPr>
          <p:cNvSpPr/>
          <p:nvPr>
            <p:custDataLst>
              <p:tags r:id="rId33"/>
            </p:custDataLst>
          </p:nvPr>
        </p:nvSpPr>
        <p:spPr bwMode="gray">
          <a:xfrm>
            <a:off x="8710613" y="3533775"/>
            <a:ext cx="28575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0ED701EB-E510-4AE2-B466-CE81D1DD265B}" type="datetime'''''''''''''''''''''''''''''''1''2''''''''4'''''',''''''0'">
              <a:rPr lang="el-GR" altLang="en-US" sz="800" smtClean="0">
                <a:solidFill>
                  <a:schemeClr val="tx1"/>
                </a:solidFill>
              </a:rPr>
              <a:pPr/>
              <a:t>124,0</a:t>
            </a:fld>
            <a:endParaRPr lang="el-GR" sz="800">
              <a:solidFill>
                <a:schemeClr val="tx1"/>
              </a:solidFill>
              <a:sym typeface="+mn-lt"/>
            </a:endParaRPr>
          </a:p>
        </p:txBody>
      </p:sp>
      <p:sp>
        <p:nvSpPr>
          <p:cNvPr id="829" name="Rectangle 828">
            <a:extLst>
              <a:ext uri="{FF2B5EF4-FFF2-40B4-BE49-F238E27FC236}">
                <a16:creationId xmlns:a16="http://schemas.microsoft.com/office/drawing/2014/main" id="{1D1D3DFE-32CE-41A0-E9CB-A76F3214436A}"/>
              </a:ext>
            </a:extLst>
          </p:cNvPr>
          <p:cNvSpPr/>
          <p:nvPr>
            <p:custDataLst>
              <p:tags r:id="rId34"/>
            </p:custDataLst>
          </p:nvPr>
        </p:nvSpPr>
        <p:spPr bwMode="gray">
          <a:xfrm>
            <a:off x="9261475" y="3440113"/>
            <a:ext cx="28575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49B6DA92-550D-43D1-9BA3-D8AD0FFA0349}" type="datetime'''''''''''''''''13''''''8'''''''''''''''''''''''''',''2'">
              <a:rPr lang="el-GR" altLang="en-US" sz="800" smtClean="0">
                <a:solidFill>
                  <a:schemeClr val="tx1"/>
                </a:solidFill>
              </a:rPr>
              <a:pPr/>
              <a:t>138,2</a:t>
            </a:fld>
            <a:endParaRPr lang="el-GR" sz="800">
              <a:solidFill>
                <a:schemeClr val="tx1"/>
              </a:solidFill>
              <a:sym typeface="+mn-lt"/>
            </a:endParaRPr>
          </a:p>
        </p:txBody>
      </p:sp>
      <p:sp>
        <p:nvSpPr>
          <p:cNvPr id="831" name="Rectangle 830">
            <a:extLst>
              <a:ext uri="{FF2B5EF4-FFF2-40B4-BE49-F238E27FC236}">
                <a16:creationId xmlns:a16="http://schemas.microsoft.com/office/drawing/2014/main" id="{A776EF86-E88D-1554-26B0-B6BA6B07D642}"/>
              </a:ext>
            </a:extLst>
          </p:cNvPr>
          <p:cNvSpPr/>
          <p:nvPr>
            <p:custDataLst>
              <p:tags r:id="rId35"/>
            </p:custDataLst>
          </p:nvPr>
        </p:nvSpPr>
        <p:spPr bwMode="gray">
          <a:xfrm>
            <a:off x="9812338" y="3376613"/>
            <a:ext cx="28575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AD549726-D181-4E8F-B9B7-90D3BDB5C15C}" type="datetime'''''''''''''''14''''7'''''''''''''''',''''''''''''8'''''''''''">
              <a:rPr lang="el-GR" altLang="en-US" sz="800" smtClean="0">
                <a:solidFill>
                  <a:schemeClr val="tx1"/>
                </a:solidFill>
              </a:rPr>
              <a:pPr/>
              <a:t>147,8</a:t>
            </a:fld>
            <a:endParaRPr lang="el-GR" sz="800">
              <a:solidFill>
                <a:schemeClr val="tx1"/>
              </a:solidFill>
              <a:sym typeface="+mn-lt"/>
            </a:endParaRPr>
          </a:p>
        </p:txBody>
      </p:sp>
      <p:sp>
        <p:nvSpPr>
          <p:cNvPr id="833" name="Rectangle 832">
            <a:extLst>
              <a:ext uri="{FF2B5EF4-FFF2-40B4-BE49-F238E27FC236}">
                <a16:creationId xmlns:a16="http://schemas.microsoft.com/office/drawing/2014/main" id="{2C02ABCB-FF33-1996-21FB-61FB0DAC6CF0}"/>
              </a:ext>
            </a:extLst>
          </p:cNvPr>
          <p:cNvSpPr/>
          <p:nvPr>
            <p:custDataLst>
              <p:tags r:id="rId36"/>
            </p:custDataLst>
          </p:nvPr>
        </p:nvSpPr>
        <p:spPr bwMode="gray">
          <a:xfrm>
            <a:off x="10363200" y="3395663"/>
            <a:ext cx="28575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69EFCD5A-18CC-4F4A-BB63-B4FFFBB12C6E}" type="datetime'''1''45'''''''''''''''''''''',0'''''''">
              <a:rPr lang="el-GR" altLang="en-US" sz="800" smtClean="0">
                <a:solidFill>
                  <a:schemeClr val="tx1"/>
                </a:solidFill>
              </a:rPr>
              <a:pPr/>
              <a:t>145,0</a:t>
            </a:fld>
            <a:endParaRPr lang="el-GR" sz="800">
              <a:solidFill>
                <a:schemeClr val="tx1"/>
              </a:solidFill>
              <a:sym typeface="+mn-lt"/>
            </a:endParaRPr>
          </a:p>
        </p:txBody>
      </p:sp>
      <p:sp>
        <p:nvSpPr>
          <p:cNvPr id="835" name="Rectangle 834">
            <a:extLst>
              <a:ext uri="{FF2B5EF4-FFF2-40B4-BE49-F238E27FC236}">
                <a16:creationId xmlns:a16="http://schemas.microsoft.com/office/drawing/2014/main" id="{0E5851FD-3D2F-C451-9640-50B66CC50337}"/>
              </a:ext>
            </a:extLst>
          </p:cNvPr>
          <p:cNvSpPr/>
          <p:nvPr>
            <p:custDataLst>
              <p:tags r:id="rId37"/>
            </p:custDataLst>
          </p:nvPr>
        </p:nvSpPr>
        <p:spPr bwMode="gray">
          <a:xfrm>
            <a:off x="10914063" y="3311525"/>
            <a:ext cx="28575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8B5405C3-C3B1-43AC-9CE0-24B1EA076A53}" type="datetime'''1''''''''''''''''''''''''''5''''''''''7'''''''''''''',''''7'">
              <a:rPr lang="el-GR" altLang="en-US" sz="800" smtClean="0">
                <a:solidFill>
                  <a:schemeClr val="tx1"/>
                </a:solidFill>
              </a:rPr>
              <a:pPr/>
              <a:t>157,7</a:t>
            </a:fld>
            <a:endParaRPr lang="el-GR" sz="800">
              <a:solidFill>
                <a:schemeClr val="tx1"/>
              </a:solidFill>
              <a:sym typeface="+mn-lt"/>
            </a:endParaRPr>
          </a:p>
        </p:txBody>
      </p:sp>
      <p:sp>
        <p:nvSpPr>
          <p:cNvPr id="467" name="Text Placeholder 2">
            <a:extLst>
              <a:ext uri="{FF2B5EF4-FFF2-40B4-BE49-F238E27FC236}">
                <a16:creationId xmlns:a16="http://schemas.microsoft.com/office/drawing/2014/main" id="{5BD0B6FE-281F-0E95-FA1E-C84C872C02D9}"/>
              </a:ext>
            </a:extLst>
          </p:cNvPr>
          <p:cNvSpPr>
            <a:spLocks noGrp="1"/>
          </p:cNvSpPr>
          <p:nvPr>
            <p:custDataLst>
              <p:tags r:id="rId38"/>
            </p:custDataLst>
          </p:nvPr>
        </p:nvSpPr>
        <p:spPr bwMode="auto">
          <a:xfrm>
            <a:off x="9834563" y="4557713"/>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lgn="ctr">
              <a:spcBef>
                <a:spcPct val="0"/>
              </a:spcBef>
              <a:spcAft>
                <a:spcPct val="0"/>
              </a:spcAft>
            </a:pPr>
            <a:fld id="{45873A43-4274-4053-8407-DF75E0DEBF31}" type="datetime'''''''''''''''''2''''''021'''''''''''''">
              <a:rPr lang="el-GR" altLang="en-US" sz="800" b="0" smtClean="0">
                <a:solidFill>
                  <a:srgbClr val="000000"/>
                </a:solidFill>
              </a:rPr>
              <a:pPr/>
              <a:t>2021</a:t>
            </a:fld>
            <a:endParaRPr lang="el-GR" sz="800" b="0" dirty="0">
              <a:solidFill>
                <a:srgbClr val="000000"/>
              </a:solidFill>
              <a:sym typeface="+mn-lt"/>
            </a:endParaRPr>
          </a:p>
        </p:txBody>
      </p:sp>
      <p:sp>
        <p:nvSpPr>
          <p:cNvPr id="5" name="Oval 4">
            <a:extLst>
              <a:ext uri="{FF2B5EF4-FFF2-40B4-BE49-F238E27FC236}">
                <a16:creationId xmlns:a16="http://schemas.microsoft.com/office/drawing/2014/main" id="{4E29F359-30CA-4A6E-BEC1-898FC85A4D82}"/>
              </a:ext>
            </a:extLst>
          </p:cNvPr>
          <p:cNvSpPr/>
          <p:nvPr>
            <p:custDataLst>
              <p:tags r:id="rId39"/>
            </p:custDataLst>
          </p:nvPr>
        </p:nvSpPr>
        <p:spPr bwMode="auto">
          <a:xfrm>
            <a:off x="9748838" y="3101975"/>
            <a:ext cx="414338" cy="173038"/>
          </a:xfrm>
          <a:prstGeom prst="ellipse">
            <a:avLst/>
          </a:prstGeom>
          <a:solidFill>
            <a:schemeClr val="bg1"/>
          </a:solidFill>
          <a:ln w="9525" cmpd="sng" algn="ctr">
            <a:solidFill>
              <a:schemeClr val="tx1"/>
            </a:solidFill>
          </a:ln>
          <a:effec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ctr">
              <a:spcBef>
                <a:spcPct val="0"/>
              </a:spcBef>
              <a:spcAft>
                <a:spcPct val="0"/>
              </a:spcAft>
            </a:pPr>
            <a:fld id="{1D344F13-D28D-46AF-A6B5-7C7CD57668E7}" type="datetime'''+''''''''''''''''''''6'''''''''''''''''',2''''''%'''">
              <a:rPr lang="el-GR" altLang="en-US" sz="800" b="1" smtClean="0">
                <a:solidFill>
                  <a:schemeClr val="tx1"/>
                </a:solidFill>
                <a:sym typeface="+mn-lt"/>
              </a:rPr>
              <a:pPr algn="ctr">
                <a:spcBef>
                  <a:spcPct val="0"/>
                </a:spcBef>
                <a:spcAft>
                  <a:spcPct val="0"/>
                </a:spcAft>
              </a:pPr>
              <a:t>+6,2%</a:t>
            </a:fld>
            <a:endParaRPr lang="el-GR" sz="800" b="1" dirty="0">
              <a:solidFill>
                <a:schemeClr val="tx1"/>
              </a:solidFill>
              <a:sym typeface="+mn-lt"/>
            </a:endParaRPr>
          </a:p>
        </p:txBody>
      </p:sp>
      <p:graphicFrame>
        <p:nvGraphicFramePr>
          <p:cNvPr id="461" name="Chart 460">
            <a:extLst>
              <a:ext uri="{FF2B5EF4-FFF2-40B4-BE49-F238E27FC236}">
                <a16:creationId xmlns:a16="http://schemas.microsoft.com/office/drawing/2014/main" id="{9A16B8FA-C3FB-D6EF-551E-88B342A1E729}"/>
              </a:ext>
            </a:extLst>
          </p:cNvPr>
          <p:cNvGraphicFramePr/>
          <p:nvPr>
            <p:custDataLst>
              <p:tags r:id="rId40"/>
            </p:custDataLst>
            <p:extLst>
              <p:ext uri="{D42A27DB-BD31-4B8C-83A1-F6EECF244321}">
                <p14:modId xmlns:p14="http://schemas.microsoft.com/office/powerpoint/2010/main" val="3626506869"/>
              </p:ext>
            </p:extLst>
          </p:nvPr>
        </p:nvGraphicFramePr>
        <p:xfrm>
          <a:off x="941388" y="3281363"/>
          <a:ext cx="3076575" cy="1292225"/>
        </p:xfrm>
        <a:graphic>
          <a:graphicData uri="http://schemas.openxmlformats.org/drawingml/2006/chart">
            <c:chart xmlns:c="http://schemas.openxmlformats.org/drawingml/2006/chart" xmlns:r="http://schemas.openxmlformats.org/officeDocument/2006/relationships" r:id="rId132"/>
          </a:graphicData>
        </a:graphic>
      </p:graphicFrame>
      <p:sp>
        <p:nvSpPr>
          <p:cNvPr id="482" name="Rectangle 481">
            <a:extLst>
              <a:ext uri="{FF2B5EF4-FFF2-40B4-BE49-F238E27FC236}">
                <a16:creationId xmlns:a16="http://schemas.microsoft.com/office/drawing/2014/main" id="{2A8D9D54-4E5B-348B-50B8-AB052EA174BA}"/>
              </a:ext>
            </a:extLst>
          </p:cNvPr>
          <p:cNvSpPr/>
          <p:nvPr>
            <p:custDataLst>
              <p:tags r:id="rId41"/>
            </p:custDataLst>
          </p:nvPr>
        </p:nvSpPr>
        <p:spPr bwMode="gray">
          <a:xfrm>
            <a:off x="666750" y="4251325"/>
            <a:ext cx="2571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12C7936A-1C41-48CA-A917-39D367B2EBF7}" type="datetime'''1''''''''''''00,''''''''''''''''''0'''''''''''''''''''''''">
              <a:rPr lang="el-GR" altLang="en-US" sz="800" smtClean="0">
                <a:solidFill>
                  <a:srgbClr val="000000"/>
                </a:solidFill>
              </a:rPr>
              <a:pPr/>
              <a:t>100,0</a:t>
            </a:fld>
            <a:endParaRPr lang="el-GR" sz="800" dirty="0">
              <a:solidFill>
                <a:srgbClr val="000000"/>
              </a:solidFill>
              <a:sym typeface="+mn-lt"/>
            </a:endParaRPr>
          </a:p>
        </p:txBody>
      </p:sp>
      <p:sp>
        <p:nvSpPr>
          <p:cNvPr id="484" name="Rectangle 483">
            <a:extLst>
              <a:ext uri="{FF2B5EF4-FFF2-40B4-BE49-F238E27FC236}">
                <a16:creationId xmlns:a16="http://schemas.microsoft.com/office/drawing/2014/main" id="{AA72C2A1-DCF7-A2BE-16D1-442B63189C6B}"/>
              </a:ext>
            </a:extLst>
          </p:cNvPr>
          <p:cNvSpPr/>
          <p:nvPr>
            <p:custDataLst>
              <p:tags r:id="rId42"/>
            </p:custDataLst>
          </p:nvPr>
        </p:nvSpPr>
        <p:spPr bwMode="gray">
          <a:xfrm>
            <a:off x="666750" y="4064000"/>
            <a:ext cx="2571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5F26DB08-FC62-439C-A23B-835DD059EC24}" type="datetime'''''''''20''''''0'''''''''''''''''',''0'''">
              <a:rPr lang="el-GR" altLang="en-US" sz="800" smtClean="0">
                <a:solidFill>
                  <a:srgbClr val="000000"/>
                </a:solidFill>
              </a:rPr>
              <a:pPr/>
              <a:t>200,0</a:t>
            </a:fld>
            <a:endParaRPr lang="el-GR" sz="800">
              <a:solidFill>
                <a:srgbClr val="000000"/>
              </a:solidFill>
              <a:sym typeface="+mn-lt"/>
            </a:endParaRPr>
          </a:p>
        </p:txBody>
      </p:sp>
      <p:sp>
        <p:nvSpPr>
          <p:cNvPr id="486" name="Rectangle 485">
            <a:extLst>
              <a:ext uri="{FF2B5EF4-FFF2-40B4-BE49-F238E27FC236}">
                <a16:creationId xmlns:a16="http://schemas.microsoft.com/office/drawing/2014/main" id="{A860E3DF-D7F7-1153-3D8D-1A0C3A00EB70}"/>
              </a:ext>
            </a:extLst>
          </p:cNvPr>
          <p:cNvSpPr/>
          <p:nvPr>
            <p:custDataLst>
              <p:tags r:id="rId43"/>
            </p:custDataLst>
          </p:nvPr>
        </p:nvSpPr>
        <p:spPr bwMode="gray">
          <a:xfrm>
            <a:off x="666750" y="3876675"/>
            <a:ext cx="2571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027E552A-EB87-4222-8113-571A1269389C}" type="datetime'''3''''''''00'''',''''''''''''0'''''''''''''''">
              <a:rPr lang="el-GR" altLang="en-US" sz="800" smtClean="0">
                <a:solidFill>
                  <a:srgbClr val="000000"/>
                </a:solidFill>
              </a:rPr>
              <a:pPr/>
              <a:t>300,0</a:t>
            </a:fld>
            <a:endParaRPr lang="el-GR" sz="800">
              <a:solidFill>
                <a:srgbClr val="000000"/>
              </a:solidFill>
              <a:sym typeface="+mn-lt"/>
            </a:endParaRPr>
          </a:p>
        </p:txBody>
      </p:sp>
      <p:sp>
        <p:nvSpPr>
          <p:cNvPr id="488" name="Rectangle 487">
            <a:extLst>
              <a:ext uri="{FF2B5EF4-FFF2-40B4-BE49-F238E27FC236}">
                <a16:creationId xmlns:a16="http://schemas.microsoft.com/office/drawing/2014/main" id="{F360E995-DA0B-8BC3-6F5E-63E01CC24E93}"/>
              </a:ext>
            </a:extLst>
          </p:cNvPr>
          <p:cNvSpPr/>
          <p:nvPr>
            <p:custDataLst>
              <p:tags r:id="rId44"/>
            </p:custDataLst>
          </p:nvPr>
        </p:nvSpPr>
        <p:spPr bwMode="gray">
          <a:xfrm>
            <a:off x="666750" y="3689350"/>
            <a:ext cx="2571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7BEC3861-7D99-45B9-9D4A-23C952147523}" type="datetime'''''4''''''''''''''0''''''''''''0'',''''''''''''''''''''''0'''">
              <a:rPr lang="el-GR" altLang="en-US" sz="800" smtClean="0">
                <a:solidFill>
                  <a:srgbClr val="000000"/>
                </a:solidFill>
              </a:rPr>
              <a:pPr/>
              <a:t>400,0</a:t>
            </a:fld>
            <a:endParaRPr lang="el-GR" sz="800">
              <a:solidFill>
                <a:srgbClr val="000000"/>
              </a:solidFill>
              <a:sym typeface="+mn-lt"/>
            </a:endParaRPr>
          </a:p>
        </p:txBody>
      </p:sp>
      <p:sp>
        <p:nvSpPr>
          <p:cNvPr id="490" name="Rectangle 489">
            <a:extLst>
              <a:ext uri="{FF2B5EF4-FFF2-40B4-BE49-F238E27FC236}">
                <a16:creationId xmlns:a16="http://schemas.microsoft.com/office/drawing/2014/main" id="{8DFC86D4-EEB2-5CEE-D2FE-AFF5AB183B2C}"/>
              </a:ext>
            </a:extLst>
          </p:cNvPr>
          <p:cNvSpPr/>
          <p:nvPr>
            <p:custDataLst>
              <p:tags r:id="rId45"/>
            </p:custDataLst>
          </p:nvPr>
        </p:nvSpPr>
        <p:spPr bwMode="gray">
          <a:xfrm>
            <a:off x="666750" y="3502025"/>
            <a:ext cx="2571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B2B5A467-CE0C-4A33-9774-C8CEB3102EC0}" type="datetime'''''''''''''''''''''''''5''00'''''',''''0'''''''''''''''''''''">
              <a:rPr lang="el-GR" altLang="en-US" sz="800" smtClean="0">
                <a:solidFill>
                  <a:srgbClr val="000000"/>
                </a:solidFill>
              </a:rPr>
              <a:pPr/>
              <a:t>500,0</a:t>
            </a:fld>
            <a:endParaRPr lang="el-GR" sz="800" dirty="0">
              <a:solidFill>
                <a:srgbClr val="000000"/>
              </a:solidFill>
              <a:sym typeface="+mn-lt"/>
            </a:endParaRPr>
          </a:p>
        </p:txBody>
      </p:sp>
      <p:sp>
        <p:nvSpPr>
          <p:cNvPr id="532" name="Rectangle 531">
            <a:extLst>
              <a:ext uri="{FF2B5EF4-FFF2-40B4-BE49-F238E27FC236}">
                <a16:creationId xmlns:a16="http://schemas.microsoft.com/office/drawing/2014/main" id="{51076F16-2A48-61ED-E5AC-7D314402C02A}"/>
              </a:ext>
            </a:extLst>
          </p:cNvPr>
          <p:cNvSpPr/>
          <p:nvPr>
            <p:custDataLst>
              <p:tags r:id="rId46"/>
            </p:custDataLst>
          </p:nvPr>
        </p:nvSpPr>
        <p:spPr bwMode="gray">
          <a:xfrm>
            <a:off x="666750" y="3313113"/>
            <a:ext cx="2571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BD44A40B-3EE5-444B-8126-DECE33A031B5}" type="datetime'''6''0''''0,''''0'''''''''''''''''''''''''''''''''''''''">
              <a:rPr lang="el-GR" altLang="en-US" sz="800" smtClean="0">
                <a:solidFill>
                  <a:srgbClr val="000000"/>
                </a:solidFill>
              </a:rPr>
              <a:pPr/>
              <a:t>600,0</a:t>
            </a:fld>
            <a:endParaRPr lang="el-GR" sz="800">
              <a:solidFill>
                <a:srgbClr val="000000"/>
              </a:solidFill>
              <a:sym typeface="+mn-lt"/>
            </a:endParaRPr>
          </a:p>
        </p:txBody>
      </p:sp>
      <p:sp>
        <p:nvSpPr>
          <p:cNvPr id="492" name="Rectangle 491">
            <a:extLst>
              <a:ext uri="{FF2B5EF4-FFF2-40B4-BE49-F238E27FC236}">
                <a16:creationId xmlns:a16="http://schemas.microsoft.com/office/drawing/2014/main" id="{489D746D-43D0-948E-8961-217B35314307}"/>
              </a:ext>
            </a:extLst>
          </p:cNvPr>
          <p:cNvSpPr/>
          <p:nvPr>
            <p:custDataLst>
              <p:tags r:id="rId47"/>
            </p:custDataLst>
          </p:nvPr>
        </p:nvSpPr>
        <p:spPr bwMode="gray">
          <a:xfrm>
            <a:off x="781050" y="4440238"/>
            <a:ext cx="1428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0550CC58-5A62-4E85-B81C-C461B2EFF4BD}" type="datetime'''''''''''''''''''''''0'',''''''''''''''''0'''''''''''''">
              <a:rPr lang="el-GR" altLang="en-US" sz="800" smtClean="0">
                <a:solidFill>
                  <a:srgbClr val="000000"/>
                </a:solidFill>
              </a:rPr>
              <a:pPr/>
              <a:t>0,0</a:t>
            </a:fld>
            <a:endParaRPr lang="el-GR" sz="800">
              <a:solidFill>
                <a:srgbClr val="000000"/>
              </a:solidFill>
              <a:sym typeface="+mn-lt"/>
            </a:endParaRPr>
          </a:p>
        </p:txBody>
      </p:sp>
      <p:cxnSp>
        <p:nvCxnSpPr>
          <p:cNvPr id="493" name="Straight Connector 492">
            <a:extLst>
              <a:ext uri="{FF2B5EF4-FFF2-40B4-BE49-F238E27FC236}">
                <a16:creationId xmlns:a16="http://schemas.microsoft.com/office/drawing/2014/main" id="{B78781DF-D238-C904-4D00-FD4FF76D4D6E}"/>
              </a:ext>
            </a:extLst>
          </p:cNvPr>
          <p:cNvCxnSpPr/>
          <p:nvPr>
            <p:custDataLst>
              <p:tags r:id="rId48"/>
            </p:custDataLst>
          </p:nvPr>
        </p:nvCxnSpPr>
        <p:spPr bwMode="gray">
          <a:xfrm flipV="1">
            <a:off x="1314450" y="3190875"/>
            <a:ext cx="2328863" cy="182563"/>
          </a:xfrm>
          <a:prstGeom prst="line">
            <a:avLst/>
          </a:prstGeom>
          <a:ln w="28575" cap="flat" cmpd="sng" algn="ctr">
            <a:solidFill>
              <a:srgbClr val="808080"/>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94" name="Text Placeholder 2">
            <a:extLst>
              <a:ext uri="{FF2B5EF4-FFF2-40B4-BE49-F238E27FC236}">
                <a16:creationId xmlns:a16="http://schemas.microsoft.com/office/drawing/2014/main" id="{56CD6A38-0893-1FE1-91E7-1EE7E2248115}"/>
              </a:ext>
            </a:extLst>
          </p:cNvPr>
          <p:cNvSpPr>
            <a:spLocks noGrp="1"/>
          </p:cNvSpPr>
          <p:nvPr>
            <p:custDataLst>
              <p:tags r:id="rId49"/>
            </p:custDataLst>
          </p:nvPr>
        </p:nvSpPr>
        <p:spPr bwMode="auto">
          <a:xfrm>
            <a:off x="863600" y="3109913"/>
            <a:ext cx="320675"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r>
              <a:rPr lang="el-GR" sz="800" dirty="0">
                <a:solidFill>
                  <a:schemeClr val="tx1"/>
                </a:solidFill>
                <a:sym typeface="+mn-lt"/>
              </a:rPr>
              <a:t>σε εκ.€</a:t>
            </a:r>
            <a:endParaRPr kumimoji="0" lang="el-GR" sz="800" i="0" u="none" strike="noStrike" kern="1200" cap="none" spc="0" normalizeH="0" baseline="0" noProof="0" dirty="0">
              <a:ln>
                <a:noFill/>
              </a:ln>
              <a:solidFill>
                <a:schemeClr val="tx1"/>
              </a:solidFill>
              <a:effectLst/>
              <a:uLnTx/>
              <a:uFillTx/>
              <a:sym typeface="+mn-lt"/>
            </a:endParaRPr>
          </a:p>
        </p:txBody>
      </p:sp>
      <p:sp>
        <p:nvSpPr>
          <p:cNvPr id="495" name="Text">
            <a:extLst>
              <a:ext uri="{FF2B5EF4-FFF2-40B4-BE49-F238E27FC236}">
                <a16:creationId xmlns:a16="http://schemas.microsoft.com/office/drawing/2014/main" id="{05D239AD-185F-5774-B9EA-73F7BBEDB263}"/>
              </a:ext>
            </a:extLst>
          </p:cNvPr>
          <p:cNvSpPr>
            <a:spLocks noGrp="1"/>
          </p:cNvSpPr>
          <p:nvPr>
            <p:custDataLst>
              <p:tags r:id="rId50"/>
            </p:custDataLst>
          </p:nvPr>
        </p:nvSpPr>
        <p:spPr bwMode="gray">
          <a:xfrm>
            <a:off x="1214438" y="4264025"/>
            <a:ext cx="200025" cy="122238"/>
          </a:xfrm>
          <a:prstGeom prst="rect">
            <a:avLst/>
          </a:prstGeom>
          <a:noFill/>
          <a:ln>
            <a:noFill/>
          </a:ln>
          <a:effectLst/>
          <a:extLst>
            <a:ext uri="{909E8E84-426E-40DD-AFC4-6F175D3DCCD1}">
              <a14:hiddenFill xmlns:a14="http://schemas.microsoft.com/office/drawing/2010/main">
                <a:solidFill>
                  <a:srgbClr val="00A7B4"/>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D95FD077-E299-4578-B5C2-DACFAF9442FD}" type="datetime'''''''1''''''''''''''''''''''7''''''''''7'''''''''''''''">
              <a:rPr lang="el-GR" altLang="en-US" sz="800" b="0" smtClean="0">
                <a:solidFill>
                  <a:srgbClr val="FFFFFF"/>
                </a:solidFill>
              </a:rPr>
              <a:pPr/>
              <a:t>177</a:t>
            </a:fld>
            <a:endParaRPr lang="el-GR" sz="800" b="0" noProof="0" dirty="0">
              <a:solidFill>
                <a:srgbClr val="FFFFFF"/>
              </a:solidFill>
              <a:sym typeface="+mn-lt"/>
            </a:endParaRPr>
          </a:p>
        </p:txBody>
      </p:sp>
      <p:sp>
        <p:nvSpPr>
          <p:cNvPr id="496" name="Text">
            <a:extLst>
              <a:ext uri="{FF2B5EF4-FFF2-40B4-BE49-F238E27FC236}">
                <a16:creationId xmlns:a16="http://schemas.microsoft.com/office/drawing/2014/main" id="{FB14BB07-DDF9-FCC1-97BA-AAD475EFDABD}"/>
              </a:ext>
            </a:extLst>
          </p:cNvPr>
          <p:cNvSpPr>
            <a:spLocks noGrp="1"/>
          </p:cNvSpPr>
          <p:nvPr>
            <p:custDataLst>
              <p:tags r:id="rId51"/>
            </p:custDataLst>
          </p:nvPr>
        </p:nvSpPr>
        <p:spPr bwMode="gray">
          <a:xfrm>
            <a:off x="1214438" y="3914775"/>
            <a:ext cx="200025" cy="122238"/>
          </a:xfrm>
          <a:prstGeom prst="rect">
            <a:avLst/>
          </a:prstGeom>
          <a:noFill/>
          <a:ln>
            <a:noFill/>
          </a:ln>
          <a:effectLst/>
          <a:extLst>
            <a:ext uri="{909E8E84-426E-40DD-AFC4-6F175D3DCCD1}">
              <a14:hiddenFill xmlns:a14="http://schemas.microsoft.com/office/drawing/2010/main">
                <a:solidFill>
                  <a:srgbClr val="4F2D7F"/>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366A7D98-B61D-4ECC-BE75-285BD8981086}" type="datetime'''''''''''''''''''1''''''''9''''''''''''''''''''''''5'''''''">
              <a:rPr lang="el-GR" altLang="en-US" sz="800" b="0" smtClean="0">
                <a:solidFill>
                  <a:srgbClr val="FFFFFF"/>
                </a:solidFill>
              </a:rPr>
              <a:pPr/>
              <a:t>195</a:t>
            </a:fld>
            <a:endParaRPr lang="el-GR" sz="800" b="0" noProof="0" dirty="0">
              <a:solidFill>
                <a:srgbClr val="FFFFFF"/>
              </a:solidFill>
              <a:sym typeface="+mn-lt"/>
            </a:endParaRPr>
          </a:p>
        </p:txBody>
      </p:sp>
      <p:sp>
        <p:nvSpPr>
          <p:cNvPr id="497" name="Text">
            <a:extLst>
              <a:ext uri="{FF2B5EF4-FFF2-40B4-BE49-F238E27FC236}">
                <a16:creationId xmlns:a16="http://schemas.microsoft.com/office/drawing/2014/main" id="{02037742-FB64-D865-DA27-B6DD3D260DC8}"/>
              </a:ext>
            </a:extLst>
          </p:cNvPr>
          <p:cNvSpPr>
            <a:spLocks noGrp="1"/>
          </p:cNvSpPr>
          <p:nvPr>
            <p:custDataLst>
              <p:tags r:id="rId52"/>
            </p:custDataLst>
          </p:nvPr>
        </p:nvSpPr>
        <p:spPr bwMode="gray">
          <a:xfrm>
            <a:off x="1243013" y="3698875"/>
            <a:ext cx="142875" cy="122238"/>
          </a:xfrm>
          <a:prstGeom prst="rect">
            <a:avLst/>
          </a:prstGeom>
          <a:solidFill>
            <a:srgbClr val="D9C5FF"/>
          </a:solidFill>
          <a:ln>
            <a:noFill/>
          </a:ln>
          <a:effec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62D8F83D-012C-47D6-9EEA-8C4A57193708}" type="datetime'''3''''''''''''''''''''4'''''''''''''''''''''''''''''">
              <a:rPr lang="el-GR" altLang="en-US" sz="800" b="0" smtClean="0">
                <a:solidFill>
                  <a:srgbClr val="000000"/>
                </a:solidFill>
              </a:rPr>
              <a:pPr/>
              <a:t>34</a:t>
            </a:fld>
            <a:endParaRPr lang="el-GR" sz="800" b="0" noProof="0" dirty="0">
              <a:solidFill>
                <a:srgbClr val="000000"/>
              </a:solidFill>
              <a:sym typeface="+mn-lt"/>
            </a:endParaRPr>
          </a:p>
        </p:txBody>
      </p:sp>
      <p:sp>
        <p:nvSpPr>
          <p:cNvPr id="498" name="Text">
            <a:extLst>
              <a:ext uri="{FF2B5EF4-FFF2-40B4-BE49-F238E27FC236}">
                <a16:creationId xmlns:a16="http://schemas.microsoft.com/office/drawing/2014/main" id="{15F5AE82-B095-4328-711A-9625FF275889}"/>
              </a:ext>
            </a:extLst>
          </p:cNvPr>
          <p:cNvSpPr>
            <a:spLocks noGrp="1"/>
          </p:cNvSpPr>
          <p:nvPr>
            <p:custDataLst>
              <p:tags r:id="rId53"/>
            </p:custDataLst>
          </p:nvPr>
        </p:nvSpPr>
        <p:spPr bwMode="auto">
          <a:xfrm>
            <a:off x="1193800"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A2C8A3AC-E3E4-4381-B1E5-91CB0134C902}" type="datetime'''''''2''''0''''''''''''''''1''9'''''''''">
              <a:rPr lang="el-GR" altLang="en-US" sz="800" b="0" smtClean="0">
                <a:solidFill>
                  <a:srgbClr val="000000"/>
                </a:solidFill>
              </a:rPr>
              <a:pPr/>
              <a:t>2019</a:t>
            </a:fld>
            <a:endParaRPr lang="el-GR" sz="800" b="0" noProof="0" dirty="0">
              <a:solidFill>
                <a:srgbClr val="000000"/>
              </a:solidFill>
              <a:sym typeface="+mn-lt"/>
            </a:endParaRPr>
          </a:p>
        </p:txBody>
      </p:sp>
      <p:sp>
        <p:nvSpPr>
          <p:cNvPr id="499" name="Text">
            <a:extLst>
              <a:ext uri="{FF2B5EF4-FFF2-40B4-BE49-F238E27FC236}">
                <a16:creationId xmlns:a16="http://schemas.microsoft.com/office/drawing/2014/main" id="{6B460940-D59E-89AB-2A7E-57A88D9B519E}"/>
              </a:ext>
            </a:extLst>
          </p:cNvPr>
          <p:cNvSpPr>
            <a:spLocks noGrp="1"/>
          </p:cNvSpPr>
          <p:nvPr>
            <p:custDataLst>
              <p:tags r:id="rId54"/>
            </p:custDataLst>
          </p:nvPr>
        </p:nvSpPr>
        <p:spPr bwMode="gray">
          <a:xfrm>
            <a:off x="1797050" y="4249738"/>
            <a:ext cx="200025" cy="122238"/>
          </a:xfrm>
          <a:prstGeom prst="rect">
            <a:avLst/>
          </a:prstGeom>
          <a:noFill/>
          <a:ln>
            <a:noFill/>
          </a:ln>
          <a:effectLst/>
          <a:extLst>
            <a:ext uri="{909E8E84-426E-40DD-AFC4-6F175D3DCCD1}">
              <a14:hiddenFill xmlns:a14="http://schemas.microsoft.com/office/drawing/2010/main">
                <a:solidFill>
                  <a:srgbClr val="00A7B4"/>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B9F504B8-EE60-4BBF-8661-5BE7329C42E1}" type="datetime'''''''''''''''''''''''''19''''''''''''''''''''''2'">
              <a:rPr lang="el-GR" altLang="en-US" sz="800" b="0" smtClean="0">
                <a:solidFill>
                  <a:srgbClr val="FFFFFF"/>
                </a:solidFill>
              </a:rPr>
              <a:pPr/>
              <a:t>192</a:t>
            </a:fld>
            <a:endParaRPr lang="el-GR" sz="800" b="0" noProof="0" dirty="0">
              <a:solidFill>
                <a:srgbClr val="FFFFFF"/>
              </a:solidFill>
              <a:sym typeface="+mn-lt"/>
            </a:endParaRPr>
          </a:p>
        </p:txBody>
      </p:sp>
      <p:sp>
        <p:nvSpPr>
          <p:cNvPr id="500" name="Text">
            <a:extLst>
              <a:ext uri="{FF2B5EF4-FFF2-40B4-BE49-F238E27FC236}">
                <a16:creationId xmlns:a16="http://schemas.microsoft.com/office/drawing/2014/main" id="{4BBC1F5A-E311-DE06-04A3-1BE60F93CDEA}"/>
              </a:ext>
            </a:extLst>
          </p:cNvPr>
          <p:cNvSpPr>
            <a:spLocks noGrp="1"/>
          </p:cNvSpPr>
          <p:nvPr>
            <p:custDataLst>
              <p:tags r:id="rId55"/>
            </p:custDataLst>
          </p:nvPr>
        </p:nvSpPr>
        <p:spPr bwMode="gray">
          <a:xfrm>
            <a:off x="1797050" y="3868738"/>
            <a:ext cx="200025" cy="122238"/>
          </a:xfrm>
          <a:prstGeom prst="rect">
            <a:avLst/>
          </a:prstGeom>
          <a:noFill/>
          <a:ln>
            <a:noFill/>
          </a:ln>
          <a:effectLst/>
          <a:extLst>
            <a:ext uri="{909E8E84-426E-40DD-AFC4-6F175D3DCCD1}">
              <a14:hiddenFill xmlns:a14="http://schemas.microsoft.com/office/drawing/2010/main">
                <a:solidFill>
                  <a:srgbClr val="4F2D7F"/>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A67CFCFF-FA38-4B95-A442-1CA866C2A36E}" type="datetime'''''''''''''''''21''''4'''''''''''''''''''''''''''''''''''''">
              <a:rPr lang="el-GR" altLang="en-US" sz="800" b="0" smtClean="0">
                <a:solidFill>
                  <a:srgbClr val="FFFFFF"/>
                </a:solidFill>
              </a:rPr>
              <a:pPr/>
              <a:t>214</a:t>
            </a:fld>
            <a:endParaRPr lang="el-GR" sz="800" b="0" noProof="0" dirty="0">
              <a:solidFill>
                <a:srgbClr val="FFFFFF"/>
              </a:solidFill>
              <a:sym typeface="+mn-lt"/>
            </a:endParaRPr>
          </a:p>
        </p:txBody>
      </p:sp>
      <p:sp>
        <p:nvSpPr>
          <p:cNvPr id="501" name="Text">
            <a:extLst>
              <a:ext uri="{FF2B5EF4-FFF2-40B4-BE49-F238E27FC236}">
                <a16:creationId xmlns:a16="http://schemas.microsoft.com/office/drawing/2014/main" id="{F2833DEF-D2B0-7147-6B62-4F0CFEE990F6}"/>
              </a:ext>
            </a:extLst>
          </p:cNvPr>
          <p:cNvSpPr>
            <a:spLocks noGrp="1"/>
          </p:cNvSpPr>
          <p:nvPr>
            <p:custDataLst>
              <p:tags r:id="rId56"/>
            </p:custDataLst>
          </p:nvPr>
        </p:nvSpPr>
        <p:spPr bwMode="gray">
          <a:xfrm>
            <a:off x="1825625" y="3635375"/>
            <a:ext cx="142875" cy="122238"/>
          </a:xfrm>
          <a:prstGeom prst="rect">
            <a:avLst/>
          </a:prstGeom>
          <a:solidFill>
            <a:srgbClr val="D9C5FF"/>
          </a:solidFill>
          <a:ln>
            <a:noFill/>
          </a:ln>
          <a:effec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D41BF044-55E7-4099-A447-656141AB6941}" type="datetime'''''''''''''''''''''''3''''''''''5'''''''''''''''''''''''">
              <a:rPr lang="el-GR" altLang="en-US" sz="800" b="0" smtClean="0">
                <a:solidFill>
                  <a:srgbClr val="000000"/>
                </a:solidFill>
              </a:rPr>
              <a:pPr/>
              <a:t>35</a:t>
            </a:fld>
            <a:endParaRPr lang="el-GR" sz="800" b="0" noProof="0" dirty="0">
              <a:solidFill>
                <a:srgbClr val="000000"/>
              </a:solidFill>
              <a:sym typeface="+mn-lt"/>
            </a:endParaRPr>
          </a:p>
        </p:txBody>
      </p:sp>
      <p:sp>
        <p:nvSpPr>
          <p:cNvPr id="519" name="Text">
            <a:extLst>
              <a:ext uri="{FF2B5EF4-FFF2-40B4-BE49-F238E27FC236}">
                <a16:creationId xmlns:a16="http://schemas.microsoft.com/office/drawing/2014/main" id="{EEB95ED1-A6B7-1423-1165-CA7A2F76E9B4}"/>
              </a:ext>
            </a:extLst>
          </p:cNvPr>
          <p:cNvSpPr>
            <a:spLocks noGrp="1"/>
          </p:cNvSpPr>
          <p:nvPr>
            <p:custDataLst>
              <p:tags r:id="rId57"/>
            </p:custDataLst>
          </p:nvPr>
        </p:nvSpPr>
        <p:spPr bwMode="auto">
          <a:xfrm>
            <a:off x="1776413"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0CF6B686-A512-4546-9B41-9282A850E622}" type="datetime'''2''''''''''''''''''''''''''0''2''''''''0'''''''''''">
              <a:rPr lang="el-GR" altLang="en-US" sz="800" b="0" smtClean="0">
                <a:solidFill>
                  <a:srgbClr val="000000"/>
                </a:solidFill>
              </a:rPr>
              <a:pPr/>
              <a:t>2020</a:t>
            </a:fld>
            <a:endParaRPr lang="el-GR" sz="800" b="0" noProof="0" dirty="0">
              <a:solidFill>
                <a:srgbClr val="000000"/>
              </a:solidFill>
              <a:sym typeface="+mn-lt"/>
            </a:endParaRPr>
          </a:p>
        </p:txBody>
      </p:sp>
      <p:sp>
        <p:nvSpPr>
          <p:cNvPr id="502" name="Text">
            <a:extLst>
              <a:ext uri="{FF2B5EF4-FFF2-40B4-BE49-F238E27FC236}">
                <a16:creationId xmlns:a16="http://schemas.microsoft.com/office/drawing/2014/main" id="{71F97853-B245-49DB-0DA7-B9B7F486D76C}"/>
              </a:ext>
            </a:extLst>
          </p:cNvPr>
          <p:cNvSpPr>
            <a:spLocks noGrp="1"/>
          </p:cNvSpPr>
          <p:nvPr>
            <p:custDataLst>
              <p:tags r:id="rId58"/>
            </p:custDataLst>
          </p:nvPr>
        </p:nvSpPr>
        <p:spPr bwMode="gray">
          <a:xfrm>
            <a:off x="2378075" y="4238625"/>
            <a:ext cx="200025" cy="122238"/>
          </a:xfrm>
          <a:prstGeom prst="rect">
            <a:avLst/>
          </a:prstGeom>
          <a:noFill/>
          <a:ln>
            <a:noFill/>
          </a:ln>
          <a:effectLst/>
          <a:extLst>
            <a:ext uri="{909E8E84-426E-40DD-AFC4-6F175D3DCCD1}">
              <a14:hiddenFill xmlns:a14="http://schemas.microsoft.com/office/drawing/2010/main">
                <a:solidFill>
                  <a:srgbClr val="00A7B4"/>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851AFBE4-CFDD-43F0-A532-B928EF198E66}" type="datetime'''''''''''''''''''20''''''''''''5'">
              <a:rPr lang="el-GR" altLang="en-US" sz="800" b="0" smtClean="0">
                <a:solidFill>
                  <a:srgbClr val="FFFFFF"/>
                </a:solidFill>
              </a:rPr>
              <a:pPr/>
              <a:t>205</a:t>
            </a:fld>
            <a:endParaRPr lang="el-GR" sz="800" b="0" noProof="0" dirty="0">
              <a:solidFill>
                <a:srgbClr val="FFFFFF"/>
              </a:solidFill>
              <a:sym typeface="+mn-lt"/>
            </a:endParaRPr>
          </a:p>
        </p:txBody>
      </p:sp>
      <p:sp>
        <p:nvSpPr>
          <p:cNvPr id="503" name="Text">
            <a:extLst>
              <a:ext uri="{FF2B5EF4-FFF2-40B4-BE49-F238E27FC236}">
                <a16:creationId xmlns:a16="http://schemas.microsoft.com/office/drawing/2014/main" id="{30FF4B87-9D0B-9A55-8BF5-7B7FE365D3F6}"/>
              </a:ext>
            </a:extLst>
          </p:cNvPr>
          <p:cNvSpPr>
            <a:spLocks noGrp="1"/>
          </p:cNvSpPr>
          <p:nvPr>
            <p:custDataLst>
              <p:tags r:id="rId59"/>
            </p:custDataLst>
          </p:nvPr>
        </p:nvSpPr>
        <p:spPr bwMode="gray">
          <a:xfrm>
            <a:off x="2378075" y="3830638"/>
            <a:ext cx="200025" cy="122238"/>
          </a:xfrm>
          <a:prstGeom prst="rect">
            <a:avLst/>
          </a:prstGeom>
          <a:noFill/>
          <a:ln>
            <a:noFill/>
          </a:ln>
          <a:effectLst/>
          <a:extLst>
            <a:ext uri="{909E8E84-426E-40DD-AFC4-6F175D3DCCD1}">
              <a14:hiddenFill xmlns:a14="http://schemas.microsoft.com/office/drawing/2010/main">
                <a:solidFill>
                  <a:srgbClr val="4F2D7F"/>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0729F493-75A9-4B81-90E0-414358911C2F}" type="datetime'2''''''''''''''3''''''''''''''''0'">
              <a:rPr lang="el-GR" altLang="en-US" sz="800" b="0" smtClean="0">
                <a:solidFill>
                  <a:srgbClr val="FFFFFF"/>
                </a:solidFill>
              </a:rPr>
              <a:pPr/>
              <a:t>230</a:t>
            </a:fld>
            <a:endParaRPr lang="el-GR" sz="800" b="0" noProof="0" dirty="0">
              <a:solidFill>
                <a:srgbClr val="FFFFFF"/>
              </a:solidFill>
              <a:sym typeface="+mn-lt"/>
            </a:endParaRPr>
          </a:p>
        </p:txBody>
      </p:sp>
      <p:sp>
        <p:nvSpPr>
          <p:cNvPr id="505" name="Text">
            <a:extLst>
              <a:ext uri="{FF2B5EF4-FFF2-40B4-BE49-F238E27FC236}">
                <a16:creationId xmlns:a16="http://schemas.microsoft.com/office/drawing/2014/main" id="{6D4E4740-454E-3786-E8DF-7ABE3C7BD284}"/>
              </a:ext>
            </a:extLst>
          </p:cNvPr>
          <p:cNvSpPr>
            <a:spLocks noGrp="1"/>
          </p:cNvSpPr>
          <p:nvPr>
            <p:custDataLst>
              <p:tags r:id="rId60"/>
            </p:custDataLst>
          </p:nvPr>
        </p:nvSpPr>
        <p:spPr bwMode="auto">
          <a:xfrm>
            <a:off x="2357438"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DF562C29-CC2B-411F-93CC-D5190934C3E0}" type="datetime'''''''''''''''''20''''''''''2''''''1'''''''''''''''">
              <a:rPr lang="el-GR" altLang="en-US" sz="800" b="0" smtClean="0">
                <a:solidFill>
                  <a:srgbClr val="000000"/>
                </a:solidFill>
              </a:rPr>
              <a:pPr/>
              <a:t>2021</a:t>
            </a:fld>
            <a:endParaRPr lang="el-GR" sz="800" b="0" noProof="0" dirty="0">
              <a:solidFill>
                <a:srgbClr val="000000"/>
              </a:solidFill>
              <a:sym typeface="+mn-lt"/>
            </a:endParaRPr>
          </a:p>
        </p:txBody>
      </p:sp>
      <p:sp>
        <p:nvSpPr>
          <p:cNvPr id="506" name="Text">
            <a:extLst>
              <a:ext uri="{FF2B5EF4-FFF2-40B4-BE49-F238E27FC236}">
                <a16:creationId xmlns:a16="http://schemas.microsoft.com/office/drawing/2014/main" id="{2BC364C4-16B8-B9C6-8C9E-7118E0BA99EB}"/>
              </a:ext>
            </a:extLst>
          </p:cNvPr>
          <p:cNvSpPr>
            <a:spLocks noGrp="1"/>
          </p:cNvSpPr>
          <p:nvPr>
            <p:custDataLst>
              <p:tags r:id="rId61"/>
            </p:custDataLst>
          </p:nvPr>
        </p:nvSpPr>
        <p:spPr bwMode="gray">
          <a:xfrm>
            <a:off x="2960688" y="4227513"/>
            <a:ext cx="200025" cy="122238"/>
          </a:xfrm>
          <a:prstGeom prst="rect">
            <a:avLst/>
          </a:prstGeom>
          <a:noFill/>
          <a:ln>
            <a:noFill/>
          </a:ln>
          <a:effectLst/>
          <a:extLst>
            <a:ext uri="{909E8E84-426E-40DD-AFC4-6F175D3DCCD1}">
              <a14:hiddenFill xmlns:a14="http://schemas.microsoft.com/office/drawing/2010/main">
                <a:solidFill>
                  <a:srgbClr val="00A7B4"/>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71FF8805-A319-4BB1-86FC-0270C0FD8461}" type="datetime'''''''''''''2''1''''''5'''''''''''''''''''''''''">
              <a:rPr lang="el-GR" altLang="en-US" sz="800" b="0" smtClean="0">
                <a:solidFill>
                  <a:srgbClr val="FFFFFF"/>
                </a:solidFill>
              </a:rPr>
              <a:pPr/>
              <a:t>215</a:t>
            </a:fld>
            <a:endParaRPr lang="el-GR" sz="800" b="0" noProof="0" dirty="0">
              <a:solidFill>
                <a:srgbClr val="FFFFFF"/>
              </a:solidFill>
              <a:sym typeface="+mn-lt"/>
            </a:endParaRPr>
          </a:p>
        </p:txBody>
      </p:sp>
      <p:sp>
        <p:nvSpPr>
          <p:cNvPr id="507" name="Text">
            <a:extLst>
              <a:ext uri="{FF2B5EF4-FFF2-40B4-BE49-F238E27FC236}">
                <a16:creationId xmlns:a16="http://schemas.microsoft.com/office/drawing/2014/main" id="{F6743891-A8C6-0D63-97F2-77387753D75C}"/>
              </a:ext>
            </a:extLst>
          </p:cNvPr>
          <p:cNvSpPr>
            <a:spLocks noGrp="1"/>
          </p:cNvSpPr>
          <p:nvPr>
            <p:custDataLst>
              <p:tags r:id="rId62"/>
            </p:custDataLst>
          </p:nvPr>
        </p:nvSpPr>
        <p:spPr bwMode="gray">
          <a:xfrm>
            <a:off x="2960688" y="3808413"/>
            <a:ext cx="200025" cy="122238"/>
          </a:xfrm>
          <a:prstGeom prst="rect">
            <a:avLst/>
          </a:prstGeom>
          <a:noFill/>
          <a:ln>
            <a:noFill/>
          </a:ln>
          <a:effectLst/>
          <a:extLst>
            <a:ext uri="{909E8E84-426E-40DD-AFC4-6F175D3DCCD1}">
              <a14:hiddenFill xmlns:a14="http://schemas.microsoft.com/office/drawing/2010/main">
                <a:solidFill>
                  <a:srgbClr val="4F2D7F"/>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8752FC5E-413A-4CD7-AD2B-109631D6EF40}" type="datetime'2''''''''''''''''''''''''''''''''''''31'''''''">
              <a:rPr lang="el-GR" altLang="en-US" sz="800" b="0" smtClean="0">
                <a:solidFill>
                  <a:srgbClr val="FFFFFF"/>
                </a:solidFill>
              </a:rPr>
              <a:pPr/>
              <a:t>231</a:t>
            </a:fld>
            <a:endParaRPr lang="el-GR" sz="800" b="0" noProof="0" dirty="0">
              <a:solidFill>
                <a:srgbClr val="FFFFFF"/>
              </a:solidFill>
              <a:sym typeface="+mn-lt"/>
            </a:endParaRPr>
          </a:p>
        </p:txBody>
      </p:sp>
      <p:sp>
        <p:nvSpPr>
          <p:cNvPr id="508" name="Text">
            <a:extLst>
              <a:ext uri="{FF2B5EF4-FFF2-40B4-BE49-F238E27FC236}">
                <a16:creationId xmlns:a16="http://schemas.microsoft.com/office/drawing/2014/main" id="{5FE6D591-A76B-28AF-D9FD-21F3F04E7D76}"/>
              </a:ext>
            </a:extLst>
          </p:cNvPr>
          <p:cNvSpPr>
            <a:spLocks noGrp="1"/>
          </p:cNvSpPr>
          <p:nvPr>
            <p:custDataLst>
              <p:tags r:id="rId63"/>
            </p:custDataLst>
          </p:nvPr>
        </p:nvSpPr>
        <p:spPr bwMode="gray">
          <a:xfrm>
            <a:off x="2989263" y="3546475"/>
            <a:ext cx="142875" cy="122238"/>
          </a:xfrm>
          <a:prstGeom prst="rect">
            <a:avLst/>
          </a:prstGeom>
          <a:solidFill>
            <a:srgbClr val="D9C5FF"/>
          </a:solidFill>
          <a:ln>
            <a:noFill/>
          </a:ln>
          <a:effec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0F528D00-6AF5-4DF3-8211-B81D1F3DC251}" type="datetime'''''''''''''''''''''''''''''''''''''''''''''''''4''''''''''9'">
              <a:rPr lang="el-GR" altLang="en-US" sz="800" b="0" smtClean="0">
                <a:solidFill>
                  <a:srgbClr val="000000"/>
                </a:solidFill>
              </a:rPr>
              <a:pPr/>
              <a:t>49</a:t>
            </a:fld>
            <a:endParaRPr lang="el-GR" sz="800" b="0" noProof="0" dirty="0">
              <a:solidFill>
                <a:srgbClr val="000000"/>
              </a:solidFill>
              <a:sym typeface="+mn-lt"/>
            </a:endParaRPr>
          </a:p>
        </p:txBody>
      </p:sp>
      <p:sp>
        <p:nvSpPr>
          <p:cNvPr id="509" name="Text">
            <a:extLst>
              <a:ext uri="{FF2B5EF4-FFF2-40B4-BE49-F238E27FC236}">
                <a16:creationId xmlns:a16="http://schemas.microsoft.com/office/drawing/2014/main" id="{E62C0D51-C175-2AC3-9AF4-F3A78D18D7F0}"/>
              </a:ext>
            </a:extLst>
          </p:cNvPr>
          <p:cNvSpPr>
            <a:spLocks noGrp="1"/>
          </p:cNvSpPr>
          <p:nvPr>
            <p:custDataLst>
              <p:tags r:id="rId64"/>
            </p:custDataLst>
          </p:nvPr>
        </p:nvSpPr>
        <p:spPr bwMode="auto">
          <a:xfrm>
            <a:off x="2940050"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2CFAB7BA-8B9A-4D04-B9A4-8ACA01025E0B}" type="datetime'''20''2''''''2'''''''''''''''''''''''''''''''''">
              <a:rPr lang="el-GR" altLang="en-US" sz="800" b="0" smtClean="0">
                <a:solidFill>
                  <a:srgbClr val="000000"/>
                </a:solidFill>
              </a:rPr>
              <a:pPr/>
              <a:t>2022</a:t>
            </a:fld>
            <a:endParaRPr lang="el-GR" sz="800" b="0" noProof="0" dirty="0">
              <a:solidFill>
                <a:srgbClr val="000000"/>
              </a:solidFill>
              <a:sym typeface="+mn-lt"/>
            </a:endParaRPr>
          </a:p>
        </p:txBody>
      </p:sp>
      <p:sp>
        <p:nvSpPr>
          <p:cNvPr id="510" name="Text">
            <a:extLst>
              <a:ext uri="{FF2B5EF4-FFF2-40B4-BE49-F238E27FC236}">
                <a16:creationId xmlns:a16="http://schemas.microsoft.com/office/drawing/2014/main" id="{6EBE72A6-96B7-816F-09BF-D28C3D1F5DBB}"/>
              </a:ext>
            </a:extLst>
          </p:cNvPr>
          <p:cNvSpPr>
            <a:spLocks noGrp="1"/>
          </p:cNvSpPr>
          <p:nvPr>
            <p:custDataLst>
              <p:tags r:id="rId65"/>
            </p:custDataLst>
          </p:nvPr>
        </p:nvSpPr>
        <p:spPr bwMode="gray">
          <a:xfrm>
            <a:off x="3543300" y="4224338"/>
            <a:ext cx="200025" cy="122238"/>
          </a:xfrm>
          <a:prstGeom prst="rect">
            <a:avLst/>
          </a:prstGeom>
          <a:noFill/>
          <a:ln>
            <a:noFill/>
          </a:ln>
          <a:effectLst/>
          <a:extLst>
            <a:ext uri="{909E8E84-426E-40DD-AFC4-6F175D3DCCD1}">
              <a14:hiddenFill xmlns:a14="http://schemas.microsoft.com/office/drawing/2010/main">
                <a:solidFill>
                  <a:srgbClr val="00A7B4"/>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1DDFF2F9-3F85-4CA1-90EF-DD05C285B8AC}" type="datetime'''''''''''''''2''''''1''''''''''''''''''''''''''''9'''''''">
              <a:rPr lang="el-GR" altLang="en-US" sz="800" b="0" smtClean="0">
                <a:solidFill>
                  <a:srgbClr val="FFFFFF"/>
                </a:solidFill>
              </a:rPr>
              <a:pPr/>
              <a:t>219</a:t>
            </a:fld>
            <a:endParaRPr lang="el-GR" sz="800" b="0" noProof="0" dirty="0">
              <a:solidFill>
                <a:srgbClr val="FFFFFF"/>
              </a:solidFill>
              <a:sym typeface="+mn-lt"/>
            </a:endParaRPr>
          </a:p>
        </p:txBody>
      </p:sp>
      <p:sp>
        <p:nvSpPr>
          <p:cNvPr id="511" name="Text">
            <a:extLst>
              <a:ext uri="{FF2B5EF4-FFF2-40B4-BE49-F238E27FC236}">
                <a16:creationId xmlns:a16="http://schemas.microsoft.com/office/drawing/2014/main" id="{B0CF0FC5-F838-EF9E-ED49-2D95751DA8F4}"/>
              </a:ext>
            </a:extLst>
          </p:cNvPr>
          <p:cNvSpPr>
            <a:spLocks noGrp="1"/>
          </p:cNvSpPr>
          <p:nvPr>
            <p:custDataLst>
              <p:tags r:id="rId66"/>
            </p:custDataLst>
          </p:nvPr>
        </p:nvSpPr>
        <p:spPr bwMode="gray">
          <a:xfrm>
            <a:off x="3543300" y="3813175"/>
            <a:ext cx="200025" cy="122238"/>
          </a:xfrm>
          <a:prstGeom prst="rect">
            <a:avLst/>
          </a:prstGeom>
          <a:noFill/>
          <a:ln>
            <a:noFill/>
          </a:ln>
          <a:effectLst/>
          <a:extLst>
            <a:ext uri="{909E8E84-426E-40DD-AFC4-6F175D3DCCD1}">
              <a14:hiddenFill xmlns:a14="http://schemas.microsoft.com/office/drawing/2010/main">
                <a:solidFill>
                  <a:srgbClr val="4F2D7F"/>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CB415DA6-C019-45FE-8B7D-37FB6EB5BEE9}" type="datetime'''''''''''2''''''''2''''''''0'''''''''''''''''''''''''''''''">
              <a:rPr lang="el-GR" altLang="en-US" sz="800" b="0" smtClean="0">
                <a:solidFill>
                  <a:srgbClr val="FFFFFF"/>
                </a:solidFill>
              </a:rPr>
              <a:pPr/>
              <a:t>220</a:t>
            </a:fld>
            <a:endParaRPr lang="el-GR" sz="800" b="0" noProof="0" dirty="0">
              <a:solidFill>
                <a:srgbClr val="FFFFFF"/>
              </a:solidFill>
              <a:sym typeface="+mn-lt"/>
            </a:endParaRPr>
          </a:p>
        </p:txBody>
      </p:sp>
      <p:sp>
        <p:nvSpPr>
          <p:cNvPr id="512" name="Text">
            <a:extLst>
              <a:ext uri="{FF2B5EF4-FFF2-40B4-BE49-F238E27FC236}">
                <a16:creationId xmlns:a16="http://schemas.microsoft.com/office/drawing/2014/main" id="{759DD57B-A090-42D8-8422-F41B3835C0C7}"/>
              </a:ext>
            </a:extLst>
          </p:cNvPr>
          <p:cNvSpPr>
            <a:spLocks noGrp="1"/>
          </p:cNvSpPr>
          <p:nvPr>
            <p:custDataLst>
              <p:tags r:id="rId67"/>
            </p:custDataLst>
          </p:nvPr>
        </p:nvSpPr>
        <p:spPr bwMode="gray">
          <a:xfrm>
            <a:off x="3571875" y="3544888"/>
            <a:ext cx="142875" cy="122238"/>
          </a:xfrm>
          <a:prstGeom prst="rect">
            <a:avLst/>
          </a:prstGeom>
          <a:noFill/>
          <a:ln>
            <a:noFill/>
          </a:ln>
          <a:effectLst/>
          <a:extLst>
            <a:ext uri="{909E8E84-426E-40DD-AFC4-6F175D3DCCD1}">
              <a14:hiddenFill xmlns:a14="http://schemas.microsoft.com/office/drawing/2010/main">
                <a:solidFill>
                  <a:srgbClr val="D9C5FF"/>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2B13C4C6-45C7-4895-94C8-FE5652A8E4CB}" type="datetime'''''''''''''''6''''''''''''''''5'''''''''">
              <a:rPr lang="el-GR" altLang="en-US" sz="800" b="0" smtClean="0">
                <a:solidFill>
                  <a:srgbClr val="000000"/>
                </a:solidFill>
              </a:rPr>
              <a:pPr/>
              <a:t>65</a:t>
            </a:fld>
            <a:endParaRPr lang="el-GR" sz="800" b="0" noProof="0" dirty="0">
              <a:solidFill>
                <a:srgbClr val="000000"/>
              </a:solidFill>
              <a:sym typeface="+mn-lt"/>
            </a:endParaRPr>
          </a:p>
        </p:txBody>
      </p:sp>
      <p:sp>
        <p:nvSpPr>
          <p:cNvPr id="513" name="Text">
            <a:extLst>
              <a:ext uri="{FF2B5EF4-FFF2-40B4-BE49-F238E27FC236}">
                <a16:creationId xmlns:a16="http://schemas.microsoft.com/office/drawing/2014/main" id="{DB76B31B-5C06-1CF0-7AD0-EFBBD3FFB7AB}"/>
              </a:ext>
            </a:extLst>
          </p:cNvPr>
          <p:cNvSpPr>
            <a:spLocks noGrp="1"/>
          </p:cNvSpPr>
          <p:nvPr>
            <p:custDataLst>
              <p:tags r:id="rId68"/>
            </p:custDataLst>
          </p:nvPr>
        </p:nvSpPr>
        <p:spPr bwMode="auto">
          <a:xfrm>
            <a:off x="3522663"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7A581937-F6AA-4D4C-97B4-B7778D04F73B}" type="datetime'''''''''''''''''''''''''''''''''2''''''0''2''''3'''''''">
              <a:rPr lang="el-GR" altLang="en-US" sz="800" b="0" smtClean="0">
                <a:solidFill>
                  <a:srgbClr val="000000"/>
                </a:solidFill>
              </a:rPr>
              <a:pPr/>
              <a:t>2023</a:t>
            </a:fld>
            <a:endParaRPr lang="el-GR" sz="800" b="0" noProof="0" dirty="0">
              <a:solidFill>
                <a:srgbClr val="000000"/>
              </a:solidFill>
              <a:sym typeface="+mn-lt"/>
            </a:endParaRPr>
          </a:p>
        </p:txBody>
      </p:sp>
      <p:sp>
        <p:nvSpPr>
          <p:cNvPr id="514" name="Rectangle 513">
            <a:extLst>
              <a:ext uri="{FF2B5EF4-FFF2-40B4-BE49-F238E27FC236}">
                <a16:creationId xmlns:a16="http://schemas.microsoft.com/office/drawing/2014/main" id="{623282E3-362E-B7AE-9C04-8727B207DEE9}"/>
              </a:ext>
            </a:extLst>
          </p:cNvPr>
          <p:cNvSpPr/>
          <p:nvPr>
            <p:custDataLst>
              <p:tags r:id="rId69"/>
            </p:custDataLst>
          </p:nvPr>
        </p:nvSpPr>
        <p:spPr bwMode="gray">
          <a:xfrm>
            <a:off x="1214438" y="3589338"/>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39CDA2B1-29C9-464F-84A7-8D62442AC2C2}" type="datetime'''''''''''''''''''''4''''0''''7'''''''''''''''">
              <a:rPr lang="el-GR" altLang="en-US" sz="800" b="1" smtClean="0">
                <a:solidFill>
                  <a:schemeClr val="tx1"/>
                </a:solidFill>
              </a:rPr>
              <a:pPr/>
              <a:t>407</a:t>
            </a:fld>
            <a:endParaRPr lang="el-GR" sz="800" b="1" dirty="0">
              <a:solidFill>
                <a:schemeClr val="tx1"/>
              </a:solidFill>
              <a:sym typeface="+mn-lt"/>
            </a:endParaRPr>
          </a:p>
        </p:txBody>
      </p:sp>
      <p:sp>
        <p:nvSpPr>
          <p:cNvPr id="515" name="Rectangle 514">
            <a:extLst>
              <a:ext uri="{FF2B5EF4-FFF2-40B4-BE49-F238E27FC236}">
                <a16:creationId xmlns:a16="http://schemas.microsoft.com/office/drawing/2014/main" id="{1B7BA546-C20E-E15F-F482-9453D907594F}"/>
              </a:ext>
            </a:extLst>
          </p:cNvPr>
          <p:cNvSpPr/>
          <p:nvPr>
            <p:custDataLst>
              <p:tags r:id="rId70"/>
            </p:custDataLst>
          </p:nvPr>
        </p:nvSpPr>
        <p:spPr bwMode="gray">
          <a:xfrm>
            <a:off x="1797050" y="3525838"/>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AA228D32-F758-40CB-A22D-12E4C576EC54}" type="datetime'''''''''''''''''4''''''''''''''''4''''''''''''''''''1'''''''">
              <a:rPr lang="el-GR" altLang="en-US" sz="800" b="1" smtClean="0">
                <a:solidFill>
                  <a:schemeClr val="tx1"/>
                </a:solidFill>
              </a:rPr>
              <a:pPr/>
              <a:t>441</a:t>
            </a:fld>
            <a:endParaRPr lang="el-GR" sz="800" b="1" dirty="0">
              <a:solidFill>
                <a:schemeClr val="tx1"/>
              </a:solidFill>
              <a:sym typeface="+mn-lt"/>
            </a:endParaRPr>
          </a:p>
        </p:txBody>
      </p:sp>
      <p:sp>
        <p:nvSpPr>
          <p:cNvPr id="516" name="Rectangle 515">
            <a:extLst>
              <a:ext uri="{FF2B5EF4-FFF2-40B4-BE49-F238E27FC236}">
                <a16:creationId xmlns:a16="http://schemas.microsoft.com/office/drawing/2014/main" id="{ED0B2958-8E96-3C9D-EC96-21B7FA15E44F}"/>
              </a:ext>
            </a:extLst>
          </p:cNvPr>
          <p:cNvSpPr/>
          <p:nvPr>
            <p:custDataLst>
              <p:tags r:id="rId71"/>
            </p:custDataLst>
          </p:nvPr>
        </p:nvSpPr>
        <p:spPr bwMode="gray">
          <a:xfrm>
            <a:off x="2378075" y="3470275"/>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6AFB6E56-D954-4D47-B121-95F90B5A24C9}" type="datetime'''''''''''''''''4''''''''''''''''''''''''''''''''71'">
              <a:rPr lang="el-GR" altLang="en-US" sz="800" b="1" smtClean="0">
                <a:solidFill>
                  <a:schemeClr val="tx1"/>
                </a:solidFill>
              </a:rPr>
              <a:pPr/>
              <a:t>471</a:t>
            </a:fld>
            <a:endParaRPr lang="el-GR" sz="800" b="1">
              <a:solidFill>
                <a:schemeClr val="tx1"/>
              </a:solidFill>
              <a:sym typeface="+mn-lt"/>
            </a:endParaRPr>
          </a:p>
        </p:txBody>
      </p:sp>
      <p:sp>
        <p:nvSpPr>
          <p:cNvPr id="517" name="Rectangle 516">
            <a:extLst>
              <a:ext uri="{FF2B5EF4-FFF2-40B4-BE49-F238E27FC236}">
                <a16:creationId xmlns:a16="http://schemas.microsoft.com/office/drawing/2014/main" id="{5D0B34D7-1A2A-E223-37C3-805A7FDACC4A}"/>
              </a:ext>
            </a:extLst>
          </p:cNvPr>
          <p:cNvSpPr/>
          <p:nvPr>
            <p:custDataLst>
              <p:tags r:id="rId72"/>
            </p:custDataLst>
          </p:nvPr>
        </p:nvSpPr>
        <p:spPr bwMode="gray">
          <a:xfrm>
            <a:off x="2960688" y="3425825"/>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D63B1239-7999-42D1-A50A-88760B7EBFA9}" type="datetime'''''''''''''4''''''''''''''''9''''''''''''''''5'''''''''''''''">
              <a:rPr lang="el-GR" altLang="en-US" sz="800" b="1" smtClean="0">
                <a:solidFill>
                  <a:schemeClr val="tx1"/>
                </a:solidFill>
              </a:rPr>
              <a:pPr/>
              <a:t>495</a:t>
            </a:fld>
            <a:endParaRPr lang="el-GR" sz="800" b="1">
              <a:solidFill>
                <a:schemeClr val="tx1"/>
              </a:solidFill>
              <a:sym typeface="+mn-lt"/>
            </a:endParaRPr>
          </a:p>
        </p:txBody>
      </p:sp>
      <p:sp>
        <p:nvSpPr>
          <p:cNvPr id="518" name="Rectangle 517">
            <a:extLst>
              <a:ext uri="{FF2B5EF4-FFF2-40B4-BE49-F238E27FC236}">
                <a16:creationId xmlns:a16="http://schemas.microsoft.com/office/drawing/2014/main" id="{07495DAF-1B50-45D3-2DDE-3BDAB3F4DF77}"/>
              </a:ext>
            </a:extLst>
          </p:cNvPr>
          <p:cNvSpPr/>
          <p:nvPr>
            <p:custDataLst>
              <p:tags r:id="rId73"/>
            </p:custDataLst>
          </p:nvPr>
        </p:nvSpPr>
        <p:spPr bwMode="gray">
          <a:xfrm>
            <a:off x="3543300" y="3409950"/>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10FDC4FA-58A2-44A1-89B0-ED751424826F}" type="datetime'''5''0''''''''''''''''''''''''''''''4'''''''''''''">
              <a:rPr lang="el-GR" altLang="en-US" sz="800" b="1" smtClean="0">
                <a:solidFill>
                  <a:schemeClr val="tx1"/>
                </a:solidFill>
              </a:rPr>
              <a:pPr/>
              <a:t>504</a:t>
            </a:fld>
            <a:endParaRPr lang="el-GR" sz="800" b="1" dirty="0">
              <a:solidFill>
                <a:schemeClr val="tx1"/>
              </a:solidFill>
              <a:sym typeface="+mn-lt"/>
            </a:endParaRPr>
          </a:p>
        </p:txBody>
      </p:sp>
      <p:sp>
        <p:nvSpPr>
          <p:cNvPr id="504" name="Text">
            <a:extLst>
              <a:ext uri="{FF2B5EF4-FFF2-40B4-BE49-F238E27FC236}">
                <a16:creationId xmlns:a16="http://schemas.microsoft.com/office/drawing/2014/main" id="{84F13866-D386-C671-2B69-92163ACF073F}"/>
              </a:ext>
            </a:extLst>
          </p:cNvPr>
          <p:cNvSpPr>
            <a:spLocks noGrp="1"/>
          </p:cNvSpPr>
          <p:nvPr>
            <p:custDataLst>
              <p:tags r:id="rId74"/>
            </p:custDataLst>
          </p:nvPr>
        </p:nvSpPr>
        <p:spPr bwMode="gray">
          <a:xfrm>
            <a:off x="2406650" y="3579813"/>
            <a:ext cx="142875" cy="122238"/>
          </a:xfrm>
          <a:prstGeom prst="rect">
            <a:avLst/>
          </a:prstGeom>
          <a:solidFill>
            <a:srgbClr val="D9C5FF"/>
          </a:solidFill>
          <a:ln>
            <a:noFill/>
          </a:ln>
          <a:effec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2FE11C0F-4658-4D55-A26D-1EDE82DF3FDA}" type="datetime'''''''''''''''''''''''''3''''''''''''''7'''''''''''''''''">
              <a:rPr lang="el-GR" altLang="en-US" sz="800" b="0" smtClean="0">
                <a:solidFill>
                  <a:srgbClr val="000000"/>
                </a:solidFill>
              </a:rPr>
              <a:pPr/>
              <a:t>37</a:t>
            </a:fld>
            <a:endParaRPr lang="el-GR" sz="800" b="0" noProof="0" dirty="0">
              <a:solidFill>
                <a:srgbClr val="000000"/>
              </a:solidFill>
              <a:sym typeface="+mn-lt"/>
            </a:endParaRPr>
          </a:p>
        </p:txBody>
      </p:sp>
      <p:sp>
        <p:nvSpPr>
          <p:cNvPr id="520" name="Oval 519">
            <a:extLst>
              <a:ext uri="{FF2B5EF4-FFF2-40B4-BE49-F238E27FC236}">
                <a16:creationId xmlns:a16="http://schemas.microsoft.com/office/drawing/2014/main" id="{92D8076A-3420-B2D9-6C7F-72D9C4C04FF6}"/>
              </a:ext>
            </a:extLst>
          </p:cNvPr>
          <p:cNvSpPr/>
          <p:nvPr>
            <p:custDataLst>
              <p:tags r:id="rId75"/>
            </p:custDataLst>
          </p:nvPr>
        </p:nvSpPr>
        <p:spPr bwMode="auto">
          <a:xfrm>
            <a:off x="2271713" y="3195638"/>
            <a:ext cx="414338" cy="173038"/>
          </a:xfrm>
          <a:prstGeom prst="ellipse">
            <a:avLst/>
          </a:prstGeom>
          <a:solidFill>
            <a:schemeClr val="bg1"/>
          </a:solidFill>
          <a:ln w="9525" cmpd="sng" algn="ctr">
            <a:solidFill>
              <a:srgbClr val="808080"/>
            </a:solidFill>
          </a:ln>
          <a:effec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ctr">
              <a:spcBef>
                <a:spcPct val="0"/>
              </a:spcBef>
              <a:spcAft>
                <a:spcPct val="0"/>
              </a:spcAft>
            </a:pPr>
            <a:fld id="{E42D4BC8-5F30-4844-8E72-74C7230EF8D0}" type="datetime'''''''''''''''''''''+''''''''''''''''''5,''''''''5''%'">
              <a:rPr lang="el-GR" altLang="en-US" sz="800" smtClean="0">
                <a:solidFill>
                  <a:schemeClr val="tx1"/>
                </a:solidFill>
                <a:effectLst/>
              </a:rPr>
              <a:pPr/>
              <a:t>+5,5%</a:t>
            </a:fld>
            <a:endParaRPr lang="el-GR" sz="800" dirty="0">
              <a:solidFill>
                <a:schemeClr val="tx1"/>
              </a:solidFill>
              <a:sym typeface="+mn-lt"/>
            </a:endParaRPr>
          </a:p>
        </p:txBody>
      </p:sp>
      <p:sp>
        <p:nvSpPr>
          <p:cNvPr id="521" name="Ορθογώνιο 5">
            <a:extLst>
              <a:ext uri="{FF2B5EF4-FFF2-40B4-BE49-F238E27FC236}">
                <a16:creationId xmlns:a16="http://schemas.microsoft.com/office/drawing/2014/main" id="{E84A9589-833A-A38C-CEBE-FCA47290F351}"/>
              </a:ext>
            </a:extLst>
          </p:cNvPr>
          <p:cNvSpPr/>
          <p:nvPr>
            <p:custDataLst>
              <p:tags r:id="rId76"/>
            </p:custDataLst>
          </p:nvPr>
        </p:nvSpPr>
        <p:spPr bwMode="auto">
          <a:xfrm>
            <a:off x="1239838" y="2859088"/>
            <a:ext cx="142875" cy="106363"/>
          </a:xfrm>
          <a:prstGeom prst="rect">
            <a:avLst/>
          </a:prstGeom>
          <a:solidFill>
            <a:srgbClr val="00A7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22" name="Rectangle 521">
            <a:extLst>
              <a:ext uri="{FF2B5EF4-FFF2-40B4-BE49-F238E27FC236}">
                <a16:creationId xmlns:a16="http://schemas.microsoft.com/office/drawing/2014/main" id="{3AFF8E6B-9FD7-3F80-0CD8-862DA738E4AE}"/>
              </a:ext>
            </a:extLst>
          </p:cNvPr>
          <p:cNvSpPr/>
          <p:nvPr>
            <p:custDataLst>
              <p:tags r:id="rId77"/>
            </p:custDataLst>
          </p:nvPr>
        </p:nvSpPr>
        <p:spPr bwMode="auto">
          <a:xfrm>
            <a:off x="1857375" y="2859088"/>
            <a:ext cx="142875" cy="106363"/>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523" name="Rectangle 522">
            <a:extLst>
              <a:ext uri="{FF2B5EF4-FFF2-40B4-BE49-F238E27FC236}">
                <a16:creationId xmlns:a16="http://schemas.microsoft.com/office/drawing/2014/main" id="{0082BF9C-9F53-811C-2F83-5214981B23C9}"/>
              </a:ext>
            </a:extLst>
          </p:cNvPr>
          <p:cNvSpPr/>
          <p:nvPr>
            <p:custDataLst>
              <p:tags r:id="rId78"/>
            </p:custDataLst>
          </p:nvPr>
        </p:nvSpPr>
        <p:spPr bwMode="auto">
          <a:xfrm>
            <a:off x="2544763" y="2859088"/>
            <a:ext cx="142875" cy="106363"/>
          </a:xfrm>
          <a:prstGeom prst="rect">
            <a:avLst/>
          </a:prstGeom>
          <a:solidFill>
            <a:srgbClr val="D9C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524" name="Text Placeholder 2">
            <a:extLst>
              <a:ext uri="{FF2B5EF4-FFF2-40B4-BE49-F238E27FC236}">
                <a16:creationId xmlns:a16="http://schemas.microsoft.com/office/drawing/2014/main" id="{DB0E737B-6F96-1453-4C55-3B3994457DD9}"/>
              </a:ext>
            </a:extLst>
          </p:cNvPr>
          <p:cNvSpPr>
            <a:spLocks noGrp="1"/>
          </p:cNvSpPr>
          <p:nvPr>
            <p:custDataLst>
              <p:tags r:id="rId79"/>
            </p:custDataLst>
          </p:nvPr>
        </p:nvSpPr>
        <p:spPr bwMode="auto">
          <a:xfrm>
            <a:off x="1433513" y="2854325"/>
            <a:ext cx="3222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spcBef>
                <a:spcPct val="0"/>
              </a:spcBef>
              <a:spcAft>
                <a:spcPct val="0"/>
              </a:spcAft>
              <a:defRPr/>
            </a:pPr>
            <a:fld id="{F0CBB841-EA69-44E7-A968-085593BCACF6}" type="datetime'''''''Ά''με''''''''''''''''''''''''''''σ''''''''η'''' '''''''">
              <a:rPr lang="el-GR" altLang="en-US" sz="800" b="0" smtClean="0">
                <a:solidFill>
                  <a:srgbClr val="000000"/>
                </a:solidFill>
              </a:rPr>
              <a:pPr/>
              <a:t>Άμεση </a:t>
            </a:fld>
            <a:endParaRPr kumimoji="0" lang="el-GR" sz="800" b="0" i="0" strike="noStrike" kern="1200" cap="none" spc="0" normalizeH="0" baseline="0" noProof="0" dirty="0">
              <a:ln>
                <a:noFill/>
              </a:ln>
              <a:solidFill>
                <a:srgbClr val="000000"/>
              </a:solidFill>
              <a:effectLst/>
              <a:uLnTx/>
              <a:uFillTx/>
              <a:sym typeface="+mn-lt"/>
            </a:endParaRPr>
          </a:p>
        </p:txBody>
      </p:sp>
      <p:sp>
        <p:nvSpPr>
          <p:cNvPr id="525" name="Text Placeholder 2">
            <a:extLst>
              <a:ext uri="{FF2B5EF4-FFF2-40B4-BE49-F238E27FC236}">
                <a16:creationId xmlns:a16="http://schemas.microsoft.com/office/drawing/2014/main" id="{EEC7F5AF-1258-1257-38CE-0D549ECA8453}"/>
              </a:ext>
            </a:extLst>
          </p:cNvPr>
          <p:cNvSpPr>
            <a:spLocks noGrp="1"/>
          </p:cNvSpPr>
          <p:nvPr>
            <p:custDataLst>
              <p:tags r:id="rId80"/>
            </p:custDataLst>
          </p:nvPr>
        </p:nvSpPr>
        <p:spPr bwMode="auto">
          <a:xfrm>
            <a:off x="2051050" y="2854325"/>
            <a:ext cx="39211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spcBef>
                <a:spcPct val="0"/>
              </a:spcBef>
              <a:spcAft>
                <a:spcPct val="0"/>
              </a:spcAft>
              <a:defRPr/>
            </a:pPr>
            <a:fld id="{50549DFE-9526-4685-820B-3D634390877F}" type="datetime'''''Έ''''''μμε''''''''''''''''''''''''''''''''''''''σ''η'' '''">
              <a:rPr lang="el-GR" altLang="en-US" sz="800" b="0" smtClean="0">
                <a:solidFill>
                  <a:srgbClr val="000000"/>
                </a:solidFill>
              </a:rPr>
              <a:pPr/>
              <a:t>Έμμεση </a:t>
            </a:fld>
            <a:endParaRPr kumimoji="0" lang="el-GR" sz="800" b="0" i="0" strike="noStrike" kern="1200" cap="none" spc="0" normalizeH="0" baseline="0" noProof="0" dirty="0">
              <a:ln>
                <a:noFill/>
              </a:ln>
              <a:solidFill>
                <a:srgbClr val="000000"/>
              </a:solidFill>
              <a:effectLst/>
              <a:uLnTx/>
              <a:uFillTx/>
              <a:sym typeface="+mn-lt"/>
            </a:endParaRPr>
          </a:p>
        </p:txBody>
      </p:sp>
      <p:sp>
        <p:nvSpPr>
          <p:cNvPr id="526" name="Text Placeholder 2">
            <a:extLst>
              <a:ext uri="{FF2B5EF4-FFF2-40B4-BE49-F238E27FC236}">
                <a16:creationId xmlns:a16="http://schemas.microsoft.com/office/drawing/2014/main" id="{35670E56-D360-FB6F-1D68-F88182C61AC7}"/>
              </a:ext>
            </a:extLst>
          </p:cNvPr>
          <p:cNvSpPr>
            <a:spLocks noGrp="1"/>
          </p:cNvSpPr>
          <p:nvPr>
            <p:custDataLst>
              <p:tags r:id="rId81"/>
            </p:custDataLst>
          </p:nvPr>
        </p:nvSpPr>
        <p:spPr bwMode="auto">
          <a:xfrm>
            <a:off x="2738438" y="2854325"/>
            <a:ext cx="7016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spcBef>
                <a:spcPct val="0"/>
              </a:spcBef>
              <a:spcAft>
                <a:spcPct val="0"/>
              </a:spcAft>
              <a:defRPr/>
            </a:pPr>
            <a:fld id="{2CA2551A-2389-43B2-9790-371F00FCBC80}" type="datetime'Π''''''''''''''''ρ''''''''''''ο''κ''α''λο''''ύ''μεν''''''η '''">
              <a:rPr lang="el-GR" altLang="en-US" sz="800" b="0" smtClean="0">
                <a:solidFill>
                  <a:srgbClr val="000000"/>
                </a:solidFill>
              </a:rPr>
              <a:pPr/>
              <a:t>Προκαλούμενη </a:t>
            </a:fld>
            <a:endParaRPr kumimoji="0" lang="el-GR" sz="800" b="0" i="0" strike="noStrike" kern="1200" cap="none" spc="0" normalizeH="0" baseline="0" noProof="0" dirty="0">
              <a:ln>
                <a:noFill/>
              </a:ln>
              <a:solidFill>
                <a:srgbClr val="000000"/>
              </a:solidFill>
              <a:effectLst/>
              <a:uLnTx/>
              <a:uFillTx/>
              <a:sym typeface="+mn-lt"/>
            </a:endParaRPr>
          </a:p>
        </p:txBody>
      </p:sp>
      <p:graphicFrame>
        <p:nvGraphicFramePr>
          <p:cNvPr id="462" name="Chart 461">
            <a:extLst>
              <a:ext uri="{FF2B5EF4-FFF2-40B4-BE49-F238E27FC236}">
                <a16:creationId xmlns:a16="http://schemas.microsoft.com/office/drawing/2014/main" id="{39958323-69F5-C7F6-BFC3-B49B86B31B55}"/>
              </a:ext>
            </a:extLst>
          </p:cNvPr>
          <p:cNvGraphicFramePr/>
          <p:nvPr>
            <p:custDataLst>
              <p:tags r:id="rId82"/>
            </p:custDataLst>
            <p:extLst>
              <p:ext uri="{D42A27DB-BD31-4B8C-83A1-F6EECF244321}">
                <p14:modId xmlns:p14="http://schemas.microsoft.com/office/powerpoint/2010/main" val="2110788150"/>
              </p:ext>
            </p:extLst>
          </p:nvPr>
        </p:nvGraphicFramePr>
        <p:xfrm>
          <a:off x="4645025" y="3281363"/>
          <a:ext cx="3006725" cy="1292225"/>
        </p:xfrm>
        <a:graphic>
          <a:graphicData uri="http://schemas.openxmlformats.org/drawingml/2006/chart">
            <c:chart xmlns:c="http://schemas.openxmlformats.org/drawingml/2006/chart" xmlns:r="http://schemas.openxmlformats.org/officeDocument/2006/relationships" r:id="rId133"/>
          </a:graphicData>
        </a:graphic>
      </p:graphicFrame>
      <p:sp>
        <p:nvSpPr>
          <p:cNvPr id="597" name="Rectangle 596">
            <a:extLst>
              <a:ext uri="{FF2B5EF4-FFF2-40B4-BE49-F238E27FC236}">
                <a16:creationId xmlns:a16="http://schemas.microsoft.com/office/drawing/2014/main" id="{9E9754E6-0A04-886E-6DD3-487F8A130442}"/>
              </a:ext>
            </a:extLst>
          </p:cNvPr>
          <p:cNvSpPr/>
          <p:nvPr>
            <p:custDataLst>
              <p:tags r:id="rId83"/>
            </p:custDataLst>
          </p:nvPr>
        </p:nvSpPr>
        <p:spPr bwMode="gray">
          <a:xfrm>
            <a:off x="4427539" y="3876675"/>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E5D7BA0F-DF48-4ABA-A102-72B1E0774D44}" type="datetime'1''''''''''0'''''''''''''''''''''''''''''''',''''''0'''''">
              <a:rPr lang="el-GR" altLang="en-US" sz="800" smtClean="0">
                <a:solidFill>
                  <a:srgbClr val="4F2D7F"/>
                </a:solidFill>
                <a:sym typeface="+mn-lt"/>
              </a:rPr>
              <a:pPr/>
              <a:t>10,0</a:t>
            </a:fld>
            <a:endParaRPr lang="el-GR" sz="800">
              <a:solidFill>
                <a:srgbClr val="4F2D7F"/>
              </a:solidFill>
              <a:sym typeface="+mn-lt"/>
            </a:endParaRPr>
          </a:p>
        </p:txBody>
      </p:sp>
      <p:sp>
        <p:nvSpPr>
          <p:cNvPr id="598" name="Rectangle 597">
            <a:extLst>
              <a:ext uri="{FF2B5EF4-FFF2-40B4-BE49-F238E27FC236}">
                <a16:creationId xmlns:a16="http://schemas.microsoft.com/office/drawing/2014/main" id="{9510E490-080B-46A1-A456-21BE7636DC4A}"/>
              </a:ext>
            </a:extLst>
          </p:cNvPr>
          <p:cNvSpPr/>
          <p:nvPr>
            <p:custDataLst>
              <p:tags r:id="rId84"/>
            </p:custDataLst>
          </p:nvPr>
        </p:nvSpPr>
        <p:spPr bwMode="gray">
          <a:xfrm>
            <a:off x="4427539" y="3595688"/>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5967ACCD-1E8B-49EC-8D85-9A5EA60806D2}" type="datetime'''''''1''''''''''5'''''''''''',''''''0'''''''''''''''''">
              <a:rPr lang="el-GR" altLang="en-US" sz="800" smtClean="0">
                <a:solidFill>
                  <a:srgbClr val="4F2D7F"/>
                </a:solidFill>
                <a:sym typeface="+mn-lt"/>
              </a:rPr>
              <a:pPr/>
              <a:t>15,0</a:t>
            </a:fld>
            <a:endParaRPr lang="el-GR" sz="800">
              <a:solidFill>
                <a:srgbClr val="4F2D7F"/>
              </a:solidFill>
              <a:sym typeface="+mn-lt"/>
            </a:endParaRPr>
          </a:p>
        </p:txBody>
      </p:sp>
      <p:sp>
        <p:nvSpPr>
          <p:cNvPr id="599" name="Rectangle 598">
            <a:extLst>
              <a:ext uri="{FF2B5EF4-FFF2-40B4-BE49-F238E27FC236}">
                <a16:creationId xmlns:a16="http://schemas.microsoft.com/office/drawing/2014/main" id="{07AE2970-3D5C-E4A1-A797-BB1C905106BF}"/>
              </a:ext>
            </a:extLst>
          </p:cNvPr>
          <p:cNvSpPr/>
          <p:nvPr>
            <p:custDataLst>
              <p:tags r:id="rId85"/>
            </p:custDataLst>
          </p:nvPr>
        </p:nvSpPr>
        <p:spPr bwMode="gray">
          <a:xfrm>
            <a:off x="4427539" y="3313113"/>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7108A534-59E9-46CC-AF84-BE02975BD8C6}" type="datetime'''''''''''''2''''''''''''''0,''''''0'''''''''">
              <a:rPr lang="el-GR" altLang="en-US" sz="800" smtClean="0">
                <a:solidFill>
                  <a:srgbClr val="4F2D7F"/>
                </a:solidFill>
                <a:sym typeface="+mn-lt"/>
              </a:rPr>
              <a:pPr/>
              <a:t>20,0</a:t>
            </a:fld>
            <a:endParaRPr lang="el-GR" sz="800">
              <a:solidFill>
                <a:srgbClr val="4F2D7F"/>
              </a:solidFill>
              <a:sym typeface="+mn-lt"/>
            </a:endParaRPr>
          </a:p>
        </p:txBody>
      </p:sp>
      <p:sp>
        <p:nvSpPr>
          <p:cNvPr id="596" name="Rectangle 595">
            <a:extLst>
              <a:ext uri="{FF2B5EF4-FFF2-40B4-BE49-F238E27FC236}">
                <a16:creationId xmlns:a16="http://schemas.microsoft.com/office/drawing/2014/main" id="{8D706D8F-D290-01E9-C85F-D49A3494D2D1}"/>
              </a:ext>
            </a:extLst>
          </p:cNvPr>
          <p:cNvSpPr/>
          <p:nvPr>
            <p:custDataLst>
              <p:tags r:id="rId86"/>
            </p:custDataLst>
          </p:nvPr>
        </p:nvSpPr>
        <p:spPr bwMode="gray">
          <a:xfrm>
            <a:off x="4484689" y="4157663"/>
            <a:ext cx="1428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89FD3E61-0B65-4370-B08E-7007D9B73C67}" type="datetime'''''5'''''''''''''''''''''''''''''',''''''''''''''''0'''''''''">
              <a:rPr lang="el-GR" altLang="en-US" sz="800" smtClean="0">
                <a:solidFill>
                  <a:srgbClr val="4F2D7F"/>
                </a:solidFill>
                <a:sym typeface="+mn-lt"/>
              </a:rPr>
              <a:pPr/>
              <a:t>5,0</a:t>
            </a:fld>
            <a:endParaRPr lang="el-GR" sz="800">
              <a:solidFill>
                <a:srgbClr val="4F2D7F"/>
              </a:solidFill>
              <a:sym typeface="+mn-lt"/>
            </a:endParaRPr>
          </a:p>
        </p:txBody>
      </p:sp>
      <p:cxnSp>
        <p:nvCxnSpPr>
          <p:cNvPr id="684" name="Straight Connector 683">
            <a:extLst>
              <a:ext uri="{FF2B5EF4-FFF2-40B4-BE49-F238E27FC236}">
                <a16:creationId xmlns:a16="http://schemas.microsoft.com/office/drawing/2014/main" id="{8E0FB0AF-E3BF-696A-2E9B-A74A7148DB54}"/>
              </a:ext>
            </a:extLst>
          </p:cNvPr>
          <p:cNvCxnSpPr>
            <a:cxnSpLocks/>
          </p:cNvCxnSpPr>
          <p:nvPr>
            <p:custDataLst>
              <p:tags r:id="rId87"/>
            </p:custDataLst>
          </p:nvPr>
        </p:nvCxnSpPr>
        <p:spPr bwMode="gray">
          <a:xfrm flipV="1">
            <a:off x="5011738" y="3270250"/>
            <a:ext cx="2273300" cy="303213"/>
          </a:xfrm>
          <a:prstGeom prst="line">
            <a:avLst/>
          </a:prstGeom>
          <a:ln w="28575" cap="flat" cmpd="sng" algn="ctr">
            <a:solidFill>
              <a:srgbClr val="808080"/>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00" name="Text Placeholder 2">
            <a:extLst>
              <a:ext uri="{FF2B5EF4-FFF2-40B4-BE49-F238E27FC236}">
                <a16:creationId xmlns:a16="http://schemas.microsoft.com/office/drawing/2014/main" id="{11E6BE70-0245-A8BC-E951-EB09F3364917}"/>
              </a:ext>
            </a:extLst>
          </p:cNvPr>
          <p:cNvSpPr>
            <a:spLocks noGrp="1"/>
          </p:cNvSpPr>
          <p:nvPr>
            <p:custDataLst>
              <p:tags r:id="rId88"/>
            </p:custDataLst>
          </p:nvPr>
        </p:nvSpPr>
        <p:spPr bwMode="auto">
          <a:xfrm>
            <a:off x="4581525" y="3109913"/>
            <a:ext cx="293688"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r>
              <a:rPr lang="el-GR" sz="800" dirty="0">
                <a:solidFill>
                  <a:srgbClr val="000000"/>
                </a:solidFill>
                <a:sym typeface="+mn-lt"/>
              </a:rPr>
              <a:t>σε χιλ.</a:t>
            </a:r>
          </a:p>
        </p:txBody>
      </p:sp>
      <p:sp>
        <p:nvSpPr>
          <p:cNvPr id="601" name="Rectangle 600">
            <a:extLst>
              <a:ext uri="{FF2B5EF4-FFF2-40B4-BE49-F238E27FC236}">
                <a16:creationId xmlns:a16="http://schemas.microsoft.com/office/drawing/2014/main" id="{15B249B2-09B2-7812-4FE9-3C0140FE5A1D}"/>
              </a:ext>
            </a:extLst>
          </p:cNvPr>
          <p:cNvSpPr/>
          <p:nvPr>
            <p:custDataLst>
              <p:tags r:id="rId89"/>
            </p:custDataLst>
          </p:nvPr>
        </p:nvSpPr>
        <p:spPr bwMode="gray">
          <a:xfrm>
            <a:off x="4926013" y="4333875"/>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F6EA90DE-2722-43E5-BC4A-F672190BAB29}" type="datetime'''''''''''3'''',''''''''''''''4'''''''''''''''''''''''''''''''">
              <a:rPr lang="el-GR" altLang="en-US" sz="800" smtClean="0">
                <a:solidFill>
                  <a:schemeClr val="bg1"/>
                </a:solidFill>
              </a:rPr>
              <a:pPr/>
              <a:t>3,4</a:t>
            </a:fld>
            <a:endParaRPr lang="el-GR" sz="800">
              <a:solidFill>
                <a:schemeClr val="bg1"/>
              </a:solidFill>
              <a:sym typeface="+mn-lt"/>
            </a:endParaRPr>
          </a:p>
        </p:txBody>
      </p:sp>
      <p:sp>
        <p:nvSpPr>
          <p:cNvPr id="602" name="Rectangle 601">
            <a:extLst>
              <a:ext uri="{FF2B5EF4-FFF2-40B4-BE49-F238E27FC236}">
                <a16:creationId xmlns:a16="http://schemas.microsoft.com/office/drawing/2014/main" id="{5DC10F34-D08E-03BA-19BF-5C57C033DBD6}"/>
              </a:ext>
            </a:extLst>
          </p:cNvPr>
          <p:cNvSpPr/>
          <p:nvPr>
            <p:custDataLst>
              <p:tags r:id="rId90"/>
            </p:custDataLst>
          </p:nvPr>
        </p:nvSpPr>
        <p:spPr bwMode="gray">
          <a:xfrm>
            <a:off x="4926013" y="4083050"/>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857EA2DC-F21F-46BA-9B62-F9AC0E31608D}" type="datetime'''''''''5'''''''''''''''''''''',''''''''''''''5'''''''''''''''">
              <a:rPr lang="el-GR" altLang="en-US" sz="800" smtClean="0">
                <a:solidFill>
                  <a:schemeClr val="bg1"/>
                </a:solidFill>
              </a:rPr>
              <a:pPr/>
              <a:t>5,5</a:t>
            </a:fld>
            <a:endParaRPr lang="el-GR" sz="800" dirty="0">
              <a:solidFill>
                <a:schemeClr val="bg1"/>
              </a:solidFill>
              <a:sym typeface="+mn-lt"/>
            </a:endParaRPr>
          </a:p>
        </p:txBody>
      </p:sp>
      <p:sp>
        <p:nvSpPr>
          <p:cNvPr id="687" name="Rectangle 686">
            <a:extLst>
              <a:ext uri="{FF2B5EF4-FFF2-40B4-BE49-F238E27FC236}">
                <a16:creationId xmlns:a16="http://schemas.microsoft.com/office/drawing/2014/main" id="{C4E2EC06-D986-2DED-8D6B-E35BF2C797A9}"/>
              </a:ext>
            </a:extLst>
          </p:cNvPr>
          <p:cNvSpPr/>
          <p:nvPr>
            <p:custDataLst>
              <p:tags r:id="rId91"/>
            </p:custDataLst>
          </p:nvPr>
        </p:nvSpPr>
        <p:spPr bwMode="gray">
          <a:xfrm>
            <a:off x="4926013" y="3852863"/>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E73FEBAC-A7F2-4B72-8F1B-0D23DB4DD3A6}" type="datetime'''''''''''''''''''''''''''''''''''''''''''2,''''''''7'''''">
              <a:rPr lang="el-GR" altLang="en-US" sz="800" smtClean="0">
                <a:solidFill>
                  <a:schemeClr val="tx1"/>
                </a:solidFill>
                <a:sym typeface="+mn-lt"/>
              </a:rPr>
              <a:pPr/>
              <a:t>2,7</a:t>
            </a:fld>
            <a:endParaRPr lang="el-GR" sz="800" dirty="0">
              <a:solidFill>
                <a:schemeClr val="tx1"/>
              </a:solidFill>
              <a:sym typeface="+mn-lt"/>
            </a:endParaRPr>
          </a:p>
        </p:txBody>
      </p:sp>
      <p:sp>
        <p:nvSpPr>
          <p:cNvPr id="603" name="Text">
            <a:extLst>
              <a:ext uri="{FF2B5EF4-FFF2-40B4-BE49-F238E27FC236}">
                <a16:creationId xmlns:a16="http://schemas.microsoft.com/office/drawing/2014/main" id="{F2670C95-656D-BE3E-B94A-44FB81812227}"/>
              </a:ext>
            </a:extLst>
          </p:cNvPr>
          <p:cNvSpPr>
            <a:spLocks noGrp="1"/>
          </p:cNvSpPr>
          <p:nvPr>
            <p:custDataLst>
              <p:tags r:id="rId92"/>
            </p:custDataLst>
          </p:nvPr>
        </p:nvSpPr>
        <p:spPr bwMode="auto">
          <a:xfrm>
            <a:off x="4891088"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E96DD448-AE3A-4DEC-8176-B749696A57F9}" type="datetime'''''''''''''2''''''''0''''''''''''''''1''''9'''''">
              <a:rPr lang="el-GR" altLang="en-US" sz="800" b="0" smtClean="0">
                <a:solidFill>
                  <a:srgbClr val="000000"/>
                </a:solidFill>
              </a:rPr>
              <a:pPr/>
              <a:t>2019</a:t>
            </a:fld>
            <a:endParaRPr lang="el-GR" sz="800" b="0" noProof="0" dirty="0">
              <a:solidFill>
                <a:srgbClr val="000000"/>
              </a:solidFill>
              <a:sym typeface="+mn-lt"/>
            </a:endParaRPr>
          </a:p>
        </p:txBody>
      </p:sp>
      <p:sp>
        <p:nvSpPr>
          <p:cNvPr id="604" name="Rectangle 603">
            <a:extLst>
              <a:ext uri="{FF2B5EF4-FFF2-40B4-BE49-F238E27FC236}">
                <a16:creationId xmlns:a16="http://schemas.microsoft.com/office/drawing/2014/main" id="{9BE8DEF5-2B9D-0795-87A5-AAA8DAC06E87}"/>
              </a:ext>
            </a:extLst>
          </p:cNvPr>
          <p:cNvSpPr/>
          <p:nvPr>
            <p:custDataLst>
              <p:tags r:id="rId93"/>
            </p:custDataLst>
          </p:nvPr>
        </p:nvSpPr>
        <p:spPr bwMode="gray">
          <a:xfrm>
            <a:off x="5494338" y="4324350"/>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7A6CD81B-4FCB-4454-80B6-9B0BE0F2C85E}" type="datetime'''''''''''''''''''''''''''3'',8'''''''''">
              <a:rPr lang="el-GR" altLang="en-US" sz="800" smtClean="0">
                <a:solidFill>
                  <a:schemeClr val="bg1"/>
                </a:solidFill>
              </a:rPr>
              <a:pPr/>
              <a:t>3,8</a:t>
            </a:fld>
            <a:endParaRPr lang="el-GR" sz="800">
              <a:solidFill>
                <a:schemeClr val="bg1"/>
              </a:solidFill>
              <a:sym typeface="+mn-lt"/>
            </a:endParaRPr>
          </a:p>
        </p:txBody>
      </p:sp>
      <p:sp>
        <p:nvSpPr>
          <p:cNvPr id="605" name="Rectangle 604">
            <a:extLst>
              <a:ext uri="{FF2B5EF4-FFF2-40B4-BE49-F238E27FC236}">
                <a16:creationId xmlns:a16="http://schemas.microsoft.com/office/drawing/2014/main" id="{4F7A2D76-FE93-27D2-607F-AE72F6F61DC2}"/>
              </a:ext>
            </a:extLst>
          </p:cNvPr>
          <p:cNvSpPr/>
          <p:nvPr>
            <p:custDataLst>
              <p:tags r:id="rId94"/>
            </p:custDataLst>
          </p:nvPr>
        </p:nvSpPr>
        <p:spPr bwMode="gray">
          <a:xfrm>
            <a:off x="5494338" y="4046538"/>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DCCDB7F6-155F-4FAE-83EC-2CA04E681569}" type="datetime'''''''''''''''''''''6,''''''''''''''''1'''''">
              <a:rPr lang="el-GR" altLang="en-US" sz="800" smtClean="0">
                <a:solidFill>
                  <a:schemeClr val="bg1"/>
                </a:solidFill>
              </a:rPr>
              <a:pPr/>
              <a:t>6,1</a:t>
            </a:fld>
            <a:endParaRPr lang="el-GR" sz="800">
              <a:solidFill>
                <a:schemeClr val="bg1"/>
              </a:solidFill>
              <a:sym typeface="+mn-lt"/>
            </a:endParaRPr>
          </a:p>
        </p:txBody>
      </p:sp>
      <p:sp>
        <p:nvSpPr>
          <p:cNvPr id="688" name="Rectangle 687">
            <a:extLst>
              <a:ext uri="{FF2B5EF4-FFF2-40B4-BE49-F238E27FC236}">
                <a16:creationId xmlns:a16="http://schemas.microsoft.com/office/drawing/2014/main" id="{70B9AAF3-7F60-A790-D8F3-FC7BB3CD4DB6}"/>
              </a:ext>
            </a:extLst>
          </p:cNvPr>
          <p:cNvSpPr/>
          <p:nvPr>
            <p:custDataLst>
              <p:tags r:id="rId95"/>
            </p:custDataLst>
          </p:nvPr>
        </p:nvSpPr>
        <p:spPr bwMode="gray">
          <a:xfrm>
            <a:off x="5494338" y="3792538"/>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936A36F1-94BC-41D0-9866-EAB37E28EB45}" type="datetime'''3'''''''''''''''''''''''''''''''''''''',''''0'">
              <a:rPr lang="el-GR" altLang="en-US" sz="800" smtClean="0">
                <a:solidFill>
                  <a:schemeClr val="tx1"/>
                </a:solidFill>
                <a:sym typeface="+mn-lt"/>
              </a:rPr>
              <a:pPr/>
              <a:t>3,0</a:t>
            </a:fld>
            <a:endParaRPr lang="el-GR" sz="800" dirty="0">
              <a:solidFill>
                <a:schemeClr val="tx1"/>
              </a:solidFill>
              <a:sym typeface="+mn-lt"/>
            </a:endParaRPr>
          </a:p>
        </p:txBody>
      </p:sp>
      <p:sp>
        <p:nvSpPr>
          <p:cNvPr id="606" name="Text">
            <a:extLst>
              <a:ext uri="{FF2B5EF4-FFF2-40B4-BE49-F238E27FC236}">
                <a16:creationId xmlns:a16="http://schemas.microsoft.com/office/drawing/2014/main" id="{D3BCD921-E663-7645-1EBB-627ADA536D4C}"/>
              </a:ext>
            </a:extLst>
          </p:cNvPr>
          <p:cNvSpPr>
            <a:spLocks noGrp="1"/>
          </p:cNvSpPr>
          <p:nvPr>
            <p:custDataLst>
              <p:tags r:id="rId96"/>
            </p:custDataLst>
          </p:nvPr>
        </p:nvSpPr>
        <p:spPr bwMode="auto">
          <a:xfrm>
            <a:off x="5459413"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FAA43C15-1293-4F13-8AA8-21BA95EEDAA4}" type="datetime'''20''''''''''2''''''''''0'''''">
              <a:rPr lang="el-GR" altLang="en-US" sz="800" b="0" smtClean="0">
                <a:solidFill>
                  <a:srgbClr val="000000"/>
                </a:solidFill>
              </a:rPr>
              <a:pPr/>
              <a:t>2020</a:t>
            </a:fld>
            <a:endParaRPr lang="el-GR" sz="800" b="0" noProof="0" dirty="0">
              <a:solidFill>
                <a:srgbClr val="000000"/>
              </a:solidFill>
              <a:sym typeface="+mn-lt"/>
            </a:endParaRPr>
          </a:p>
        </p:txBody>
      </p:sp>
      <p:sp>
        <p:nvSpPr>
          <p:cNvPr id="607" name="Rectangle 606">
            <a:extLst>
              <a:ext uri="{FF2B5EF4-FFF2-40B4-BE49-F238E27FC236}">
                <a16:creationId xmlns:a16="http://schemas.microsoft.com/office/drawing/2014/main" id="{5864E99C-B01C-6E57-52DA-0A85F6E90925}"/>
              </a:ext>
            </a:extLst>
          </p:cNvPr>
          <p:cNvSpPr/>
          <p:nvPr>
            <p:custDataLst>
              <p:tags r:id="rId97"/>
            </p:custDataLst>
          </p:nvPr>
        </p:nvSpPr>
        <p:spPr bwMode="gray">
          <a:xfrm>
            <a:off x="6062663" y="4321175"/>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B70D59CE-2D4E-4C20-A4B6-EF1665387CE7}" type="datetime'''''''''''''''''''''''''''3'',''''9'''''">
              <a:rPr lang="el-GR" altLang="en-US" sz="800" smtClean="0">
                <a:solidFill>
                  <a:schemeClr val="bg1"/>
                </a:solidFill>
              </a:rPr>
              <a:pPr/>
              <a:t>3,9</a:t>
            </a:fld>
            <a:endParaRPr lang="el-GR" sz="800">
              <a:solidFill>
                <a:schemeClr val="bg1"/>
              </a:solidFill>
              <a:sym typeface="+mn-lt"/>
            </a:endParaRPr>
          </a:p>
        </p:txBody>
      </p:sp>
      <p:sp>
        <p:nvSpPr>
          <p:cNvPr id="608" name="Rectangle 607">
            <a:extLst>
              <a:ext uri="{FF2B5EF4-FFF2-40B4-BE49-F238E27FC236}">
                <a16:creationId xmlns:a16="http://schemas.microsoft.com/office/drawing/2014/main" id="{337D903A-6D5A-ACBB-101B-9597AF11A35D}"/>
              </a:ext>
            </a:extLst>
          </p:cNvPr>
          <p:cNvSpPr/>
          <p:nvPr>
            <p:custDataLst>
              <p:tags r:id="rId98"/>
            </p:custDataLst>
          </p:nvPr>
        </p:nvSpPr>
        <p:spPr bwMode="gray">
          <a:xfrm>
            <a:off x="6062663" y="4035425"/>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6C993E35-B4AA-4462-B0E2-69AA86CEA361}" type="datetime'''''''''''''6'''''''',''''''''''''''''''''''''''''''''''3'''''">
              <a:rPr lang="el-GR" altLang="en-US" sz="800" smtClean="0">
                <a:solidFill>
                  <a:schemeClr val="bg1"/>
                </a:solidFill>
              </a:rPr>
              <a:pPr/>
              <a:t>6,3</a:t>
            </a:fld>
            <a:endParaRPr lang="el-GR" sz="800">
              <a:solidFill>
                <a:schemeClr val="bg1"/>
              </a:solidFill>
              <a:sym typeface="+mn-lt"/>
            </a:endParaRPr>
          </a:p>
        </p:txBody>
      </p:sp>
      <p:sp>
        <p:nvSpPr>
          <p:cNvPr id="689" name="Rectangle 688">
            <a:extLst>
              <a:ext uri="{FF2B5EF4-FFF2-40B4-BE49-F238E27FC236}">
                <a16:creationId xmlns:a16="http://schemas.microsoft.com/office/drawing/2014/main" id="{618295C9-41D2-B01E-0DD7-684E1411882F}"/>
              </a:ext>
            </a:extLst>
          </p:cNvPr>
          <p:cNvSpPr/>
          <p:nvPr>
            <p:custDataLst>
              <p:tags r:id="rId99"/>
            </p:custDataLst>
          </p:nvPr>
        </p:nvSpPr>
        <p:spPr bwMode="gray">
          <a:xfrm>
            <a:off x="6062663" y="3771900"/>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9520FD3B-7A2A-4C5B-B0B7-1F10FE2CC7F5}" type="datetime'''''''''''3'''''',''''''''''1'''''">
              <a:rPr lang="el-GR" altLang="en-US" sz="800" smtClean="0">
                <a:solidFill>
                  <a:schemeClr val="tx1"/>
                </a:solidFill>
                <a:sym typeface="+mn-lt"/>
              </a:rPr>
              <a:pPr/>
              <a:t>3,1</a:t>
            </a:fld>
            <a:endParaRPr lang="el-GR" sz="800">
              <a:solidFill>
                <a:schemeClr val="tx1"/>
              </a:solidFill>
              <a:sym typeface="+mn-lt"/>
            </a:endParaRPr>
          </a:p>
        </p:txBody>
      </p:sp>
      <p:sp>
        <p:nvSpPr>
          <p:cNvPr id="610" name="Rectangle 609">
            <a:extLst>
              <a:ext uri="{FF2B5EF4-FFF2-40B4-BE49-F238E27FC236}">
                <a16:creationId xmlns:a16="http://schemas.microsoft.com/office/drawing/2014/main" id="{BD0F9877-EB7C-85CA-4379-8D1F4C64759A}"/>
              </a:ext>
            </a:extLst>
          </p:cNvPr>
          <p:cNvSpPr/>
          <p:nvPr>
            <p:custDataLst>
              <p:tags r:id="rId100"/>
            </p:custDataLst>
          </p:nvPr>
        </p:nvSpPr>
        <p:spPr bwMode="gray">
          <a:xfrm>
            <a:off x="6630988" y="4313238"/>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2EF4EBFC-1176-4B51-A3F3-2099EEB71448}" type="datetime'''4'''''''''''''''',''''''''''''''''''''1'''''''">
              <a:rPr lang="el-GR" altLang="en-US" sz="800" smtClean="0">
                <a:solidFill>
                  <a:schemeClr val="bg1"/>
                </a:solidFill>
              </a:rPr>
              <a:pPr/>
              <a:t>4,1</a:t>
            </a:fld>
            <a:endParaRPr lang="el-GR" sz="800">
              <a:solidFill>
                <a:schemeClr val="bg1"/>
              </a:solidFill>
              <a:sym typeface="+mn-lt"/>
            </a:endParaRPr>
          </a:p>
        </p:txBody>
      </p:sp>
      <p:sp>
        <p:nvSpPr>
          <p:cNvPr id="611" name="Rectangle 610">
            <a:extLst>
              <a:ext uri="{FF2B5EF4-FFF2-40B4-BE49-F238E27FC236}">
                <a16:creationId xmlns:a16="http://schemas.microsoft.com/office/drawing/2014/main" id="{308A3CDB-9C18-24C4-3C35-FA95E4A87C94}"/>
              </a:ext>
            </a:extLst>
          </p:cNvPr>
          <p:cNvSpPr/>
          <p:nvPr>
            <p:custDataLst>
              <p:tags r:id="rId101"/>
            </p:custDataLst>
          </p:nvPr>
        </p:nvSpPr>
        <p:spPr bwMode="gray">
          <a:xfrm>
            <a:off x="6630988" y="4010025"/>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567FE7CB-5AA5-43FB-BAA2-A252C9E2346C}" type="datetime'''''''''6'',''7'''''''''''''''''''''''''''''''''''''''''">
              <a:rPr lang="el-GR" altLang="en-US" sz="800" smtClean="0">
                <a:solidFill>
                  <a:schemeClr val="bg1"/>
                </a:solidFill>
              </a:rPr>
              <a:pPr/>
              <a:t>6,7</a:t>
            </a:fld>
            <a:endParaRPr lang="el-GR" sz="800">
              <a:solidFill>
                <a:schemeClr val="bg1"/>
              </a:solidFill>
              <a:sym typeface="+mn-lt"/>
            </a:endParaRPr>
          </a:p>
        </p:txBody>
      </p:sp>
      <p:sp>
        <p:nvSpPr>
          <p:cNvPr id="690" name="Rectangle 689">
            <a:extLst>
              <a:ext uri="{FF2B5EF4-FFF2-40B4-BE49-F238E27FC236}">
                <a16:creationId xmlns:a16="http://schemas.microsoft.com/office/drawing/2014/main" id="{CC9FB3E2-052C-F508-F304-71BB365FBF0C}"/>
              </a:ext>
            </a:extLst>
          </p:cNvPr>
          <p:cNvSpPr/>
          <p:nvPr>
            <p:custDataLst>
              <p:tags r:id="rId102"/>
            </p:custDataLst>
          </p:nvPr>
        </p:nvSpPr>
        <p:spPr bwMode="gray">
          <a:xfrm>
            <a:off x="6630988" y="3730625"/>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B00BE1C7-7A5A-410D-A01A-53D85BD1C9AD}" type="datetime'3'''''''''''''',''''''''''''3'''''''''''''''''''">
              <a:rPr lang="el-GR" altLang="en-US" sz="800" smtClean="0">
                <a:solidFill>
                  <a:schemeClr val="tx1"/>
                </a:solidFill>
                <a:sym typeface="+mn-lt"/>
              </a:rPr>
              <a:pPr/>
              <a:t>3,3</a:t>
            </a:fld>
            <a:endParaRPr lang="el-GR" sz="800">
              <a:solidFill>
                <a:schemeClr val="tx1"/>
              </a:solidFill>
              <a:sym typeface="+mn-lt"/>
            </a:endParaRPr>
          </a:p>
        </p:txBody>
      </p:sp>
      <p:sp>
        <p:nvSpPr>
          <p:cNvPr id="612" name="Text">
            <a:extLst>
              <a:ext uri="{FF2B5EF4-FFF2-40B4-BE49-F238E27FC236}">
                <a16:creationId xmlns:a16="http://schemas.microsoft.com/office/drawing/2014/main" id="{190B447D-2AE7-5466-5BF1-D5D5751AE3E4}"/>
              </a:ext>
            </a:extLst>
          </p:cNvPr>
          <p:cNvSpPr>
            <a:spLocks noGrp="1"/>
          </p:cNvSpPr>
          <p:nvPr>
            <p:custDataLst>
              <p:tags r:id="rId103"/>
            </p:custDataLst>
          </p:nvPr>
        </p:nvSpPr>
        <p:spPr bwMode="auto">
          <a:xfrm>
            <a:off x="6596063"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B2B43ABF-9C08-4E89-B642-EE1457F8119B}" type="datetime'''2''''''''''''''''''''''''''''022'''''''''''''''''''''''">
              <a:rPr lang="el-GR" altLang="en-US" sz="800" b="0" smtClean="0">
                <a:solidFill>
                  <a:srgbClr val="000000"/>
                </a:solidFill>
              </a:rPr>
              <a:pPr/>
              <a:t>2022</a:t>
            </a:fld>
            <a:endParaRPr lang="el-GR" sz="800" b="0" noProof="0" dirty="0">
              <a:solidFill>
                <a:srgbClr val="000000"/>
              </a:solidFill>
              <a:sym typeface="+mn-lt"/>
            </a:endParaRPr>
          </a:p>
        </p:txBody>
      </p:sp>
      <p:sp>
        <p:nvSpPr>
          <p:cNvPr id="613" name="Rectangle 612">
            <a:extLst>
              <a:ext uri="{FF2B5EF4-FFF2-40B4-BE49-F238E27FC236}">
                <a16:creationId xmlns:a16="http://schemas.microsoft.com/office/drawing/2014/main" id="{36E5DF7E-D1AF-2218-22FF-52AEAF808958}"/>
              </a:ext>
            </a:extLst>
          </p:cNvPr>
          <p:cNvSpPr/>
          <p:nvPr>
            <p:custDataLst>
              <p:tags r:id="rId104"/>
            </p:custDataLst>
          </p:nvPr>
        </p:nvSpPr>
        <p:spPr bwMode="gray">
          <a:xfrm>
            <a:off x="7199313" y="4289425"/>
            <a:ext cx="171450" cy="122238"/>
          </a:xfrm>
          <a:prstGeom prst="rect">
            <a:avLst/>
          </a:prstGeom>
          <a:noFill/>
          <a:ln>
            <a:noFill/>
          </a:ln>
          <a:effectLst/>
          <a:extLst>
            <a:ext uri="{909E8E84-426E-40DD-AFC4-6F175D3DCCD1}">
              <a14:hiddenFill xmlns:a14="http://schemas.microsoft.com/office/drawing/2010/main">
                <a:solidFill>
                  <a:srgbClr val="00A7B4"/>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2AA382AC-9116-4C5C-A751-878CBCDE603C}" type="datetime'5'''''''''''''''',0'''''''''''''''''">
              <a:rPr lang="el-GR" altLang="en-US" sz="800" smtClean="0">
                <a:solidFill>
                  <a:schemeClr val="bg1"/>
                </a:solidFill>
              </a:rPr>
              <a:pPr/>
              <a:t>5,0</a:t>
            </a:fld>
            <a:endParaRPr lang="el-GR" sz="800">
              <a:solidFill>
                <a:schemeClr val="bg1"/>
              </a:solidFill>
              <a:sym typeface="+mn-lt"/>
            </a:endParaRPr>
          </a:p>
        </p:txBody>
      </p:sp>
      <p:sp>
        <p:nvSpPr>
          <p:cNvPr id="614" name="Rectangle 613">
            <a:extLst>
              <a:ext uri="{FF2B5EF4-FFF2-40B4-BE49-F238E27FC236}">
                <a16:creationId xmlns:a16="http://schemas.microsoft.com/office/drawing/2014/main" id="{1EAA5D2E-28E8-55C8-A6F4-26557F5E833B}"/>
              </a:ext>
            </a:extLst>
          </p:cNvPr>
          <p:cNvSpPr/>
          <p:nvPr>
            <p:custDataLst>
              <p:tags r:id="rId105"/>
            </p:custDataLst>
          </p:nvPr>
        </p:nvSpPr>
        <p:spPr bwMode="gray">
          <a:xfrm>
            <a:off x="7199313" y="3921125"/>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4C0D014A-9B01-49F7-95C8-A727F64F689B}" type="datetime'''8'''''',''''''''''''''0'''''''''">
              <a:rPr lang="el-GR" altLang="en-US" sz="800" smtClean="0">
                <a:solidFill>
                  <a:schemeClr val="bg1"/>
                </a:solidFill>
              </a:rPr>
              <a:pPr/>
              <a:t>8,0</a:t>
            </a:fld>
            <a:endParaRPr lang="el-GR" sz="800" dirty="0">
              <a:solidFill>
                <a:schemeClr val="bg1"/>
              </a:solidFill>
              <a:sym typeface="+mn-lt"/>
            </a:endParaRPr>
          </a:p>
        </p:txBody>
      </p:sp>
      <p:sp>
        <p:nvSpPr>
          <p:cNvPr id="691" name="Rectangle 690">
            <a:extLst>
              <a:ext uri="{FF2B5EF4-FFF2-40B4-BE49-F238E27FC236}">
                <a16:creationId xmlns:a16="http://schemas.microsoft.com/office/drawing/2014/main" id="{65BE82B6-B39C-AEAD-9362-498CE90EB2D2}"/>
              </a:ext>
            </a:extLst>
          </p:cNvPr>
          <p:cNvSpPr/>
          <p:nvPr>
            <p:custDataLst>
              <p:tags r:id="rId106"/>
            </p:custDataLst>
          </p:nvPr>
        </p:nvSpPr>
        <p:spPr bwMode="gray">
          <a:xfrm>
            <a:off x="7199313" y="3584575"/>
            <a:ext cx="17145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ctr"/>
          <a:lstStyle/>
          <a:p>
            <a:pPr algn="ctr">
              <a:spcBef>
                <a:spcPct val="0"/>
              </a:spcBef>
              <a:spcAft>
                <a:spcPct val="0"/>
              </a:spcAft>
            </a:pPr>
            <a:fld id="{B0417C17-476A-491B-984B-952BB565789B}" type="datetime'''3'''''''''''''''''''''''''''''''''''''''''''',''9'">
              <a:rPr lang="el-GR" altLang="en-US" sz="800" smtClean="0">
                <a:solidFill>
                  <a:schemeClr val="tx1"/>
                </a:solidFill>
                <a:sym typeface="+mn-lt"/>
              </a:rPr>
              <a:pPr/>
              <a:t>3,9</a:t>
            </a:fld>
            <a:endParaRPr lang="el-GR" sz="800" dirty="0">
              <a:solidFill>
                <a:schemeClr val="tx1"/>
              </a:solidFill>
              <a:sym typeface="+mn-lt"/>
            </a:endParaRPr>
          </a:p>
        </p:txBody>
      </p:sp>
      <p:sp>
        <p:nvSpPr>
          <p:cNvPr id="615" name="Text">
            <a:extLst>
              <a:ext uri="{FF2B5EF4-FFF2-40B4-BE49-F238E27FC236}">
                <a16:creationId xmlns:a16="http://schemas.microsoft.com/office/drawing/2014/main" id="{CCC2EB96-0EA8-4D9E-E8F3-427C38177BEE}"/>
              </a:ext>
            </a:extLst>
          </p:cNvPr>
          <p:cNvSpPr>
            <a:spLocks noGrp="1"/>
          </p:cNvSpPr>
          <p:nvPr>
            <p:custDataLst>
              <p:tags r:id="rId107"/>
            </p:custDataLst>
          </p:nvPr>
        </p:nvSpPr>
        <p:spPr bwMode="auto">
          <a:xfrm>
            <a:off x="7164388"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3C30645D-10BB-457F-8C3C-249829B436A4}" type="datetime'2''''''''''''''''''''''''''''''0''2''''''3'''''">
              <a:rPr lang="el-GR" altLang="en-US" sz="800" b="0" smtClean="0">
                <a:solidFill>
                  <a:srgbClr val="000000"/>
                </a:solidFill>
              </a:rPr>
              <a:pPr/>
              <a:t>2023</a:t>
            </a:fld>
            <a:endParaRPr lang="el-GR" sz="800" b="0" noProof="0" dirty="0">
              <a:solidFill>
                <a:srgbClr val="000000"/>
              </a:solidFill>
              <a:sym typeface="+mn-lt"/>
            </a:endParaRPr>
          </a:p>
        </p:txBody>
      </p:sp>
      <p:sp>
        <p:nvSpPr>
          <p:cNvPr id="616" name="Rectangle 615">
            <a:extLst>
              <a:ext uri="{FF2B5EF4-FFF2-40B4-BE49-F238E27FC236}">
                <a16:creationId xmlns:a16="http://schemas.microsoft.com/office/drawing/2014/main" id="{7405CB9C-218C-3F4F-45C9-77A743EE79CF}"/>
              </a:ext>
            </a:extLst>
          </p:cNvPr>
          <p:cNvSpPr/>
          <p:nvPr>
            <p:custDataLst>
              <p:tags r:id="rId108"/>
            </p:custDataLst>
          </p:nvPr>
        </p:nvSpPr>
        <p:spPr bwMode="gray">
          <a:xfrm>
            <a:off x="4897438" y="3702050"/>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B86D348C-E553-416A-96C3-F50F08DF703E}" type="datetime'''''''''''1''''''''''''''''''''''''''1'''',6'''''''''''''''''">
              <a:rPr lang="el-GR" altLang="en-US" sz="800" smtClean="0">
                <a:solidFill>
                  <a:schemeClr val="tx1"/>
                </a:solidFill>
              </a:rPr>
              <a:pPr/>
              <a:t>11,6</a:t>
            </a:fld>
            <a:endParaRPr lang="el-GR" sz="800" dirty="0">
              <a:solidFill>
                <a:schemeClr val="tx1"/>
              </a:solidFill>
              <a:sym typeface="+mn-lt"/>
            </a:endParaRPr>
          </a:p>
        </p:txBody>
      </p:sp>
      <p:sp>
        <p:nvSpPr>
          <p:cNvPr id="617" name="Rectangle 616">
            <a:extLst>
              <a:ext uri="{FF2B5EF4-FFF2-40B4-BE49-F238E27FC236}">
                <a16:creationId xmlns:a16="http://schemas.microsoft.com/office/drawing/2014/main" id="{33CC9603-7F27-B024-C05A-EABB49CE60E8}"/>
              </a:ext>
            </a:extLst>
          </p:cNvPr>
          <p:cNvSpPr/>
          <p:nvPr>
            <p:custDataLst>
              <p:tags r:id="rId109"/>
            </p:custDataLst>
          </p:nvPr>
        </p:nvSpPr>
        <p:spPr bwMode="gray">
          <a:xfrm>
            <a:off x="5465763" y="3633788"/>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D9A52BB7-50DB-4DC4-A487-DC4B9C6ABF42}" type="datetime'''''''''''''''''''''''1''2,''''''''''''''''''''8'''''''">
              <a:rPr lang="el-GR" altLang="en-US" sz="800" smtClean="0">
                <a:solidFill>
                  <a:schemeClr val="tx1"/>
                </a:solidFill>
              </a:rPr>
              <a:pPr/>
              <a:t>12,8</a:t>
            </a:fld>
            <a:endParaRPr lang="el-GR" sz="800">
              <a:solidFill>
                <a:schemeClr val="tx1"/>
              </a:solidFill>
              <a:sym typeface="+mn-lt"/>
            </a:endParaRPr>
          </a:p>
        </p:txBody>
      </p:sp>
      <p:sp>
        <p:nvSpPr>
          <p:cNvPr id="618" name="Rectangle 617">
            <a:extLst>
              <a:ext uri="{FF2B5EF4-FFF2-40B4-BE49-F238E27FC236}">
                <a16:creationId xmlns:a16="http://schemas.microsoft.com/office/drawing/2014/main" id="{F30855A6-E3F7-8FCC-92F9-0C1361E0900A}"/>
              </a:ext>
            </a:extLst>
          </p:cNvPr>
          <p:cNvSpPr/>
          <p:nvPr>
            <p:custDataLst>
              <p:tags r:id="rId110"/>
            </p:custDataLst>
          </p:nvPr>
        </p:nvSpPr>
        <p:spPr bwMode="gray">
          <a:xfrm>
            <a:off x="6034088" y="3609975"/>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4D06DCF9-149D-4029-B716-81CA612B11EF}" type="datetime'''''''''''''''''''''''1''''3'''''''''''',''''''''2'''''''">
              <a:rPr lang="el-GR" altLang="en-US" sz="800" smtClean="0">
                <a:solidFill>
                  <a:schemeClr val="tx1"/>
                </a:solidFill>
              </a:rPr>
              <a:pPr/>
              <a:t>13,2</a:t>
            </a:fld>
            <a:endParaRPr lang="el-GR" sz="800">
              <a:solidFill>
                <a:schemeClr val="tx1"/>
              </a:solidFill>
              <a:sym typeface="+mn-lt"/>
            </a:endParaRPr>
          </a:p>
        </p:txBody>
      </p:sp>
      <p:sp>
        <p:nvSpPr>
          <p:cNvPr id="619" name="Rectangle 618">
            <a:extLst>
              <a:ext uri="{FF2B5EF4-FFF2-40B4-BE49-F238E27FC236}">
                <a16:creationId xmlns:a16="http://schemas.microsoft.com/office/drawing/2014/main" id="{6BFE3D08-D977-BAB3-434D-5D17A81B897F}"/>
              </a:ext>
            </a:extLst>
          </p:cNvPr>
          <p:cNvSpPr/>
          <p:nvPr>
            <p:custDataLst>
              <p:tags r:id="rId111"/>
            </p:custDataLst>
          </p:nvPr>
        </p:nvSpPr>
        <p:spPr bwMode="gray">
          <a:xfrm>
            <a:off x="6602413" y="3563938"/>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37BA5467-39B1-4FE9-B90E-53D4FD5EB1CF}" type="datetime'1''''''''''''''''''''''''''''''''''''''4,''1'''''''">
              <a:rPr lang="el-GR" altLang="en-US" sz="800" smtClean="0">
                <a:solidFill>
                  <a:schemeClr val="tx1"/>
                </a:solidFill>
              </a:rPr>
              <a:pPr/>
              <a:t>14,1</a:t>
            </a:fld>
            <a:endParaRPr lang="el-GR" sz="800">
              <a:solidFill>
                <a:schemeClr val="tx1"/>
              </a:solidFill>
              <a:sym typeface="+mn-lt"/>
            </a:endParaRPr>
          </a:p>
        </p:txBody>
      </p:sp>
      <p:sp>
        <p:nvSpPr>
          <p:cNvPr id="620" name="Rectangle 619">
            <a:extLst>
              <a:ext uri="{FF2B5EF4-FFF2-40B4-BE49-F238E27FC236}">
                <a16:creationId xmlns:a16="http://schemas.microsoft.com/office/drawing/2014/main" id="{7EAE10C8-C16C-F1E2-A678-C8D59DDB35EE}"/>
              </a:ext>
            </a:extLst>
          </p:cNvPr>
          <p:cNvSpPr/>
          <p:nvPr>
            <p:custDataLst>
              <p:tags r:id="rId112"/>
            </p:custDataLst>
          </p:nvPr>
        </p:nvSpPr>
        <p:spPr bwMode="gray">
          <a:xfrm>
            <a:off x="7170738" y="3398838"/>
            <a:ext cx="228600"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C26B16BA-2752-40C5-A207-493E13A81313}" type="datetime'17'''''''''''''''''''''''''''',''''''0'''''''''''''">
              <a:rPr lang="el-GR" altLang="en-US" sz="800" smtClean="0">
                <a:solidFill>
                  <a:schemeClr val="tx1"/>
                </a:solidFill>
              </a:rPr>
              <a:pPr/>
              <a:t>17,0</a:t>
            </a:fld>
            <a:endParaRPr lang="el-GR" sz="800">
              <a:solidFill>
                <a:schemeClr val="tx1"/>
              </a:solidFill>
              <a:sym typeface="+mn-lt"/>
            </a:endParaRPr>
          </a:p>
        </p:txBody>
      </p:sp>
      <p:sp>
        <p:nvSpPr>
          <p:cNvPr id="609" name="Text">
            <a:extLst>
              <a:ext uri="{FF2B5EF4-FFF2-40B4-BE49-F238E27FC236}">
                <a16:creationId xmlns:a16="http://schemas.microsoft.com/office/drawing/2014/main" id="{8D0F294E-CC89-6059-70DC-3933AC563898}"/>
              </a:ext>
            </a:extLst>
          </p:cNvPr>
          <p:cNvSpPr>
            <a:spLocks noGrp="1"/>
          </p:cNvSpPr>
          <p:nvPr>
            <p:custDataLst>
              <p:tags r:id="rId113"/>
            </p:custDataLst>
          </p:nvPr>
        </p:nvSpPr>
        <p:spPr bwMode="auto">
          <a:xfrm>
            <a:off x="6027738" y="455771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E1FA7118-8CFF-41E9-9853-3B6EE7174342}" type="datetime'2''''''''''0''''''''''''''''''''''''''''''''''''''2''''1'''''">
              <a:rPr lang="el-GR" altLang="en-US" sz="800" b="0" smtClean="0">
                <a:solidFill>
                  <a:srgbClr val="000000"/>
                </a:solidFill>
              </a:rPr>
              <a:pPr/>
              <a:t>2021</a:t>
            </a:fld>
            <a:endParaRPr lang="el-GR" sz="800" b="0" noProof="0" dirty="0">
              <a:solidFill>
                <a:srgbClr val="000000"/>
              </a:solidFill>
              <a:sym typeface="+mn-lt"/>
            </a:endParaRPr>
          </a:p>
        </p:txBody>
      </p:sp>
      <p:sp>
        <p:nvSpPr>
          <p:cNvPr id="683" name="Oval 682">
            <a:extLst>
              <a:ext uri="{FF2B5EF4-FFF2-40B4-BE49-F238E27FC236}">
                <a16:creationId xmlns:a16="http://schemas.microsoft.com/office/drawing/2014/main" id="{CC400A37-2F1A-FEAC-874C-84B055CABFE6}"/>
              </a:ext>
            </a:extLst>
          </p:cNvPr>
          <p:cNvSpPr/>
          <p:nvPr>
            <p:custDataLst>
              <p:tags r:id="rId114"/>
            </p:custDataLst>
          </p:nvPr>
        </p:nvSpPr>
        <p:spPr bwMode="auto">
          <a:xfrm>
            <a:off x="5900738" y="3335338"/>
            <a:ext cx="495300" cy="173038"/>
          </a:xfrm>
          <a:prstGeom prst="ellipse">
            <a:avLst/>
          </a:prstGeom>
          <a:solidFill>
            <a:schemeClr val="bg1"/>
          </a:solidFill>
          <a:ln w="9525" cmpd="sng" algn="ctr">
            <a:solidFill>
              <a:srgbClr val="808080"/>
            </a:solidFill>
          </a:ln>
          <a:effec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ctr">
              <a:spcBef>
                <a:spcPct val="0"/>
              </a:spcBef>
              <a:spcAft>
                <a:spcPct val="0"/>
              </a:spcAft>
            </a:pPr>
            <a:fld id="{D66F69FD-5AD2-4920-8305-89A272E4479F}" type="datetime'''+1''''''''''''''''''''''''''''''''''''0,''''0''''%'''''''''">
              <a:rPr lang="el-GR" altLang="en-US" sz="800" b="1" smtClean="0">
                <a:solidFill>
                  <a:schemeClr val="tx1"/>
                </a:solidFill>
                <a:effectLst/>
                <a:sym typeface="+mn-lt"/>
              </a:rPr>
              <a:pPr algn="ctr">
                <a:spcBef>
                  <a:spcPct val="0"/>
                </a:spcBef>
                <a:spcAft>
                  <a:spcPct val="0"/>
                </a:spcAft>
              </a:pPr>
              <a:t>+10,0%</a:t>
            </a:fld>
            <a:endParaRPr lang="el-GR" sz="800" b="1" dirty="0">
              <a:solidFill>
                <a:schemeClr val="tx1"/>
              </a:solidFill>
              <a:sym typeface="+mn-lt"/>
            </a:endParaRPr>
          </a:p>
        </p:txBody>
      </p:sp>
      <p:sp>
        <p:nvSpPr>
          <p:cNvPr id="621" name="Ορθογώνιο 5">
            <a:extLst>
              <a:ext uri="{FF2B5EF4-FFF2-40B4-BE49-F238E27FC236}">
                <a16:creationId xmlns:a16="http://schemas.microsoft.com/office/drawing/2014/main" id="{43B744F0-9657-1FED-4ACB-8CFA15E8DB23}"/>
              </a:ext>
            </a:extLst>
          </p:cNvPr>
          <p:cNvSpPr/>
          <p:nvPr>
            <p:custDataLst>
              <p:tags r:id="rId115"/>
            </p:custDataLst>
          </p:nvPr>
        </p:nvSpPr>
        <p:spPr bwMode="auto">
          <a:xfrm>
            <a:off x="4962525" y="2917825"/>
            <a:ext cx="142875" cy="106363"/>
          </a:xfrm>
          <a:prstGeom prst="rect">
            <a:avLst/>
          </a:prstGeom>
          <a:solidFill>
            <a:srgbClr val="00A7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22" name="Rectangle 621">
            <a:extLst>
              <a:ext uri="{FF2B5EF4-FFF2-40B4-BE49-F238E27FC236}">
                <a16:creationId xmlns:a16="http://schemas.microsoft.com/office/drawing/2014/main" id="{EBBA99D5-90D0-4AFB-9608-EA9F90B57A48}"/>
              </a:ext>
            </a:extLst>
          </p:cNvPr>
          <p:cNvSpPr/>
          <p:nvPr>
            <p:custDataLst>
              <p:tags r:id="rId116"/>
            </p:custDataLst>
          </p:nvPr>
        </p:nvSpPr>
        <p:spPr bwMode="auto">
          <a:xfrm>
            <a:off x="5580063" y="2917825"/>
            <a:ext cx="142875" cy="106363"/>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694" name="Rectangle 693">
            <a:extLst>
              <a:ext uri="{FF2B5EF4-FFF2-40B4-BE49-F238E27FC236}">
                <a16:creationId xmlns:a16="http://schemas.microsoft.com/office/drawing/2014/main" id="{B2B20B56-542B-0335-446F-1345EAF9F806}"/>
              </a:ext>
            </a:extLst>
          </p:cNvPr>
          <p:cNvSpPr/>
          <p:nvPr>
            <p:custDataLst>
              <p:tags r:id="rId117"/>
            </p:custDataLst>
          </p:nvPr>
        </p:nvSpPr>
        <p:spPr bwMode="auto">
          <a:xfrm>
            <a:off x="6267450" y="2917825"/>
            <a:ext cx="142875" cy="106363"/>
          </a:xfrm>
          <a:prstGeom prst="rect">
            <a:avLst/>
          </a:prstGeom>
          <a:solidFill>
            <a:srgbClr val="D9C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623" name="Text Placeholder 2">
            <a:extLst>
              <a:ext uri="{FF2B5EF4-FFF2-40B4-BE49-F238E27FC236}">
                <a16:creationId xmlns:a16="http://schemas.microsoft.com/office/drawing/2014/main" id="{41D30A60-2BE2-44F7-5002-B2852ADF383F}"/>
              </a:ext>
            </a:extLst>
          </p:cNvPr>
          <p:cNvSpPr>
            <a:spLocks noGrp="1"/>
          </p:cNvSpPr>
          <p:nvPr>
            <p:custDataLst>
              <p:tags r:id="rId118"/>
            </p:custDataLst>
          </p:nvPr>
        </p:nvSpPr>
        <p:spPr bwMode="auto">
          <a:xfrm>
            <a:off x="5156200" y="2913063"/>
            <a:ext cx="3222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spcBef>
                <a:spcPct val="0"/>
              </a:spcBef>
              <a:spcAft>
                <a:spcPct val="0"/>
              </a:spcAft>
              <a:defRPr/>
            </a:pPr>
            <a:fld id="{F25C907B-5BA0-4420-A12E-7E9EFC56A228}" type="datetime'''Ά''''''''''''''''''''''''''''''μ''''''''''ε''ση'''''''''' '">
              <a:rPr lang="el-GR" altLang="en-US" sz="800" b="0" smtClean="0">
                <a:solidFill>
                  <a:srgbClr val="000000"/>
                </a:solidFill>
              </a:rPr>
              <a:pPr/>
              <a:t>Άμεση </a:t>
            </a:fld>
            <a:endParaRPr kumimoji="0" lang="el-GR" sz="800" b="0" i="0" strike="noStrike" kern="1200" cap="none" spc="0" normalizeH="0" baseline="0" noProof="0" dirty="0">
              <a:ln>
                <a:noFill/>
              </a:ln>
              <a:solidFill>
                <a:srgbClr val="000000"/>
              </a:solidFill>
              <a:effectLst/>
              <a:uLnTx/>
              <a:uFillTx/>
              <a:sym typeface="+mn-lt"/>
            </a:endParaRPr>
          </a:p>
        </p:txBody>
      </p:sp>
      <p:sp>
        <p:nvSpPr>
          <p:cNvPr id="624" name="Text Placeholder 2">
            <a:extLst>
              <a:ext uri="{FF2B5EF4-FFF2-40B4-BE49-F238E27FC236}">
                <a16:creationId xmlns:a16="http://schemas.microsoft.com/office/drawing/2014/main" id="{19237BB0-F3F8-0F5D-7062-560C876AFC73}"/>
              </a:ext>
            </a:extLst>
          </p:cNvPr>
          <p:cNvSpPr>
            <a:spLocks noGrp="1"/>
          </p:cNvSpPr>
          <p:nvPr>
            <p:custDataLst>
              <p:tags r:id="rId119"/>
            </p:custDataLst>
          </p:nvPr>
        </p:nvSpPr>
        <p:spPr bwMode="auto">
          <a:xfrm>
            <a:off x="5773738" y="2913063"/>
            <a:ext cx="39211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spcBef>
                <a:spcPct val="0"/>
              </a:spcBef>
              <a:spcAft>
                <a:spcPct val="0"/>
              </a:spcAft>
              <a:defRPr/>
            </a:pPr>
            <a:fld id="{11000A30-5850-44F2-8BBB-8DD84A830AFA}" type="datetime'''''''''''''''''Έ''''''''''''''μ''''μ''ε''''''σ''η '''''">
              <a:rPr lang="el-GR" altLang="en-US" sz="800" b="0" smtClean="0">
                <a:solidFill>
                  <a:srgbClr val="000000"/>
                </a:solidFill>
              </a:rPr>
              <a:pPr/>
              <a:t>Έμμεση </a:t>
            </a:fld>
            <a:endParaRPr kumimoji="0" lang="el-GR" sz="800" b="0" i="0" strike="noStrike" kern="1200" cap="none" spc="0" normalizeH="0" baseline="0" noProof="0" dirty="0">
              <a:ln>
                <a:noFill/>
              </a:ln>
              <a:solidFill>
                <a:srgbClr val="000000"/>
              </a:solidFill>
              <a:effectLst/>
              <a:uLnTx/>
              <a:uFillTx/>
              <a:sym typeface="+mn-lt"/>
            </a:endParaRPr>
          </a:p>
        </p:txBody>
      </p:sp>
      <p:sp>
        <p:nvSpPr>
          <p:cNvPr id="686" name="Text Placeholder 2">
            <a:extLst>
              <a:ext uri="{FF2B5EF4-FFF2-40B4-BE49-F238E27FC236}">
                <a16:creationId xmlns:a16="http://schemas.microsoft.com/office/drawing/2014/main" id="{BC436F50-767C-B6D7-4093-C80F3EA03BE8}"/>
              </a:ext>
            </a:extLst>
          </p:cNvPr>
          <p:cNvSpPr>
            <a:spLocks noGrp="1"/>
          </p:cNvSpPr>
          <p:nvPr>
            <p:custDataLst>
              <p:tags r:id="rId120"/>
            </p:custDataLst>
          </p:nvPr>
        </p:nvSpPr>
        <p:spPr bwMode="auto">
          <a:xfrm>
            <a:off x="6461125" y="2913063"/>
            <a:ext cx="6731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1">
              <a:spcBef>
                <a:spcPct val="0"/>
              </a:spcBef>
              <a:spcAft>
                <a:spcPct val="0"/>
              </a:spcAft>
              <a:defRPr/>
            </a:pPr>
            <a:fld id="{257AEB6A-7073-4E98-AFF8-65276A7D1888}" type="datetime'''''''''Π''''''ρ''''ο''καλ''''''''''''''ού''μ''''''εν''η'''">
              <a:rPr lang="el-GR" altLang="en-US" sz="800" b="0" smtClean="0">
                <a:solidFill>
                  <a:srgbClr val="000000"/>
                </a:solidFill>
              </a:rPr>
              <a:pPr/>
              <a:t>Προκαλούμενη</a:t>
            </a:fld>
            <a:endParaRPr kumimoji="0" lang="el-GR" sz="800" b="0" i="0" strike="noStrike" kern="1200" cap="none" spc="0" normalizeH="0" baseline="0" noProof="0" dirty="0">
              <a:ln>
                <a:noFill/>
              </a:ln>
              <a:solidFill>
                <a:srgbClr val="000000"/>
              </a:solidFill>
              <a:effectLst/>
              <a:uLnTx/>
              <a:uFillTx/>
              <a:sym typeface="+mn-lt"/>
            </a:endParaRPr>
          </a:p>
        </p:txBody>
      </p:sp>
      <p:sp>
        <p:nvSpPr>
          <p:cNvPr id="807" name="Rectangle 806">
            <a:extLst>
              <a:ext uri="{FF2B5EF4-FFF2-40B4-BE49-F238E27FC236}">
                <a16:creationId xmlns:a16="http://schemas.microsoft.com/office/drawing/2014/main" id="{07EB945C-666B-379D-626D-56EBDAFD0F6B}"/>
              </a:ext>
            </a:extLst>
          </p:cNvPr>
          <p:cNvSpPr/>
          <p:nvPr>
            <p:custDataLst>
              <p:tags r:id="rId121"/>
            </p:custDataLst>
          </p:nvPr>
        </p:nvSpPr>
        <p:spPr bwMode="auto">
          <a:xfrm>
            <a:off x="8801100" y="2917825"/>
            <a:ext cx="142875" cy="1063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808" name="Rectangle 807">
            <a:extLst>
              <a:ext uri="{FF2B5EF4-FFF2-40B4-BE49-F238E27FC236}">
                <a16:creationId xmlns:a16="http://schemas.microsoft.com/office/drawing/2014/main" id="{93926A10-9C6A-1AA2-9055-080D40489E97}"/>
              </a:ext>
            </a:extLst>
          </p:cNvPr>
          <p:cNvSpPr/>
          <p:nvPr>
            <p:custDataLst>
              <p:tags r:id="rId122"/>
            </p:custDataLst>
          </p:nvPr>
        </p:nvSpPr>
        <p:spPr bwMode="auto">
          <a:xfrm>
            <a:off x="9418638" y="2917825"/>
            <a:ext cx="142875" cy="1063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809" name="Rectangle 808">
            <a:extLst>
              <a:ext uri="{FF2B5EF4-FFF2-40B4-BE49-F238E27FC236}">
                <a16:creationId xmlns:a16="http://schemas.microsoft.com/office/drawing/2014/main" id="{025B0E51-98E7-FF0A-0F68-8C2DDA23BEF4}"/>
              </a:ext>
            </a:extLst>
          </p:cNvPr>
          <p:cNvSpPr/>
          <p:nvPr>
            <p:custDataLst>
              <p:tags r:id="rId123"/>
            </p:custDataLst>
          </p:nvPr>
        </p:nvSpPr>
        <p:spPr bwMode="auto">
          <a:xfrm>
            <a:off x="10047288" y="2917825"/>
            <a:ext cx="142875" cy="106363"/>
          </a:xfrm>
          <a:prstGeom prst="rect">
            <a:avLst/>
          </a:prstGeom>
          <a:solidFill>
            <a:srgbClr val="D9C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783" name="Rectangle 782">
            <a:extLst>
              <a:ext uri="{FF2B5EF4-FFF2-40B4-BE49-F238E27FC236}">
                <a16:creationId xmlns:a16="http://schemas.microsoft.com/office/drawing/2014/main" id="{1409A4A4-7C84-AB6A-7D55-36377A6FBD89}"/>
              </a:ext>
            </a:extLst>
          </p:cNvPr>
          <p:cNvSpPr/>
          <p:nvPr>
            <p:custDataLst>
              <p:tags r:id="rId124"/>
            </p:custDataLst>
          </p:nvPr>
        </p:nvSpPr>
        <p:spPr bwMode="auto">
          <a:xfrm>
            <a:off x="8994775" y="2913063"/>
            <a:ext cx="322263"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spcBef>
                <a:spcPct val="0"/>
              </a:spcBef>
              <a:spcAft>
                <a:spcPct val="0"/>
              </a:spcAft>
            </a:pPr>
            <a:fld id="{1B85624D-2428-46D2-8DAA-D4E6A08F3BCE}" type="datetime'''Ά''μ''''''''''''''''''''''''''''''''εση'''''' '''''''''">
              <a:rPr lang="el-GR" altLang="en-US" sz="800" smtClean="0">
                <a:solidFill>
                  <a:schemeClr val="tx1"/>
                </a:solidFill>
              </a:rPr>
              <a:pPr/>
              <a:t>Άμεση </a:t>
            </a:fld>
            <a:endParaRPr lang="el-GR" sz="800">
              <a:solidFill>
                <a:schemeClr val="tx1"/>
              </a:solidFill>
              <a:sym typeface="+mn-lt"/>
            </a:endParaRPr>
          </a:p>
        </p:txBody>
      </p:sp>
      <p:sp>
        <p:nvSpPr>
          <p:cNvPr id="785" name="Rectangle 784">
            <a:extLst>
              <a:ext uri="{FF2B5EF4-FFF2-40B4-BE49-F238E27FC236}">
                <a16:creationId xmlns:a16="http://schemas.microsoft.com/office/drawing/2014/main" id="{53ADE53B-EA7A-5E7B-2572-80646991E1E2}"/>
              </a:ext>
            </a:extLst>
          </p:cNvPr>
          <p:cNvSpPr/>
          <p:nvPr>
            <p:custDataLst>
              <p:tags r:id="rId125"/>
            </p:custDataLst>
          </p:nvPr>
        </p:nvSpPr>
        <p:spPr bwMode="auto">
          <a:xfrm>
            <a:off x="9612313" y="2913063"/>
            <a:ext cx="333375"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spcBef>
                <a:spcPct val="0"/>
              </a:spcBef>
              <a:spcAft>
                <a:spcPct val="0"/>
              </a:spcAft>
            </a:pPr>
            <a:fld id="{9238E532-CF8F-47D1-A16E-17CC70FC25E7}" type="datetime'Έ''''''''''''''μ''ε''''''''''''''''''''σ''''η '''''''''''''">
              <a:rPr lang="el-GR" altLang="en-US" sz="800" smtClean="0">
                <a:solidFill>
                  <a:schemeClr val="tx1"/>
                </a:solidFill>
              </a:rPr>
              <a:pPr/>
              <a:t>Έμεση </a:t>
            </a:fld>
            <a:endParaRPr lang="el-GR" sz="800">
              <a:solidFill>
                <a:schemeClr val="tx1"/>
              </a:solidFill>
              <a:sym typeface="+mn-lt"/>
            </a:endParaRPr>
          </a:p>
        </p:txBody>
      </p:sp>
      <p:sp>
        <p:nvSpPr>
          <p:cNvPr id="786" name="Rectangle 785">
            <a:extLst>
              <a:ext uri="{FF2B5EF4-FFF2-40B4-BE49-F238E27FC236}">
                <a16:creationId xmlns:a16="http://schemas.microsoft.com/office/drawing/2014/main" id="{37BA2AB3-6964-8059-7732-E64AFA33D394}"/>
              </a:ext>
            </a:extLst>
          </p:cNvPr>
          <p:cNvSpPr/>
          <p:nvPr>
            <p:custDataLst>
              <p:tags r:id="rId126"/>
            </p:custDataLst>
          </p:nvPr>
        </p:nvSpPr>
        <p:spPr bwMode="auto">
          <a:xfrm>
            <a:off x="10240963" y="2913063"/>
            <a:ext cx="701675"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spcBef>
                <a:spcPct val="0"/>
              </a:spcBef>
              <a:spcAft>
                <a:spcPct val="0"/>
              </a:spcAft>
            </a:pPr>
            <a:fld id="{7CD5EC24-CD7F-4C33-B05A-8D7C4B3C411B}" type="datetime'''''''Π''''ρ''''οκα''''λο''ύ''με''ν''η'''''''' '''''''''''">
              <a:rPr lang="el-GR" altLang="en-US" sz="800" smtClean="0">
                <a:solidFill>
                  <a:schemeClr val="tx1"/>
                </a:solidFill>
              </a:rPr>
              <a:pPr/>
              <a:t>Προκαλούμενη </a:t>
            </a:fld>
            <a:endParaRPr lang="el-GR" sz="800">
              <a:solidFill>
                <a:schemeClr val="tx1"/>
              </a:solidFill>
              <a:sym typeface="+mn-lt"/>
            </a:endParaRPr>
          </a:p>
        </p:txBody>
      </p:sp>
      <p:sp>
        <p:nvSpPr>
          <p:cNvPr id="2" name="Text Placeholder 5">
            <a:extLst>
              <a:ext uri="{FF2B5EF4-FFF2-40B4-BE49-F238E27FC236}">
                <a16:creationId xmlns:a16="http://schemas.microsoft.com/office/drawing/2014/main" id="{5378916B-0E9E-5E5B-51D7-162DC4BF1D6F}"/>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marR="0" lvl="0" indent="-172800" algn="l" defTabSz="914400" rtl="0" eaLnBrk="1" fontAlgn="auto" latinLnBrk="0" hangingPunct="1">
              <a:lnSpc>
                <a:spcPct val="100000"/>
              </a:lnSpc>
              <a:spcBef>
                <a:spcPts val="118"/>
              </a:spcBef>
              <a:spcAft>
                <a:spcPts val="118"/>
              </a:spcAft>
              <a:buClrTx/>
              <a:buSzTx/>
              <a:buFontTx/>
              <a:buNone/>
              <a:tabLst/>
              <a:defRPr/>
            </a:pPr>
            <a:r>
              <a:rPr lang="el-GR" sz="1179" dirty="0">
                <a:solidFill>
                  <a:srgbClr val="4F2D7F"/>
                </a:solidFill>
                <a:latin typeface="Arial (Body)"/>
                <a:cs typeface="Arial" panose="020B0604020202020204" pitchFamily="34" charset="0"/>
              </a:rPr>
              <a:t>Το οικονομικό αποτύπωμα </a:t>
            </a:r>
            <a:r>
              <a:rPr kumimoji="0" lang="el-GR" sz="1179" b="0" i="0" u="none" strike="noStrike" kern="1200" cap="none" spc="0" normalizeH="0" baseline="0" noProof="0" dirty="0">
                <a:ln>
                  <a:noFill/>
                </a:ln>
                <a:solidFill>
                  <a:srgbClr val="4F2D7F"/>
                </a:solidFill>
                <a:effectLst/>
                <a:uLnTx/>
                <a:uFillTx/>
                <a:latin typeface="Arial (Body)"/>
                <a:ea typeface="+mn-ea"/>
                <a:cs typeface="Arial" panose="020B0604020202020204" pitchFamily="34" charset="0"/>
              </a:rPr>
              <a:t>του κλάδου προσδιορίζεται μέσα από την εκτίμηση της άμεσης, έμμεσης και προκαλούμενης συνεισφοράς στην οικονομία</a:t>
            </a:r>
            <a:r>
              <a:rPr lang="el-GR" sz="1179" dirty="0">
                <a:solidFill>
                  <a:srgbClr val="4F2D7F"/>
                </a:solidFill>
                <a:latin typeface="Arial (Body)"/>
                <a:cs typeface="Arial" panose="020B0604020202020204" pitchFamily="34" charset="0"/>
              </a:rPr>
              <a:t>, την άμεση </a:t>
            </a:r>
          </a:p>
          <a:p>
            <a:pPr marL="172800" marR="0" lvl="0" indent="-172800" algn="l" defTabSz="914400" rtl="0" eaLnBrk="1" fontAlgn="auto" latinLnBrk="0" hangingPunct="1">
              <a:lnSpc>
                <a:spcPct val="100000"/>
              </a:lnSpc>
              <a:spcBef>
                <a:spcPts val="118"/>
              </a:spcBef>
              <a:spcAft>
                <a:spcPts val="118"/>
              </a:spcAft>
              <a:buClrTx/>
              <a:buSzTx/>
              <a:buFontTx/>
              <a:buNone/>
              <a:tabLst/>
              <a:defRPr/>
            </a:pPr>
            <a:r>
              <a:rPr lang="el-GR" sz="1179" dirty="0">
                <a:solidFill>
                  <a:srgbClr val="4F2D7F"/>
                </a:solidFill>
                <a:latin typeface="Arial (Body)"/>
                <a:cs typeface="Arial" panose="020B0604020202020204" pitchFamily="34" charset="0"/>
              </a:rPr>
              <a:t>και έμμεση συνεισφορά σε θέσεις εργασίας και στα δημόσια έσοδα, από όπου προκύπτει πως:</a:t>
            </a:r>
            <a:endParaRPr kumimoji="0" lang="el-GR" sz="1179" b="0" i="0" u="none" strike="noStrike" kern="1200" cap="none" spc="0" normalizeH="0" baseline="0" noProof="0" dirty="0">
              <a:ln>
                <a:noFill/>
              </a:ln>
              <a:solidFill>
                <a:srgbClr val="4F2D7F"/>
              </a:solidFill>
              <a:effectLst/>
              <a:uLnTx/>
              <a:uFillTx/>
              <a:latin typeface="Arial (Body)"/>
              <a:ea typeface="+mn-ea"/>
              <a:cs typeface="Arial" panose="020B0604020202020204" pitchFamily="34" charset="0"/>
            </a:endParaRPr>
          </a:p>
          <a:p>
            <a:pPr marL="172800" marR="0" lvl="0" indent="-172800" algn="l" defTabSz="914400" rtl="0" eaLnBrk="1" fontAlgn="auto" latinLnBrk="0" hangingPunct="1">
              <a:lnSpc>
                <a:spcPct val="100000"/>
              </a:lnSpc>
              <a:spcBef>
                <a:spcPts val="118"/>
              </a:spcBef>
              <a:spcAft>
                <a:spcPts val="118"/>
              </a:spcAft>
              <a:buClrTx/>
              <a:buSzTx/>
              <a:buFont typeface="Wingdings" panose="05000000000000000000" pitchFamily="2" charset="2"/>
              <a:buChar char="§"/>
              <a:tabLst/>
              <a:defRPr/>
            </a:pPr>
            <a:r>
              <a:rPr lang="el-GR" sz="1179" dirty="0">
                <a:solidFill>
                  <a:srgbClr val="4F2D7F"/>
                </a:solidFill>
                <a:latin typeface="Arial (Body)"/>
                <a:cs typeface="Arial" panose="020B0604020202020204" pitchFamily="34" charset="0"/>
              </a:rPr>
              <a:t>η</a:t>
            </a:r>
            <a:r>
              <a:rPr kumimoji="0" lang="el-GR" sz="1179" i="0" u="none" strike="noStrike" kern="1200" cap="none" spc="0" normalizeH="0" baseline="0" noProof="0" dirty="0">
                <a:ln>
                  <a:noFill/>
                </a:ln>
                <a:solidFill>
                  <a:srgbClr val="4F2D7F"/>
                </a:solidFill>
                <a:effectLst/>
                <a:uLnTx/>
                <a:uFillTx/>
                <a:latin typeface="Arial (Body)"/>
                <a:ea typeface="+mn-ea"/>
                <a:cs typeface="Arial" panose="020B0604020202020204" pitchFamily="34" charset="0"/>
              </a:rPr>
              <a:t> συνεισφορά των φαρμακαποθηκών στο ΑΕΠ</a:t>
            </a:r>
            <a:r>
              <a:rPr kumimoji="0" lang="el-GR" sz="1179" b="1" i="0" u="none" strike="noStrike" kern="1200" cap="none" spc="0" normalizeH="0" baseline="0" noProof="0" dirty="0">
                <a:ln>
                  <a:noFill/>
                </a:ln>
                <a:solidFill>
                  <a:srgbClr val="4F2D7F"/>
                </a:solidFill>
                <a:effectLst/>
                <a:uLnTx/>
                <a:uFillTx/>
                <a:latin typeface="Arial (Body)"/>
                <a:ea typeface="+mn-ea"/>
                <a:cs typeface="Arial" panose="020B0604020202020204" pitchFamily="34" charset="0"/>
              </a:rPr>
              <a:t> ανέρχεται σε € 2,3 δισ. συνολικά το διάστημα 2019-2023</a:t>
            </a:r>
          </a:p>
          <a:p>
            <a:pPr marL="172800" marR="0" lvl="0" indent="-172800" algn="l" defTabSz="914400" rtl="0" eaLnBrk="1" fontAlgn="auto" latinLnBrk="0" hangingPunct="1">
              <a:lnSpc>
                <a:spcPct val="100000"/>
              </a:lnSpc>
              <a:spcBef>
                <a:spcPts val="118"/>
              </a:spcBef>
              <a:spcAft>
                <a:spcPts val="118"/>
              </a:spcAft>
              <a:buClrTx/>
              <a:buSzTx/>
              <a:buFont typeface="Wingdings" panose="05000000000000000000" pitchFamily="2" charset="2"/>
              <a:buChar char="§"/>
              <a:tabLst/>
              <a:defRPr/>
            </a:pPr>
            <a:r>
              <a:rPr lang="el-GR" sz="1179" dirty="0">
                <a:solidFill>
                  <a:srgbClr val="4F2D7F"/>
                </a:solidFill>
                <a:latin typeface="Arial (Body)"/>
                <a:cs typeface="Arial" panose="020B0604020202020204" pitchFamily="34" charset="0"/>
              </a:rPr>
              <a:t>η συνεισφορά στα δημόσια έσοδα ανέρχεται το 2023 </a:t>
            </a:r>
            <a:r>
              <a:rPr lang="el-GR" sz="1179" b="1" dirty="0">
                <a:solidFill>
                  <a:srgbClr val="4F2D7F"/>
                </a:solidFill>
                <a:latin typeface="Arial (Body)"/>
                <a:cs typeface="Arial" panose="020B0604020202020204" pitchFamily="34" charset="0"/>
              </a:rPr>
              <a:t>στο 9,0% επί της συνεισφοράς στα δημόσια έσοδα </a:t>
            </a:r>
            <a:r>
              <a:rPr lang="el-GR" sz="1179" dirty="0">
                <a:solidFill>
                  <a:srgbClr val="4F2D7F"/>
                </a:solidFill>
                <a:latin typeface="Arial (Body)"/>
                <a:cs typeface="Arial" panose="020B0604020202020204" pitchFamily="34" charset="0"/>
              </a:rPr>
              <a:t>του συνόλου στον κλάδο φαρμάκου </a:t>
            </a:r>
            <a:endParaRPr lang="el-GR" sz="1179" dirty="0"/>
          </a:p>
        </p:txBody>
      </p:sp>
    </p:spTree>
    <p:extLst>
      <p:ext uri="{BB962C8B-B14F-4D97-AF65-F5344CB8AC3E}">
        <p14:creationId xmlns:p14="http://schemas.microsoft.com/office/powerpoint/2010/main" val="27008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7D17E-7391-721A-13A2-389ABFE2806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F400249-3827-7BDF-F243-E4B7B4FA892D}"/>
              </a:ext>
            </a:extLst>
          </p:cNvPr>
          <p:cNvGraphicFramePr>
            <a:graphicFrameLocks noChangeAspect="1"/>
          </p:cNvGraphicFramePr>
          <p:nvPr>
            <p:custDataLst>
              <p:tags r:id="rId1"/>
            </p:custDataLst>
            <p:extLst>
              <p:ext uri="{D42A27DB-BD31-4B8C-83A1-F6EECF244321}">
                <p14:modId xmlns:p14="http://schemas.microsoft.com/office/powerpoint/2010/main" val="4199133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think-cell data - do not delete" hidden="1">
                        <a:extLst>
                          <a:ext uri="{FF2B5EF4-FFF2-40B4-BE49-F238E27FC236}">
                            <a16:creationId xmlns:a16="http://schemas.microsoft.com/office/drawing/2014/main" id="{9F400249-3827-7BDF-F243-E4B7B4FA89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A6AC696-A3DD-19E2-4A4B-171DE14EC8F1}"/>
              </a:ext>
            </a:extLst>
          </p:cNvPr>
          <p:cNvSpPr>
            <a:spLocks noGrp="1"/>
          </p:cNvSpPr>
          <p:nvPr>
            <p:ph type="title"/>
          </p:nvPr>
        </p:nvSpPr>
        <p:spPr>
          <a:xfrm>
            <a:off x="1055440" y="3410322"/>
            <a:ext cx="7473850" cy="936104"/>
          </a:xfrm>
        </p:spPr>
        <p:txBody>
          <a:bodyPr vert="horz"/>
          <a:lstStyle/>
          <a:p>
            <a:r>
              <a:rPr lang="el-GR" dirty="0">
                <a:latin typeface=" Arial (Body)"/>
                <a:ea typeface="+mn-ea"/>
                <a:cs typeface="Arial" panose="020B0604020202020204" pitchFamily="34" charset="0"/>
              </a:rPr>
              <a:t>Ρυθμιστικές παρεμβάσεις και πολιτικές ενδυνάμωσης</a:t>
            </a:r>
          </a:p>
        </p:txBody>
      </p:sp>
      <p:sp>
        <p:nvSpPr>
          <p:cNvPr id="7" name="Text Placeholder 2">
            <a:extLst>
              <a:ext uri="{FF2B5EF4-FFF2-40B4-BE49-F238E27FC236}">
                <a16:creationId xmlns:a16="http://schemas.microsoft.com/office/drawing/2014/main" id="{8D6E9695-87E1-FABD-531B-243C3203C301}"/>
              </a:ext>
            </a:extLst>
          </p:cNvPr>
          <p:cNvSpPr>
            <a:spLocks noGrp="1"/>
          </p:cNvSpPr>
          <p:nvPr>
            <p:ph type="body" sz="quarter" idx="15"/>
          </p:nvPr>
        </p:nvSpPr>
        <p:spPr>
          <a:xfrm>
            <a:off x="508000" y="3215369"/>
            <a:ext cx="706438" cy="861703"/>
          </a:xfrm>
        </p:spPr>
        <p:txBody>
          <a:bodyPr tIns="0" bIns="0" anchor="ctr" anchorCtr="0">
            <a:normAutofit/>
          </a:bodyPr>
          <a:lstStyle/>
          <a:p>
            <a:r>
              <a:rPr lang="el-GR" dirty="0">
                <a:latin typeface="Arial (Body)"/>
                <a:cs typeface="Arial" panose="020B0604020202020204" pitchFamily="34" charset="0"/>
              </a:rPr>
              <a:t>3.</a:t>
            </a:r>
          </a:p>
        </p:txBody>
      </p:sp>
    </p:spTree>
    <p:extLst>
      <p:ext uri="{BB962C8B-B14F-4D97-AF65-F5344CB8AC3E}">
        <p14:creationId xmlns:p14="http://schemas.microsoft.com/office/powerpoint/2010/main" val="1793244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497DC-F30D-76B4-8657-F3B4D5DEB02C}"/>
            </a:ext>
          </a:extLst>
        </p:cNvPr>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81F45614-F098-270B-6352-48EF199F150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0" name="think-cell data - do not delete" hidden="1">
                        <a:extLst>
                          <a:ext uri="{FF2B5EF4-FFF2-40B4-BE49-F238E27FC236}">
                            <a16:creationId xmlns:a16="http://schemas.microsoft.com/office/drawing/2014/main" id="{81F45614-F098-270B-6352-48EF199F15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3" name="Group 92">
            <a:extLst>
              <a:ext uri="{FF2B5EF4-FFF2-40B4-BE49-F238E27FC236}">
                <a16:creationId xmlns:a16="http://schemas.microsoft.com/office/drawing/2014/main" id="{34FB9BFA-9BB7-A09F-611D-5BD324DEC24A}"/>
              </a:ext>
            </a:extLst>
          </p:cNvPr>
          <p:cNvGrpSpPr/>
          <p:nvPr/>
        </p:nvGrpSpPr>
        <p:grpSpPr>
          <a:xfrm>
            <a:off x="809448" y="3120159"/>
            <a:ext cx="3279182" cy="2275708"/>
            <a:chOff x="691116" y="3011516"/>
            <a:chExt cx="3279182" cy="2969738"/>
          </a:xfrm>
        </p:grpSpPr>
        <p:sp>
          <p:nvSpPr>
            <p:cNvPr id="76" name="Text Placeholder 8">
              <a:extLst>
                <a:ext uri="{FF2B5EF4-FFF2-40B4-BE49-F238E27FC236}">
                  <a16:creationId xmlns:a16="http://schemas.microsoft.com/office/drawing/2014/main" id="{7BB75452-3FB2-19BA-A323-271A68A37174}"/>
                </a:ext>
              </a:extLst>
            </p:cNvPr>
            <p:cNvSpPr txBox="1">
              <a:spLocks/>
            </p:cNvSpPr>
            <p:nvPr/>
          </p:nvSpPr>
          <p:spPr>
            <a:xfrm>
              <a:off x="910298" y="3223803"/>
              <a:ext cx="3060000" cy="2757451"/>
            </a:xfrm>
            <a:prstGeom prst="roundRect">
              <a:avLst>
                <a:gd name="adj" fmla="val 7278"/>
              </a:avLst>
            </a:prstGeom>
            <a:solidFill>
              <a:schemeClr val="bg2"/>
            </a:solidFill>
            <a:effectLst>
              <a:outerShdw blurRad="50800" dist="38100" dir="2700000" algn="tl" rotWithShape="0">
                <a:prstClr val="black">
                  <a:alpha val="40000"/>
                </a:prstClr>
              </a:outerShdw>
            </a:effectLst>
          </p:spPr>
          <p:txBody>
            <a:bodyPr vert="horz" wrap="square" lIns="108000" tIns="612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lang="el-GR" sz="1600" dirty="0">
                  <a:solidFill>
                    <a:srgbClr val="00A4B3"/>
                  </a:solidFill>
                  <a:latin typeface="Arial" panose="020B0604020202020204"/>
                </a:rPr>
                <a:t>Κατανάλωση</a:t>
              </a:r>
              <a:r>
                <a:rPr kumimoji="0" lang="el-GR" sz="1600" b="1" i="0" u="none" strike="noStrike" kern="1200" cap="none" spc="0" normalizeH="0" baseline="0" noProof="0" dirty="0">
                  <a:ln>
                    <a:noFill/>
                  </a:ln>
                  <a:solidFill>
                    <a:srgbClr val="00A4B3"/>
                  </a:solidFill>
                  <a:effectLst/>
                  <a:uLnTx/>
                  <a:uFillTx/>
                  <a:latin typeface="Arial" panose="020B0604020202020204"/>
                  <a:ea typeface="+mn-ea"/>
                  <a:cs typeface="+mn-cs"/>
                </a:rPr>
                <a:t> φαρμάκου</a:t>
              </a:r>
            </a:p>
            <a:p>
              <a:pPr marL="171450" marR="0" lvl="0" indent="-171450" algn="l" defTabSz="736656" rtl="0" eaLnBrk="1" fontAlgn="auto" latinLnBrk="0" hangingPunct="1">
                <a:lnSpc>
                  <a:spcPct val="150000"/>
                </a:lnSpc>
                <a:spcAft>
                  <a:spcPts val="30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prstClr val="black"/>
                  </a:solidFill>
                  <a:effectLst/>
                  <a:uLnTx/>
                  <a:uFillTx/>
                  <a:latin typeface="Arial" panose="020B0604020202020204"/>
                  <a:ea typeface="+mn-ea"/>
                  <a:cs typeface="+mn-cs"/>
                </a:rPr>
                <a:t>Αποτύπωση της διείσδυσης φαρμάκων μέσα από </a:t>
              </a:r>
              <a:r>
                <a:rPr kumimoji="0" lang="el-GR" sz="1200" b="1" i="0" u="none" strike="noStrike" kern="1200" cap="none" spc="0" normalizeH="0" baseline="0" noProof="0" dirty="0">
                  <a:ln>
                    <a:noFill/>
                  </a:ln>
                  <a:solidFill>
                    <a:prstClr val="black"/>
                  </a:solidFill>
                  <a:effectLst/>
                  <a:uLnTx/>
                  <a:uFillTx/>
                  <a:latin typeface="Arial" panose="020B0604020202020204"/>
                  <a:ea typeface="+mn-ea"/>
                  <a:cs typeface="+mn-cs"/>
                </a:rPr>
                <a:t>την ανάλυση σχετικών ποσοτήτων </a:t>
              </a:r>
              <a:r>
                <a:rPr kumimoji="0" lang="el-GR" sz="1200" b="0" i="0" u="none" strike="noStrike" kern="1200" cap="none" spc="0" normalizeH="0" baseline="0" noProof="0" dirty="0">
                  <a:ln>
                    <a:noFill/>
                  </a:ln>
                  <a:solidFill>
                    <a:prstClr val="black"/>
                  </a:solidFill>
                  <a:effectLst/>
                  <a:uLnTx/>
                  <a:uFillTx/>
                  <a:latin typeface="Arial" panose="020B0604020202020204"/>
                  <a:ea typeface="+mn-ea"/>
                  <a:cs typeface="+mn-cs"/>
                </a:rPr>
                <a:t>πωλήσεων, τιμών και πλαίσιο προστασίας</a:t>
              </a:r>
            </a:p>
          </p:txBody>
        </p:sp>
        <p:grpSp>
          <p:nvGrpSpPr>
            <p:cNvPr id="85" name="Group 84">
              <a:extLst>
                <a:ext uri="{FF2B5EF4-FFF2-40B4-BE49-F238E27FC236}">
                  <a16:creationId xmlns:a16="http://schemas.microsoft.com/office/drawing/2014/main" id="{45BFA5AF-2AF8-D140-31EA-234D4842B725}"/>
                </a:ext>
              </a:extLst>
            </p:cNvPr>
            <p:cNvGrpSpPr/>
            <p:nvPr/>
          </p:nvGrpSpPr>
          <p:grpSpPr>
            <a:xfrm>
              <a:off x="691116" y="3011516"/>
              <a:ext cx="988828" cy="831583"/>
              <a:chOff x="691116" y="2796362"/>
              <a:chExt cx="988828" cy="831583"/>
            </a:xfrm>
          </p:grpSpPr>
          <p:sp>
            <p:nvSpPr>
              <p:cNvPr id="75" name="Freeform: Shape 74">
                <a:extLst>
                  <a:ext uri="{FF2B5EF4-FFF2-40B4-BE49-F238E27FC236}">
                    <a16:creationId xmlns:a16="http://schemas.microsoft.com/office/drawing/2014/main" id="{E8631806-2DA7-6158-EEED-930033E73BC9}"/>
                  </a:ext>
                </a:extLst>
              </p:cNvPr>
              <p:cNvSpPr/>
              <p:nvPr/>
            </p:nvSpPr>
            <p:spPr>
              <a:xfrm>
                <a:off x="691116" y="3044422"/>
                <a:ext cx="219183" cy="583523"/>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algn="l" defTabSz="94686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T Walsheim LC" pitchFamily="2" charset="0"/>
                  <a:ea typeface="+mn-ea"/>
                  <a:cs typeface="+mn-cs"/>
                </a:endParaRPr>
              </a:p>
            </p:txBody>
          </p:sp>
          <p:sp>
            <p:nvSpPr>
              <p:cNvPr id="77" name="Freeform: Shape 76">
                <a:extLst>
                  <a:ext uri="{FF2B5EF4-FFF2-40B4-BE49-F238E27FC236}">
                    <a16:creationId xmlns:a16="http://schemas.microsoft.com/office/drawing/2014/main" id="{56CF362A-905D-EDF1-2841-436C665E961A}"/>
                  </a:ext>
                </a:extLst>
              </p:cNvPr>
              <p:cNvSpPr/>
              <p:nvPr/>
            </p:nvSpPr>
            <p:spPr>
              <a:xfrm>
                <a:off x="691116" y="2796362"/>
                <a:ext cx="988828" cy="477743"/>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rtl="0" eaLnBrk="1" fontAlgn="auto" latinLnBrk="0" hangingPunct="1">
                  <a:lnSpc>
                    <a:spcPct val="100000"/>
                  </a:lnSpc>
                  <a:spcBef>
                    <a:spcPts val="0"/>
                  </a:spcBef>
                  <a:spcAft>
                    <a:spcPts val="0"/>
                  </a:spcAft>
                  <a:buClrTx/>
                  <a:buSzTx/>
                  <a:buFontTx/>
                  <a:buNone/>
                  <a:tabLst/>
                  <a:defRPr/>
                </a:pPr>
                <a:r>
                  <a:rPr kumimoji="0" lang="el-GR" sz="2000" b="1" i="0" u="none" strike="noStrike" kern="0" cap="none" spc="0" normalizeH="0" baseline="0" noProof="0" dirty="0">
                    <a:ln>
                      <a:noFill/>
                    </a:ln>
                    <a:solidFill>
                      <a:prstClr val="white"/>
                    </a:solidFill>
                    <a:effectLst/>
                    <a:uLnTx/>
                    <a:uFillTx/>
                    <a:latin typeface="Arial" panose="020B0604020202020204"/>
                    <a:ea typeface="+mn-ea"/>
                    <a:cs typeface="+mn-cs"/>
                  </a:rPr>
                  <a:t>01</a:t>
                </a:r>
                <a:endParaRPr kumimoji="0" lang="en-GB" sz="20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grpSp>
      <p:grpSp>
        <p:nvGrpSpPr>
          <p:cNvPr id="94" name="Group 93">
            <a:extLst>
              <a:ext uri="{FF2B5EF4-FFF2-40B4-BE49-F238E27FC236}">
                <a16:creationId xmlns:a16="http://schemas.microsoft.com/office/drawing/2014/main" id="{488F8FC3-4704-6B9A-9717-FFE29CEBB310}"/>
              </a:ext>
            </a:extLst>
          </p:cNvPr>
          <p:cNvGrpSpPr/>
          <p:nvPr/>
        </p:nvGrpSpPr>
        <p:grpSpPr>
          <a:xfrm>
            <a:off x="7944458" y="3120159"/>
            <a:ext cx="3276198" cy="2275708"/>
            <a:chOff x="7944458" y="3011516"/>
            <a:chExt cx="3276198" cy="2969738"/>
          </a:xfrm>
        </p:grpSpPr>
        <p:sp>
          <p:nvSpPr>
            <p:cNvPr id="84" name="Text Placeholder 8">
              <a:extLst>
                <a:ext uri="{FF2B5EF4-FFF2-40B4-BE49-F238E27FC236}">
                  <a16:creationId xmlns:a16="http://schemas.microsoft.com/office/drawing/2014/main" id="{968D1B73-5E63-5CD7-80B9-6E35E8D0B277}"/>
                </a:ext>
              </a:extLst>
            </p:cNvPr>
            <p:cNvSpPr txBox="1">
              <a:spLocks/>
            </p:cNvSpPr>
            <p:nvPr/>
          </p:nvSpPr>
          <p:spPr>
            <a:xfrm>
              <a:off x="8160656" y="3223803"/>
              <a:ext cx="3060000" cy="2757451"/>
            </a:xfrm>
            <a:prstGeom prst="roundRect">
              <a:avLst>
                <a:gd name="adj" fmla="val 7278"/>
              </a:avLst>
            </a:prstGeom>
            <a:solidFill>
              <a:schemeClr val="bg2"/>
            </a:solidFill>
            <a:effectLst>
              <a:outerShdw blurRad="50800" dist="38100" dir="2700000" algn="tl" rotWithShape="0">
                <a:prstClr val="black">
                  <a:alpha val="40000"/>
                </a:prstClr>
              </a:outerShdw>
            </a:effectLst>
          </p:spPr>
          <p:txBody>
            <a:bodyPr vert="horz" wrap="square" lIns="108000" tIns="612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00A4B3"/>
                  </a:solidFill>
                  <a:effectLst/>
                  <a:uLnTx/>
                  <a:uFillTx/>
                  <a:latin typeface="Arial" panose="020B0604020202020204"/>
                  <a:ea typeface="+mn-ea"/>
                  <a:cs typeface="+mn-cs"/>
                </a:rPr>
                <a:t>Προτεινόμενες παρεμβάσεις</a:t>
              </a:r>
            </a:p>
            <a:p>
              <a:pPr marL="171450" marR="0" lvl="0" indent="-171450" algn="l" defTabSz="736656" rtl="0" eaLnBrk="1" fontAlgn="auto" latinLnBrk="0" hangingPunct="1">
                <a:lnSpc>
                  <a:spcPct val="150000"/>
                </a:lnSpc>
                <a:spcAft>
                  <a:spcPts val="30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prstClr val="black"/>
                  </a:solidFill>
                  <a:effectLst/>
                  <a:uLnTx/>
                  <a:uFillTx/>
                  <a:latin typeface="Arial" panose="020B0604020202020204"/>
                  <a:ea typeface="+mn-ea"/>
                  <a:cs typeface="+mn-cs"/>
                </a:rPr>
                <a:t>Δυνητικές </a:t>
              </a:r>
              <a:r>
                <a:rPr kumimoji="0" lang="el-GR" sz="1200" b="1" i="0" u="none" strike="noStrike" kern="1200" cap="none" spc="0" normalizeH="0" baseline="0" noProof="0" dirty="0">
                  <a:ln>
                    <a:noFill/>
                  </a:ln>
                  <a:solidFill>
                    <a:prstClr val="black"/>
                  </a:solidFill>
                  <a:effectLst/>
                  <a:uLnTx/>
                  <a:uFillTx/>
                  <a:latin typeface="Arial" panose="020B0604020202020204"/>
                  <a:ea typeface="+mn-ea"/>
                  <a:cs typeface="+mn-cs"/>
                </a:rPr>
                <a:t>παρεμβάσεις </a:t>
              </a:r>
              <a:r>
                <a:rPr kumimoji="0" lang="el-GR" sz="1200" b="0" i="0" u="none" strike="noStrike" kern="1200" cap="none" spc="0" normalizeH="0" baseline="0" noProof="0" dirty="0">
                  <a:ln>
                    <a:noFill/>
                  </a:ln>
                  <a:solidFill>
                    <a:prstClr val="black"/>
                  </a:solidFill>
                  <a:effectLst/>
                  <a:uLnTx/>
                  <a:uFillTx/>
                  <a:latin typeface="Arial" panose="020B0604020202020204"/>
                  <a:ea typeface="+mn-ea"/>
                  <a:cs typeface="+mn-cs"/>
                </a:rPr>
                <a:t>για την αντιμετώπιση </a:t>
              </a:r>
              <a:r>
                <a:rPr kumimoji="0" lang="el-GR" sz="1200" i="0" u="none" strike="noStrike" kern="1200" cap="none" spc="0" normalizeH="0" baseline="0" noProof="0" dirty="0">
                  <a:ln>
                    <a:noFill/>
                  </a:ln>
                  <a:solidFill>
                    <a:prstClr val="black"/>
                  </a:solidFill>
                  <a:effectLst/>
                  <a:uLnTx/>
                  <a:uFillTx/>
                  <a:latin typeface="Arial" panose="020B0604020202020204"/>
                  <a:ea typeface="+mn-ea"/>
                  <a:cs typeface="+mn-cs"/>
                </a:rPr>
                <a:t>εμποδίων </a:t>
              </a:r>
              <a:r>
                <a:rPr kumimoji="0" lang="el-GR" sz="1200" b="0" i="0" u="none" strike="noStrike" kern="1200" cap="none" spc="0" normalizeH="0" baseline="0" noProof="0" dirty="0">
                  <a:ln>
                    <a:noFill/>
                  </a:ln>
                  <a:solidFill>
                    <a:prstClr val="black"/>
                  </a:solidFill>
                  <a:effectLst/>
                  <a:uLnTx/>
                  <a:uFillTx/>
                  <a:latin typeface="Arial" panose="020B0604020202020204"/>
                  <a:ea typeface="+mn-ea"/>
                  <a:cs typeface="+mn-cs"/>
                </a:rPr>
                <a:t>με σκοπό τη μείωση των ελλείψεων φαρμάκου</a:t>
              </a:r>
              <a:r>
                <a:rPr lang="el-GR" sz="1200" b="0" dirty="0">
                  <a:solidFill>
                    <a:prstClr val="black"/>
                  </a:solidFill>
                  <a:latin typeface="Arial" panose="020B0604020202020204"/>
                </a:rPr>
                <a:t> από την αγορά</a:t>
              </a:r>
              <a:endParaRPr kumimoji="0" lang="el-GR" sz="12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86" name="Group 85">
              <a:extLst>
                <a:ext uri="{FF2B5EF4-FFF2-40B4-BE49-F238E27FC236}">
                  <a16:creationId xmlns:a16="http://schemas.microsoft.com/office/drawing/2014/main" id="{E255F091-0D04-D897-50C6-D2BFC6B850D7}"/>
                </a:ext>
              </a:extLst>
            </p:cNvPr>
            <p:cNvGrpSpPr/>
            <p:nvPr/>
          </p:nvGrpSpPr>
          <p:grpSpPr>
            <a:xfrm>
              <a:off x="7944458" y="3011516"/>
              <a:ext cx="988828" cy="831583"/>
              <a:chOff x="691116" y="2796362"/>
              <a:chExt cx="988828" cy="831583"/>
            </a:xfrm>
          </p:grpSpPr>
          <p:sp>
            <p:nvSpPr>
              <p:cNvPr id="87" name="Freeform: Shape 86">
                <a:extLst>
                  <a:ext uri="{FF2B5EF4-FFF2-40B4-BE49-F238E27FC236}">
                    <a16:creationId xmlns:a16="http://schemas.microsoft.com/office/drawing/2014/main" id="{8B972B8C-5535-EB40-1CCB-6D2693AE07BD}"/>
                  </a:ext>
                </a:extLst>
              </p:cNvPr>
              <p:cNvSpPr/>
              <p:nvPr/>
            </p:nvSpPr>
            <p:spPr>
              <a:xfrm>
                <a:off x="691116" y="3044422"/>
                <a:ext cx="219183" cy="583523"/>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algn="l" defTabSz="94686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T Walsheim LC" pitchFamily="2" charset="0"/>
                  <a:ea typeface="+mn-ea"/>
                  <a:cs typeface="+mn-cs"/>
                </a:endParaRPr>
              </a:p>
            </p:txBody>
          </p:sp>
          <p:sp>
            <p:nvSpPr>
              <p:cNvPr id="88" name="Freeform: Shape 87">
                <a:extLst>
                  <a:ext uri="{FF2B5EF4-FFF2-40B4-BE49-F238E27FC236}">
                    <a16:creationId xmlns:a16="http://schemas.microsoft.com/office/drawing/2014/main" id="{97DB4BC4-C40C-ADDA-DD5A-670AB9E2220D}"/>
                  </a:ext>
                </a:extLst>
              </p:cNvPr>
              <p:cNvSpPr/>
              <p:nvPr/>
            </p:nvSpPr>
            <p:spPr>
              <a:xfrm>
                <a:off x="691116" y="2796362"/>
                <a:ext cx="988828" cy="477743"/>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rtl="0" eaLnBrk="1" fontAlgn="auto" latinLnBrk="0" hangingPunct="1">
                  <a:lnSpc>
                    <a:spcPct val="100000"/>
                  </a:lnSpc>
                  <a:spcBef>
                    <a:spcPts val="0"/>
                  </a:spcBef>
                  <a:spcAft>
                    <a:spcPts val="0"/>
                  </a:spcAft>
                  <a:buClrTx/>
                  <a:buSzTx/>
                  <a:buFontTx/>
                  <a:buNone/>
                  <a:tabLst/>
                  <a:defRPr/>
                </a:pPr>
                <a:r>
                  <a:rPr kumimoji="0" lang="el-GR" sz="2000" b="1" i="0" u="none" strike="noStrike" kern="0" cap="none" spc="0" normalizeH="0" baseline="0" noProof="0" dirty="0">
                    <a:ln>
                      <a:noFill/>
                    </a:ln>
                    <a:solidFill>
                      <a:prstClr val="white"/>
                    </a:solidFill>
                    <a:effectLst/>
                    <a:uLnTx/>
                    <a:uFillTx/>
                    <a:latin typeface="Arial" panose="020B0604020202020204"/>
                    <a:ea typeface="+mn-ea"/>
                    <a:cs typeface="+mn-cs"/>
                  </a:rPr>
                  <a:t>03</a:t>
                </a:r>
                <a:endParaRPr kumimoji="0" lang="en-GB" sz="20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grpSp>
      <p:grpSp>
        <p:nvGrpSpPr>
          <p:cNvPr id="95" name="Group 94">
            <a:extLst>
              <a:ext uri="{FF2B5EF4-FFF2-40B4-BE49-F238E27FC236}">
                <a16:creationId xmlns:a16="http://schemas.microsoft.com/office/drawing/2014/main" id="{F31A983B-CD5E-0017-470F-49B63D7D2F49}"/>
              </a:ext>
            </a:extLst>
          </p:cNvPr>
          <p:cNvGrpSpPr/>
          <p:nvPr/>
        </p:nvGrpSpPr>
        <p:grpSpPr>
          <a:xfrm>
            <a:off x="4377699" y="3120159"/>
            <a:ext cx="3277691" cy="2275708"/>
            <a:chOff x="4317787" y="3011516"/>
            <a:chExt cx="3277691" cy="2969738"/>
          </a:xfrm>
        </p:grpSpPr>
        <p:sp>
          <p:nvSpPr>
            <p:cNvPr id="83" name="Text Placeholder 8">
              <a:extLst>
                <a:ext uri="{FF2B5EF4-FFF2-40B4-BE49-F238E27FC236}">
                  <a16:creationId xmlns:a16="http://schemas.microsoft.com/office/drawing/2014/main" id="{AC88A87D-781F-EE91-F894-653C998AF86C}"/>
                </a:ext>
              </a:extLst>
            </p:cNvPr>
            <p:cNvSpPr txBox="1">
              <a:spLocks/>
            </p:cNvSpPr>
            <p:nvPr/>
          </p:nvSpPr>
          <p:spPr>
            <a:xfrm>
              <a:off x="4535478" y="3223802"/>
              <a:ext cx="3060000" cy="2757452"/>
            </a:xfrm>
            <a:prstGeom prst="roundRect">
              <a:avLst>
                <a:gd name="adj" fmla="val 7278"/>
              </a:avLst>
            </a:prstGeom>
            <a:solidFill>
              <a:schemeClr val="bg2"/>
            </a:solidFill>
            <a:effectLst>
              <a:outerShdw blurRad="50800" dist="38100" dir="2700000" algn="tl" rotWithShape="0">
                <a:prstClr val="black">
                  <a:alpha val="40000"/>
                </a:prstClr>
              </a:outerShdw>
            </a:effectLst>
          </p:spPr>
          <p:txBody>
            <a:bodyPr vert="horz" wrap="square" lIns="108000" tIns="612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600" b="1" i="0" u="none" strike="noStrike" kern="1200" cap="none" spc="0" normalizeH="0" baseline="0" noProof="0" dirty="0">
                  <a:ln>
                    <a:noFill/>
                  </a:ln>
                  <a:solidFill>
                    <a:srgbClr val="00A4B3"/>
                  </a:solidFill>
                  <a:effectLst/>
                  <a:uLnTx/>
                  <a:uFillTx/>
                  <a:latin typeface="Arial" panose="020B0604020202020204"/>
                  <a:ea typeface="+mn-ea"/>
                  <a:cs typeface="+mn-cs"/>
                </a:rPr>
                <a:t>Ελλείψεις φαρμάκου</a:t>
              </a:r>
            </a:p>
            <a:p>
              <a:pPr marL="171450" marR="0" lvl="0" indent="-171450" algn="l" defTabSz="736656" rtl="0" eaLnBrk="1" fontAlgn="auto" latinLnBrk="0" hangingPunct="1">
                <a:lnSpc>
                  <a:spcPct val="150000"/>
                </a:lnSpc>
                <a:spcAft>
                  <a:spcPts val="30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prstClr val="black"/>
                  </a:solidFill>
                  <a:effectLst/>
                  <a:uLnTx/>
                  <a:uFillTx/>
                  <a:latin typeface="Arial" panose="020B0604020202020204"/>
                  <a:ea typeface="+mn-ea"/>
                  <a:cs typeface="+mn-cs"/>
                </a:rPr>
                <a:t>Αναγνώριση παραγόντων που συνθέτουν τις </a:t>
              </a:r>
              <a:r>
                <a:rPr kumimoji="0" lang="el-GR" sz="1200" i="0" u="none" strike="noStrike" kern="1200" cap="none" spc="0" normalizeH="0" baseline="0" noProof="0" dirty="0">
                  <a:ln>
                    <a:noFill/>
                  </a:ln>
                  <a:solidFill>
                    <a:prstClr val="black"/>
                  </a:solidFill>
                  <a:effectLst/>
                  <a:uLnTx/>
                  <a:uFillTx/>
                  <a:latin typeface="Arial" panose="020B0604020202020204"/>
                  <a:ea typeface="+mn-ea"/>
                  <a:cs typeface="+mn-cs"/>
                </a:rPr>
                <a:t>ελλείψεις </a:t>
              </a:r>
              <a:r>
                <a:rPr kumimoji="0" lang="el-GR" sz="1200" b="1" i="0" u="none" strike="noStrike" kern="1200" cap="none" spc="0" normalizeH="0" baseline="0" noProof="0" dirty="0">
                  <a:ln>
                    <a:noFill/>
                  </a:ln>
                  <a:solidFill>
                    <a:prstClr val="black"/>
                  </a:solidFill>
                  <a:effectLst/>
                  <a:uLnTx/>
                  <a:uFillTx/>
                  <a:latin typeface="Arial" panose="020B0604020202020204"/>
                  <a:ea typeface="+mn-ea"/>
                  <a:cs typeface="+mn-cs"/>
                </a:rPr>
                <a:t>φαρμάκου </a:t>
              </a:r>
              <a:r>
                <a:rPr lang="el-GR" sz="1200" b="0" dirty="0">
                  <a:solidFill>
                    <a:prstClr val="black"/>
                  </a:solidFill>
                  <a:latin typeface="Arial" panose="020B0604020202020204"/>
                </a:rPr>
                <a:t>και της επίδρασης των παράλληλων εξαγωγών </a:t>
              </a:r>
              <a:r>
                <a:rPr kumimoji="0" lang="el-GR" sz="12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l-GR" sz="12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el-GR"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89" name="Group 88">
              <a:extLst>
                <a:ext uri="{FF2B5EF4-FFF2-40B4-BE49-F238E27FC236}">
                  <a16:creationId xmlns:a16="http://schemas.microsoft.com/office/drawing/2014/main" id="{8B13309E-F657-ED93-3207-0D84835934BF}"/>
                </a:ext>
              </a:extLst>
            </p:cNvPr>
            <p:cNvGrpSpPr/>
            <p:nvPr/>
          </p:nvGrpSpPr>
          <p:grpSpPr>
            <a:xfrm>
              <a:off x="4317787" y="3011516"/>
              <a:ext cx="988828" cy="831583"/>
              <a:chOff x="691116" y="2796362"/>
              <a:chExt cx="988828" cy="831583"/>
            </a:xfrm>
          </p:grpSpPr>
          <p:sp>
            <p:nvSpPr>
              <p:cNvPr id="90" name="Freeform: Shape 89">
                <a:extLst>
                  <a:ext uri="{FF2B5EF4-FFF2-40B4-BE49-F238E27FC236}">
                    <a16:creationId xmlns:a16="http://schemas.microsoft.com/office/drawing/2014/main" id="{9114F1AA-52BE-59DA-295F-4B9DD9A28A1D}"/>
                  </a:ext>
                </a:extLst>
              </p:cNvPr>
              <p:cNvSpPr/>
              <p:nvPr/>
            </p:nvSpPr>
            <p:spPr>
              <a:xfrm>
                <a:off x="691116" y="3044422"/>
                <a:ext cx="219183" cy="583523"/>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algn="l" defTabSz="94686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T Walsheim LC" pitchFamily="2" charset="0"/>
                  <a:ea typeface="+mn-ea"/>
                  <a:cs typeface="+mn-cs"/>
                </a:endParaRPr>
              </a:p>
            </p:txBody>
          </p:sp>
          <p:sp>
            <p:nvSpPr>
              <p:cNvPr id="91" name="Freeform: Shape 90">
                <a:extLst>
                  <a:ext uri="{FF2B5EF4-FFF2-40B4-BE49-F238E27FC236}">
                    <a16:creationId xmlns:a16="http://schemas.microsoft.com/office/drawing/2014/main" id="{97694323-E6C6-5595-C64B-E6A8F96F57C4}"/>
                  </a:ext>
                </a:extLst>
              </p:cNvPr>
              <p:cNvSpPr/>
              <p:nvPr/>
            </p:nvSpPr>
            <p:spPr>
              <a:xfrm>
                <a:off x="691116" y="2796362"/>
                <a:ext cx="988828" cy="477743"/>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rtl="0" eaLnBrk="1" fontAlgn="auto" latinLnBrk="0" hangingPunct="1">
                  <a:lnSpc>
                    <a:spcPct val="100000"/>
                  </a:lnSpc>
                  <a:spcBef>
                    <a:spcPts val="0"/>
                  </a:spcBef>
                  <a:spcAft>
                    <a:spcPts val="0"/>
                  </a:spcAft>
                  <a:buClrTx/>
                  <a:buSzTx/>
                  <a:buFontTx/>
                  <a:buNone/>
                  <a:tabLst/>
                  <a:defRPr/>
                </a:pPr>
                <a:r>
                  <a:rPr kumimoji="0" lang="el-GR" sz="2000" b="1" i="0" u="none" strike="noStrike" kern="0" cap="none" spc="0" normalizeH="0" baseline="0" noProof="0" dirty="0">
                    <a:ln>
                      <a:noFill/>
                    </a:ln>
                    <a:solidFill>
                      <a:prstClr val="white"/>
                    </a:solidFill>
                    <a:effectLst/>
                    <a:uLnTx/>
                    <a:uFillTx/>
                    <a:latin typeface="Arial" panose="020B0604020202020204"/>
                    <a:ea typeface="+mn-ea"/>
                    <a:cs typeface="+mn-cs"/>
                  </a:rPr>
                  <a:t>02</a:t>
                </a:r>
                <a:endParaRPr kumimoji="0" lang="en-GB" sz="20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grpSp>
      <p:sp>
        <p:nvSpPr>
          <p:cNvPr id="2" name="Text Placeholder 5">
            <a:extLst>
              <a:ext uri="{FF2B5EF4-FFF2-40B4-BE49-F238E27FC236}">
                <a16:creationId xmlns:a16="http://schemas.microsoft.com/office/drawing/2014/main" id="{66F500CE-E146-586A-F1F3-DEC062B73826}"/>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marR="0" lvl="0" indent="-172800" algn="l" defTabSz="1007943" rtl="0" eaLnBrk="1" fontAlgn="auto" latinLnBrk="0" hangingPunct="1">
              <a:lnSpc>
                <a:spcPct val="100000"/>
              </a:lnSpc>
              <a:spcBef>
                <a:spcPts val="181"/>
              </a:spcBef>
              <a:spcAft>
                <a:spcPts val="181"/>
              </a:spcAft>
              <a:buClrTx/>
              <a:buSzTx/>
              <a:buFont typeface="Arial" panose="020B0604020202020204" pitchFamily="34" charset="0"/>
              <a:buNone/>
              <a:tabLst/>
              <a:defRPr/>
            </a:pP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Προκειμένου να καταστεί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δυνατός ο προσδιορισμός των παραμέτρων που επηρεάζουν την κατανάλωση φαρμάκου </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και κατά </a:t>
            </a:r>
            <a:r>
              <a:rPr lang="el-GR" sz="1179" dirty="0">
                <a:solidFill>
                  <a:srgbClr val="4F2D7F"/>
                </a:solidFill>
                <a:latin typeface="Arial" panose="020B0604020202020204"/>
              </a:rPr>
              <a:t>συνέπεια τυχόν εμποδίων που </a:t>
            </a:r>
          </a:p>
          <a:p>
            <a:pPr marL="172800" marR="0" lvl="0" indent="-172800" algn="l" defTabSz="1007943" rtl="0" eaLnBrk="1" fontAlgn="auto" latinLnBrk="0" hangingPunct="1">
              <a:lnSpc>
                <a:spcPct val="100000"/>
              </a:lnSpc>
              <a:spcBef>
                <a:spcPts val="181"/>
              </a:spcBef>
              <a:spcAft>
                <a:spcPts val="181"/>
              </a:spcAft>
              <a:buClrTx/>
              <a:buSzTx/>
              <a:buFont typeface="Arial" panose="020B0604020202020204" pitchFamily="34" charset="0"/>
              <a:buNone/>
              <a:tabLst/>
              <a:defRPr/>
            </a:pPr>
            <a:r>
              <a:rPr lang="el-GR" sz="1179" dirty="0">
                <a:solidFill>
                  <a:srgbClr val="4F2D7F"/>
                </a:solidFill>
                <a:latin typeface="Arial" panose="020B0604020202020204"/>
              </a:rPr>
              <a:t>δυνητικά δημιουργούνται ως προς την επάρκεια των φαρμάκων, εξετάζονται:</a:t>
            </a:r>
          </a:p>
          <a:p>
            <a:pPr marL="172800" marR="0" lvl="0" indent="-172800" algn="l" defTabSz="1007943"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οι αιτιώδεις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παράγοντες που συνδέονται με τις πωλήσεις φαρμάκου, τη διείσδυση και τη διαμόρφωση της τιμής του</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 φαρμάκου</a:t>
            </a:r>
          </a:p>
          <a:p>
            <a:pPr marL="172800" marR="0" lvl="0" indent="-172800" algn="l" defTabSz="1007943"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lang="el-GR" sz="1179" dirty="0">
                <a:solidFill>
                  <a:srgbClr val="4F2D7F"/>
                </a:solidFill>
                <a:latin typeface="Arial" panose="020B0604020202020204"/>
              </a:rPr>
              <a:t>οι μεταβλητές  που δημιουργούν εμπόδια </a:t>
            </a:r>
            <a:r>
              <a:rPr lang="el-GR" sz="1179" b="1" dirty="0">
                <a:solidFill>
                  <a:srgbClr val="4F2D7F"/>
                </a:solidFill>
                <a:latin typeface="Arial" panose="020B0604020202020204"/>
              </a:rPr>
              <a:t>στη διάθεση και κυκλοφορία των φαρμάκων</a:t>
            </a:r>
            <a:r>
              <a:rPr lang="el-GR" sz="1179" dirty="0">
                <a:solidFill>
                  <a:srgbClr val="4F2D7F"/>
                </a:solidFill>
                <a:latin typeface="Arial" panose="020B0604020202020204"/>
              </a:rPr>
              <a:t>, καθώς και οι </a:t>
            </a:r>
            <a:r>
              <a:rPr lang="el-GR" sz="1179" b="1" dirty="0">
                <a:solidFill>
                  <a:srgbClr val="4F2D7F"/>
                </a:solidFill>
                <a:latin typeface="Arial" panose="020B0604020202020204"/>
              </a:rPr>
              <a:t>παρεμβάσεις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για την εξομάλυνση των συνεπειών</a:t>
            </a:r>
            <a:endPar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endParaRPr>
          </a:p>
        </p:txBody>
      </p:sp>
      <p:sp>
        <p:nvSpPr>
          <p:cNvPr id="3" name="Title">
            <a:extLst>
              <a:ext uri="{FF2B5EF4-FFF2-40B4-BE49-F238E27FC236}">
                <a16:creationId xmlns:a16="http://schemas.microsoft.com/office/drawing/2014/main" id="{C527A687-3B1C-C539-A54B-92EC4FD7F911}"/>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Κατανάλωση φαρμάκου</a:t>
            </a:r>
          </a:p>
          <a:p>
            <a:r>
              <a:rPr lang="el-GR" sz="2000" dirty="0">
                <a:solidFill>
                  <a:srgbClr val="00A7B4"/>
                </a:solidFill>
                <a:latin typeface="Arial (Body)"/>
                <a:cs typeface="Arial" panose="020B0604020202020204" pitchFamily="34" charset="0"/>
              </a:rPr>
              <a:t>Παράμετροι ανάλυσης και εντοπισμός εμποδίων</a:t>
            </a:r>
          </a:p>
        </p:txBody>
      </p:sp>
    </p:spTree>
    <p:extLst>
      <p:ext uri="{BB962C8B-B14F-4D97-AF65-F5344CB8AC3E}">
        <p14:creationId xmlns:p14="http://schemas.microsoft.com/office/powerpoint/2010/main" val="95865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F626F-FC93-8615-0314-36F02D2297D8}"/>
            </a:ext>
          </a:extLst>
        </p:cNvPr>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0132103B-6C27-AA76-5259-39E1D34D8C81}"/>
              </a:ext>
            </a:extLst>
          </p:cNvPr>
          <p:cNvGraphicFramePr>
            <a:graphicFrameLocks noChangeAspect="1"/>
          </p:cNvGraphicFramePr>
          <p:nvPr>
            <p:custDataLst>
              <p:tags r:id="rId1"/>
            </p:custDataLst>
            <p:extLst>
              <p:ext uri="{D42A27DB-BD31-4B8C-83A1-F6EECF244321}">
                <p14:modId xmlns:p14="http://schemas.microsoft.com/office/powerpoint/2010/main" val="3458331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425" imgH="426" progId="TCLayout.ActiveDocument.1">
                  <p:embed/>
                </p:oleObj>
              </mc:Choice>
              <mc:Fallback>
                <p:oleObj name="think-cell Slide" r:id="rId55" imgW="425" imgH="426" progId="TCLayout.ActiveDocument.1">
                  <p:embed/>
                  <p:pic>
                    <p:nvPicPr>
                      <p:cNvPr id="40" name="think-cell data - do not delete" hidden="1">
                        <a:extLst>
                          <a:ext uri="{FF2B5EF4-FFF2-40B4-BE49-F238E27FC236}">
                            <a16:creationId xmlns:a16="http://schemas.microsoft.com/office/drawing/2014/main" id="{0132103B-6C27-AA76-5259-39E1D34D8C81}"/>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3584DBE6-BB40-90B0-DDCE-04AC4796402A}"/>
              </a:ext>
            </a:extLst>
          </p:cNvPr>
          <p:cNvSpPr/>
          <p:nvPr>
            <p:custDataLst>
              <p:tags r:id="rId2"/>
            </p:custDataLst>
          </p:nvPr>
        </p:nvSpPr>
        <p:spPr>
          <a:xfrm>
            <a:off x="567239" y="2852936"/>
            <a:ext cx="7330071" cy="3096538"/>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E241C249-3D82-16B4-C624-0E33A2F4623C}"/>
              </a:ext>
            </a:extLst>
          </p:cNvPr>
          <p:cNvGrpSpPr/>
          <p:nvPr/>
        </p:nvGrpSpPr>
        <p:grpSpPr>
          <a:xfrm>
            <a:off x="567239" y="2471366"/>
            <a:ext cx="7329066" cy="309562"/>
            <a:chOff x="516000" y="1675302"/>
            <a:chExt cx="3496939" cy="322294"/>
          </a:xfrm>
        </p:grpSpPr>
        <p:cxnSp>
          <p:nvCxnSpPr>
            <p:cNvPr id="8" name="Straight Connector 7">
              <a:extLst>
                <a:ext uri="{FF2B5EF4-FFF2-40B4-BE49-F238E27FC236}">
                  <a16:creationId xmlns:a16="http://schemas.microsoft.com/office/drawing/2014/main" id="{20B7835D-8196-48A7-245E-A2439A782A16}"/>
                </a:ext>
              </a:extLst>
            </p:cNvPr>
            <p:cNvCxnSpPr>
              <a:cxnSpLocks/>
            </p:cNvCxnSpPr>
            <p:nvPr/>
          </p:nvCxnSpPr>
          <p:spPr>
            <a:xfrm>
              <a:off x="516000" y="1997596"/>
              <a:ext cx="3496939" cy="0"/>
            </a:xfrm>
            <a:prstGeom prst="line">
              <a:avLst/>
            </a:prstGeom>
            <a:solidFill>
              <a:srgbClr val="4F2D7F"/>
            </a:solidFill>
            <a:ln w="19050">
              <a:solidFill>
                <a:srgbClr val="55437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87C11BA-0DF9-DC00-2ECC-A503C2E0D889}"/>
                </a:ext>
              </a:extLst>
            </p:cNvPr>
            <p:cNvSpPr/>
            <p:nvPr/>
          </p:nvSpPr>
          <p:spPr>
            <a:xfrm>
              <a:off x="521118" y="1675302"/>
              <a:ext cx="3491821" cy="280315"/>
            </a:xfrm>
            <a:prstGeom prst="rect">
              <a:avLst/>
            </a:prstGeom>
          </p:spPr>
          <p:txBody>
            <a:bodyPr wrap="square">
              <a:spAutoFit/>
            </a:bodyPr>
            <a:lstStyle/>
            <a:p>
              <a:pPr marL="1350" algn="ctr">
                <a:lnSpc>
                  <a:spcPct val="114000"/>
                </a:lnSpc>
                <a:spcBef>
                  <a:spcPts val="500"/>
                </a:spcBef>
                <a:spcAft>
                  <a:spcPts val="500"/>
                </a:spcAft>
              </a:pPr>
              <a:r>
                <a:rPr lang="el-GR" sz="1100" b="1" dirty="0">
                  <a:solidFill>
                    <a:schemeClr val="accent6">
                      <a:lumMod val="90000"/>
                      <a:lumOff val="10000"/>
                    </a:schemeClr>
                  </a:solidFill>
                </a:rPr>
                <a:t>Φαρμακευτικές πωλήσεις, ποσότητα και μέση τιμή </a:t>
              </a:r>
            </a:p>
          </p:txBody>
        </p:sp>
      </p:grpSp>
      <p:graphicFrame>
        <p:nvGraphicFramePr>
          <p:cNvPr id="162" name="Chart 161">
            <a:extLst>
              <a:ext uri="{FF2B5EF4-FFF2-40B4-BE49-F238E27FC236}">
                <a16:creationId xmlns:a16="http://schemas.microsoft.com/office/drawing/2014/main" id="{4AB9198C-54EF-5AC3-B06D-228045210DE2}"/>
              </a:ext>
            </a:extLst>
          </p:cNvPr>
          <p:cNvGraphicFramePr/>
          <p:nvPr>
            <p:custDataLst>
              <p:tags r:id="rId3"/>
            </p:custDataLst>
            <p:extLst>
              <p:ext uri="{D42A27DB-BD31-4B8C-83A1-F6EECF244321}">
                <p14:modId xmlns:p14="http://schemas.microsoft.com/office/powerpoint/2010/main" val="3327418895"/>
              </p:ext>
            </p:extLst>
          </p:nvPr>
        </p:nvGraphicFramePr>
        <p:xfrm>
          <a:off x="1044575" y="3163888"/>
          <a:ext cx="6810375" cy="2682875"/>
        </p:xfrm>
        <a:graphic>
          <a:graphicData uri="http://schemas.openxmlformats.org/drawingml/2006/chart">
            <c:chart xmlns:c="http://schemas.openxmlformats.org/drawingml/2006/chart" xmlns:r="http://schemas.openxmlformats.org/officeDocument/2006/relationships" r:id="rId57"/>
          </a:graphicData>
        </a:graphic>
      </p:graphicFrame>
      <p:cxnSp>
        <p:nvCxnSpPr>
          <p:cNvPr id="166" name="Straight Connector 165">
            <a:extLst>
              <a:ext uri="{FF2B5EF4-FFF2-40B4-BE49-F238E27FC236}">
                <a16:creationId xmlns:a16="http://schemas.microsoft.com/office/drawing/2014/main" id="{855382E5-DB2F-45C2-87BC-6555B47109BB}"/>
              </a:ext>
            </a:extLst>
          </p:cNvPr>
          <p:cNvCxnSpPr/>
          <p:nvPr>
            <p:custDataLst>
              <p:tags r:id="rId4"/>
            </p:custDataLst>
          </p:nvPr>
        </p:nvCxnSpPr>
        <p:spPr bwMode="auto">
          <a:xfrm flipH="1">
            <a:off x="1093788" y="4724400"/>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C970BDFA-DD11-D1E5-D180-4C0C5337555E}"/>
              </a:ext>
            </a:extLst>
          </p:cNvPr>
          <p:cNvCxnSpPr/>
          <p:nvPr>
            <p:custDataLst>
              <p:tags r:id="rId5"/>
            </p:custDataLst>
          </p:nvPr>
        </p:nvCxnSpPr>
        <p:spPr bwMode="auto">
          <a:xfrm flipH="1">
            <a:off x="1093788" y="5661025"/>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id="{670B3D82-C756-9A49-B8C4-24669AF9117C}"/>
              </a:ext>
            </a:extLst>
          </p:cNvPr>
          <p:cNvCxnSpPr/>
          <p:nvPr>
            <p:custDataLst>
              <p:tags r:id="rId6"/>
            </p:custDataLst>
          </p:nvPr>
        </p:nvCxnSpPr>
        <p:spPr bwMode="auto">
          <a:xfrm flipH="1">
            <a:off x="1093788" y="5319713"/>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0" name="Straight Connector 409">
            <a:extLst>
              <a:ext uri="{FF2B5EF4-FFF2-40B4-BE49-F238E27FC236}">
                <a16:creationId xmlns:a16="http://schemas.microsoft.com/office/drawing/2014/main" id="{E1E6AF18-6765-0CCF-C0DC-7BB2808DBBD5}"/>
              </a:ext>
            </a:extLst>
          </p:cNvPr>
          <p:cNvCxnSpPr/>
          <p:nvPr>
            <p:custDataLst>
              <p:tags r:id="rId7"/>
            </p:custDataLst>
          </p:nvPr>
        </p:nvCxnSpPr>
        <p:spPr bwMode="auto">
          <a:xfrm flipH="1">
            <a:off x="1093788" y="4383088"/>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B5BA8FAF-2490-AA53-D199-0A24C6C63093}"/>
              </a:ext>
            </a:extLst>
          </p:cNvPr>
          <p:cNvCxnSpPr/>
          <p:nvPr>
            <p:custDataLst>
              <p:tags r:id="rId8"/>
            </p:custDataLst>
          </p:nvPr>
        </p:nvCxnSpPr>
        <p:spPr bwMode="auto">
          <a:xfrm flipH="1">
            <a:off x="1093788" y="4040188"/>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id="{4EB6679D-0F06-ED74-EE13-5366377546EF}"/>
              </a:ext>
            </a:extLst>
          </p:cNvPr>
          <p:cNvCxnSpPr/>
          <p:nvPr>
            <p:custDataLst>
              <p:tags r:id="rId9"/>
            </p:custDataLst>
          </p:nvPr>
        </p:nvCxnSpPr>
        <p:spPr bwMode="auto">
          <a:xfrm flipH="1">
            <a:off x="1093788" y="3698875"/>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2" name="Straight Connector 411">
            <a:extLst>
              <a:ext uri="{FF2B5EF4-FFF2-40B4-BE49-F238E27FC236}">
                <a16:creationId xmlns:a16="http://schemas.microsoft.com/office/drawing/2014/main" id="{CF1CF40A-AEA4-82AC-C802-2C3D94FBC09B}"/>
              </a:ext>
            </a:extLst>
          </p:cNvPr>
          <p:cNvCxnSpPr/>
          <p:nvPr>
            <p:custDataLst>
              <p:tags r:id="rId10"/>
            </p:custDataLst>
          </p:nvPr>
        </p:nvCxnSpPr>
        <p:spPr bwMode="auto">
          <a:xfrm flipH="1">
            <a:off x="1093788" y="3357563"/>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4" name="Text">
            <a:extLst>
              <a:ext uri="{FF2B5EF4-FFF2-40B4-BE49-F238E27FC236}">
                <a16:creationId xmlns:a16="http://schemas.microsoft.com/office/drawing/2014/main" id="{0D86D02C-2D5A-D738-D7EF-AEA566ECB68A}"/>
              </a:ext>
            </a:extLst>
          </p:cNvPr>
          <p:cNvSpPr>
            <a:spLocks noGrp="1"/>
          </p:cNvSpPr>
          <p:nvPr>
            <p:custDataLst>
              <p:tags r:id="rId11"/>
            </p:custDataLst>
          </p:nvPr>
        </p:nvSpPr>
        <p:spPr bwMode="gray">
          <a:xfrm>
            <a:off x="769938" y="5259388"/>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30ED79C0-E811-4088-86A0-AE1ED0232B9F}" type="datetime'''''''''''''5''''''''''0''''''''0'''''''''''''''''''''',0'''''">
              <a:rPr lang="el-GR" altLang="en-US" sz="800" b="0" smtClean="0">
                <a:solidFill>
                  <a:srgbClr val="4F2D7F"/>
                </a:solidFill>
              </a:rPr>
              <a:pPr/>
              <a:t>500,0</a:t>
            </a:fld>
            <a:endParaRPr kumimoji="0" lang="el-GR" sz="800" b="0" i="0" strike="noStrike" kern="1200" cap="none" spc="0" normalizeH="0" baseline="0" noProof="0" dirty="0">
              <a:ln>
                <a:noFill/>
              </a:ln>
              <a:solidFill>
                <a:srgbClr val="4F2D7F"/>
              </a:solidFill>
              <a:effectLst/>
              <a:uLnTx/>
              <a:uFillTx/>
              <a:sym typeface="+mn-lt"/>
            </a:endParaRPr>
          </a:p>
        </p:txBody>
      </p:sp>
      <p:sp>
        <p:nvSpPr>
          <p:cNvPr id="208" name="Text">
            <a:extLst>
              <a:ext uri="{FF2B5EF4-FFF2-40B4-BE49-F238E27FC236}">
                <a16:creationId xmlns:a16="http://schemas.microsoft.com/office/drawing/2014/main" id="{6B95A5F1-3DD0-A68D-8DF6-F3A7B5DA184A}"/>
              </a:ext>
            </a:extLst>
          </p:cNvPr>
          <p:cNvSpPr>
            <a:spLocks noGrp="1"/>
          </p:cNvSpPr>
          <p:nvPr>
            <p:custDataLst>
              <p:tags r:id="rId12"/>
            </p:custDataLst>
          </p:nvPr>
        </p:nvSpPr>
        <p:spPr bwMode="gray">
          <a:xfrm>
            <a:off x="684213" y="4664075"/>
            <a:ext cx="3429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465463A2-5DB3-4F6E-A267-0B98DBD6FD0A}" type="datetime'''7''''.''''''00''''''''''''''''0'''',''0'''''">
              <a:rPr lang="el-GR" altLang="en-US" sz="800" b="0" smtClean="0">
                <a:solidFill>
                  <a:srgbClr val="4F2D7F"/>
                </a:solidFill>
              </a:rPr>
              <a:pPr/>
              <a:t>7.000,0</a:t>
            </a:fld>
            <a:endParaRPr kumimoji="0" lang="el-GR" sz="800" b="0" i="0" strike="noStrike" kern="1200" cap="none" spc="0" normalizeH="0" baseline="0" noProof="0" dirty="0">
              <a:ln>
                <a:noFill/>
              </a:ln>
              <a:solidFill>
                <a:srgbClr val="4F2D7F"/>
              </a:solidFill>
              <a:effectLst/>
              <a:uLnTx/>
              <a:uFillTx/>
              <a:sym typeface="+mn-lt"/>
            </a:endParaRPr>
          </a:p>
        </p:txBody>
      </p:sp>
      <p:sp>
        <p:nvSpPr>
          <p:cNvPr id="202" name="Text">
            <a:extLst>
              <a:ext uri="{FF2B5EF4-FFF2-40B4-BE49-F238E27FC236}">
                <a16:creationId xmlns:a16="http://schemas.microsoft.com/office/drawing/2014/main" id="{278A8D55-A2AC-F37B-396E-AD686E6F1B4A}"/>
              </a:ext>
            </a:extLst>
          </p:cNvPr>
          <p:cNvSpPr>
            <a:spLocks noGrp="1"/>
          </p:cNvSpPr>
          <p:nvPr>
            <p:custDataLst>
              <p:tags r:id="rId13"/>
            </p:custDataLst>
          </p:nvPr>
        </p:nvSpPr>
        <p:spPr bwMode="gray">
          <a:xfrm>
            <a:off x="884238" y="56007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AE365CE1-F85A-42F4-B21D-ED8FCD281A61}" type="datetime'''''''''''''''''''''''0'''',''''''''''''''''''''0'''''''''''''">
              <a:rPr lang="el-GR" altLang="en-US" sz="800" b="0" smtClean="0">
                <a:solidFill>
                  <a:srgbClr val="4F2D7F"/>
                </a:solidFill>
              </a:rPr>
              <a:pPr/>
              <a:t>0,0</a:t>
            </a:fld>
            <a:endParaRPr kumimoji="0" lang="el-GR" sz="800" b="0" i="0" strike="noStrike" kern="1200" cap="none" spc="0" normalizeH="0" baseline="0" noProof="0" dirty="0">
              <a:ln>
                <a:noFill/>
              </a:ln>
              <a:solidFill>
                <a:srgbClr val="4F2D7F"/>
              </a:solidFill>
              <a:effectLst/>
              <a:uLnTx/>
              <a:uFillTx/>
              <a:sym typeface="+mn-lt"/>
            </a:endParaRPr>
          </a:p>
        </p:txBody>
      </p:sp>
      <p:sp>
        <p:nvSpPr>
          <p:cNvPr id="405" name="Text">
            <a:extLst>
              <a:ext uri="{FF2B5EF4-FFF2-40B4-BE49-F238E27FC236}">
                <a16:creationId xmlns:a16="http://schemas.microsoft.com/office/drawing/2014/main" id="{45060399-31F5-E29D-4AF6-97C53A47DC93}"/>
              </a:ext>
            </a:extLst>
          </p:cNvPr>
          <p:cNvSpPr>
            <a:spLocks noGrp="1"/>
          </p:cNvSpPr>
          <p:nvPr>
            <p:custDataLst>
              <p:tags r:id="rId14"/>
            </p:custDataLst>
          </p:nvPr>
        </p:nvSpPr>
        <p:spPr bwMode="gray">
          <a:xfrm>
            <a:off x="684213" y="4322763"/>
            <a:ext cx="3429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B9AA68CA-B997-4442-9DC7-F6E52A947785}" type="datetime'7''''''''''.5''''''''0''''''''''0'''',''''''''''''''0'''''''''">
              <a:rPr lang="el-GR" altLang="en-US" sz="800" b="0" smtClean="0">
                <a:solidFill>
                  <a:srgbClr val="4F2D7F"/>
                </a:solidFill>
              </a:rPr>
              <a:pPr/>
              <a:t>7.500,0</a:t>
            </a:fld>
            <a:endParaRPr kumimoji="0" lang="el-GR" sz="800" b="0" i="0" strike="noStrike" kern="1200" cap="none" spc="0" normalizeH="0" baseline="0" noProof="0" dirty="0">
              <a:ln>
                <a:noFill/>
              </a:ln>
              <a:solidFill>
                <a:srgbClr val="4F2D7F"/>
              </a:solidFill>
              <a:effectLst/>
              <a:uLnTx/>
              <a:uFillTx/>
              <a:sym typeface="+mn-lt"/>
            </a:endParaRPr>
          </a:p>
        </p:txBody>
      </p:sp>
      <p:sp>
        <p:nvSpPr>
          <p:cNvPr id="213" name="Text">
            <a:extLst>
              <a:ext uri="{FF2B5EF4-FFF2-40B4-BE49-F238E27FC236}">
                <a16:creationId xmlns:a16="http://schemas.microsoft.com/office/drawing/2014/main" id="{A4EEBFF9-9CDC-73E0-29A3-3A94D8B31272}"/>
              </a:ext>
            </a:extLst>
          </p:cNvPr>
          <p:cNvSpPr>
            <a:spLocks noGrp="1"/>
          </p:cNvSpPr>
          <p:nvPr>
            <p:custDataLst>
              <p:tags r:id="rId15"/>
            </p:custDataLst>
          </p:nvPr>
        </p:nvSpPr>
        <p:spPr bwMode="gray">
          <a:xfrm>
            <a:off x="684213" y="3979863"/>
            <a:ext cx="3429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9EF6D347-A157-406B-93BF-CC4B8A64047B}" type="datetime'''''''''''''''8''''''.0''''00'''''''',''''''0'''''''''''">
              <a:rPr lang="el-GR" altLang="en-US" sz="800" b="0" smtClean="0">
                <a:solidFill>
                  <a:srgbClr val="4F2D7F"/>
                </a:solidFill>
              </a:rPr>
              <a:pPr/>
              <a:t>8.000,0</a:t>
            </a:fld>
            <a:endParaRPr kumimoji="0" lang="el-GR" sz="800" b="0" i="0" strike="noStrike" kern="1200" cap="none" spc="0" normalizeH="0" baseline="0" noProof="0" dirty="0">
              <a:ln>
                <a:noFill/>
              </a:ln>
              <a:solidFill>
                <a:srgbClr val="4F2D7F"/>
              </a:solidFill>
              <a:effectLst/>
              <a:uLnTx/>
              <a:uFillTx/>
              <a:sym typeface="+mn-lt"/>
            </a:endParaRPr>
          </a:p>
        </p:txBody>
      </p:sp>
      <p:sp>
        <p:nvSpPr>
          <p:cNvPr id="406" name="Text">
            <a:extLst>
              <a:ext uri="{FF2B5EF4-FFF2-40B4-BE49-F238E27FC236}">
                <a16:creationId xmlns:a16="http://schemas.microsoft.com/office/drawing/2014/main" id="{79702FB9-730D-6F19-5E5E-E9D2227DD52C}"/>
              </a:ext>
            </a:extLst>
          </p:cNvPr>
          <p:cNvSpPr>
            <a:spLocks noGrp="1"/>
          </p:cNvSpPr>
          <p:nvPr>
            <p:custDataLst>
              <p:tags r:id="rId16"/>
            </p:custDataLst>
          </p:nvPr>
        </p:nvSpPr>
        <p:spPr bwMode="gray">
          <a:xfrm>
            <a:off x="684213" y="3638550"/>
            <a:ext cx="3429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62D5F89B-CEB4-4949-8B8F-159F750A073A}" type="datetime'''''''''''8''''''''''.''''5''''0''0'''''',0'''">
              <a:rPr lang="el-GR" altLang="en-US" sz="800" b="0" smtClean="0">
                <a:solidFill>
                  <a:srgbClr val="4F2D7F"/>
                </a:solidFill>
              </a:rPr>
              <a:pPr/>
              <a:t>8.500,0</a:t>
            </a:fld>
            <a:endParaRPr kumimoji="0" lang="el-GR" sz="800" b="0" i="0" strike="noStrike" kern="1200" cap="none" spc="0" normalizeH="0" baseline="0" noProof="0" dirty="0">
              <a:ln>
                <a:noFill/>
              </a:ln>
              <a:solidFill>
                <a:srgbClr val="4F2D7F"/>
              </a:solidFill>
              <a:effectLst/>
              <a:uLnTx/>
              <a:uFillTx/>
              <a:sym typeface="+mn-lt"/>
            </a:endParaRPr>
          </a:p>
        </p:txBody>
      </p:sp>
      <p:sp>
        <p:nvSpPr>
          <p:cNvPr id="407" name="Text">
            <a:extLst>
              <a:ext uri="{FF2B5EF4-FFF2-40B4-BE49-F238E27FC236}">
                <a16:creationId xmlns:a16="http://schemas.microsoft.com/office/drawing/2014/main" id="{244309E2-DB03-2082-ADE7-C15DBB7DB921}"/>
              </a:ext>
            </a:extLst>
          </p:cNvPr>
          <p:cNvSpPr>
            <a:spLocks noGrp="1"/>
          </p:cNvSpPr>
          <p:nvPr>
            <p:custDataLst>
              <p:tags r:id="rId17"/>
            </p:custDataLst>
          </p:nvPr>
        </p:nvSpPr>
        <p:spPr bwMode="gray">
          <a:xfrm>
            <a:off x="684213" y="3297238"/>
            <a:ext cx="3429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65FF6C8B-D89D-4815-AD21-725992DD6567}" type="datetime'''9''.''0''''''''''''''''0''''''0'',''''''''''''''0'">
              <a:rPr lang="el-GR" altLang="en-US" sz="800" b="0" smtClean="0">
                <a:solidFill>
                  <a:srgbClr val="4F2D7F"/>
                </a:solidFill>
              </a:rPr>
              <a:pPr/>
              <a:t>9.000,0</a:t>
            </a:fld>
            <a:endParaRPr kumimoji="0" lang="el-GR" sz="800" b="0" i="0" strike="noStrike" kern="1200" cap="none" spc="0" normalizeH="0" baseline="0" noProof="0" dirty="0">
              <a:ln>
                <a:noFill/>
              </a:ln>
              <a:solidFill>
                <a:srgbClr val="4F2D7F"/>
              </a:solidFill>
              <a:effectLst/>
              <a:uLnTx/>
              <a:uFillTx/>
              <a:sym typeface="+mn-lt"/>
            </a:endParaRPr>
          </a:p>
        </p:txBody>
      </p:sp>
      <p:sp useBgFill="1">
        <p:nvSpPr>
          <p:cNvPr id="55" name="Freeform: Shape 54">
            <a:extLst>
              <a:ext uri="{FF2B5EF4-FFF2-40B4-BE49-F238E27FC236}">
                <a16:creationId xmlns:a16="http://schemas.microsoft.com/office/drawing/2014/main" id="{550E2779-2B82-51EC-DCB2-A7583681D4B9}"/>
              </a:ext>
            </a:extLst>
          </p:cNvPr>
          <p:cNvSpPr/>
          <p:nvPr>
            <p:custDataLst>
              <p:tags r:id="rId18"/>
            </p:custDataLst>
          </p:nvPr>
        </p:nvSpPr>
        <p:spPr bwMode="auto">
          <a:xfrm>
            <a:off x="6443663" y="5060950"/>
            <a:ext cx="412751" cy="79376"/>
          </a:xfrm>
          <a:custGeom>
            <a:avLst/>
            <a:gdLst/>
            <a:ahLst/>
            <a:cxnLst/>
            <a:rect l="0" t="0" r="0" b="0"/>
            <a:pathLst>
              <a:path w="412751" h="79376">
                <a:moveTo>
                  <a:pt x="0" y="22225"/>
                </a:moveTo>
                <a:lnTo>
                  <a:pt x="82550" y="0"/>
                </a:lnTo>
                <a:lnTo>
                  <a:pt x="165100" y="22225"/>
                </a:lnTo>
                <a:lnTo>
                  <a:pt x="247650" y="0"/>
                </a:lnTo>
                <a:lnTo>
                  <a:pt x="330200" y="22225"/>
                </a:lnTo>
                <a:lnTo>
                  <a:pt x="412750" y="0"/>
                </a:lnTo>
                <a:lnTo>
                  <a:pt x="412750" y="57150"/>
                </a:lnTo>
                <a:lnTo>
                  <a:pt x="330200" y="79375"/>
                </a:lnTo>
                <a:lnTo>
                  <a:pt x="247650" y="57150"/>
                </a:lnTo>
                <a:lnTo>
                  <a:pt x="165100" y="79375"/>
                </a:lnTo>
                <a:lnTo>
                  <a:pt x="82550" y="57150"/>
                </a:lnTo>
                <a:lnTo>
                  <a:pt x="0" y="79375"/>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15" name="Freeform: Shape 14">
            <a:extLst>
              <a:ext uri="{FF2B5EF4-FFF2-40B4-BE49-F238E27FC236}">
                <a16:creationId xmlns:a16="http://schemas.microsoft.com/office/drawing/2014/main" id="{21502EE4-65B5-F7C7-A035-41A5E1094A43}"/>
              </a:ext>
            </a:extLst>
          </p:cNvPr>
          <p:cNvSpPr/>
          <p:nvPr>
            <p:custDataLst>
              <p:tags r:id="rId19"/>
            </p:custDataLst>
          </p:nvPr>
        </p:nvSpPr>
        <p:spPr bwMode="auto">
          <a:xfrm>
            <a:off x="2640013" y="5060950"/>
            <a:ext cx="412751" cy="79376"/>
          </a:xfrm>
          <a:custGeom>
            <a:avLst/>
            <a:gdLst/>
            <a:ahLst/>
            <a:cxnLst/>
            <a:rect l="0" t="0" r="0" b="0"/>
            <a:pathLst>
              <a:path w="412751" h="79376">
                <a:moveTo>
                  <a:pt x="0" y="22225"/>
                </a:moveTo>
                <a:lnTo>
                  <a:pt x="82550" y="0"/>
                </a:lnTo>
                <a:lnTo>
                  <a:pt x="165100" y="22225"/>
                </a:lnTo>
                <a:lnTo>
                  <a:pt x="247650" y="0"/>
                </a:lnTo>
                <a:lnTo>
                  <a:pt x="330200" y="22225"/>
                </a:lnTo>
                <a:lnTo>
                  <a:pt x="412750" y="0"/>
                </a:lnTo>
                <a:lnTo>
                  <a:pt x="412750" y="57150"/>
                </a:lnTo>
                <a:lnTo>
                  <a:pt x="330200" y="79375"/>
                </a:lnTo>
                <a:lnTo>
                  <a:pt x="247650" y="57150"/>
                </a:lnTo>
                <a:lnTo>
                  <a:pt x="165100" y="79375"/>
                </a:lnTo>
                <a:lnTo>
                  <a:pt x="82550" y="57150"/>
                </a:lnTo>
                <a:lnTo>
                  <a:pt x="0" y="79375"/>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12" name="Freeform: Shape 11">
            <a:extLst>
              <a:ext uri="{FF2B5EF4-FFF2-40B4-BE49-F238E27FC236}">
                <a16:creationId xmlns:a16="http://schemas.microsoft.com/office/drawing/2014/main" id="{DC1B7AA6-7355-807E-42B3-FFC6AC075906}"/>
              </a:ext>
            </a:extLst>
          </p:cNvPr>
          <p:cNvSpPr/>
          <p:nvPr>
            <p:custDataLst>
              <p:tags r:id="rId20"/>
            </p:custDataLst>
          </p:nvPr>
        </p:nvSpPr>
        <p:spPr bwMode="auto">
          <a:xfrm>
            <a:off x="1373188" y="5060950"/>
            <a:ext cx="412751" cy="79376"/>
          </a:xfrm>
          <a:custGeom>
            <a:avLst/>
            <a:gdLst/>
            <a:ahLst/>
            <a:cxnLst/>
            <a:rect l="0" t="0" r="0" b="0"/>
            <a:pathLst>
              <a:path w="412751" h="79376">
                <a:moveTo>
                  <a:pt x="0" y="22225"/>
                </a:moveTo>
                <a:lnTo>
                  <a:pt x="82550" y="0"/>
                </a:lnTo>
                <a:lnTo>
                  <a:pt x="165100" y="22225"/>
                </a:lnTo>
                <a:lnTo>
                  <a:pt x="247650" y="0"/>
                </a:lnTo>
                <a:lnTo>
                  <a:pt x="330200" y="22225"/>
                </a:lnTo>
                <a:lnTo>
                  <a:pt x="412750" y="0"/>
                </a:lnTo>
                <a:lnTo>
                  <a:pt x="412750" y="57150"/>
                </a:lnTo>
                <a:lnTo>
                  <a:pt x="330200" y="79375"/>
                </a:lnTo>
                <a:lnTo>
                  <a:pt x="247650" y="57150"/>
                </a:lnTo>
                <a:lnTo>
                  <a:pt x="165100" y="79375"/>
                </a:lnTo>
                <a:lnTo>
                  <a:pt x="82550" y="57150"/>
                </a:lnTo>
                <a:lnTo>
                  <a:pt x="0" y="79375"/>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5" name="Freeform: Shape 4">
            <a:extLst>
              <a:ext uri="{FF2B5EF4-FFF2-40B4-BE49-F238E27FC236}">
                <a16:creationId xmlns:a16="http://schemas.microsoft.com/office/drawing/2014/main" id="{03997A17-44D3-4DA1-5021-C4938DD6BB2A}"/>
              </a:ext>
            </a:extLst>
          </p:cNvPr>
          <p:cNvSpPr/>
          <p:nvPr>
            <p:custDataLst>
              <p:tags r:id="rId21"/>
            </p:custDataLst>
          </p:nvPr>
        </p:nvSpPr>
        <p:spPr bwMode="auto">
          <a:xfrm>
            <a:off x="1054100" y="5053013"/>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42" name="Freeform: Shape 41">
            <a:extLst>
              <a:ext uri="{FF2B5EF4-FFF2-40B4-BE49-F238E27FC236}">
                <a16:creationId xmlns:a16="http://schemas.microsoft.com/office/drawing/2014/main" id="{84C9D371-E40F-515D-D49D-010738578CFA}"/>
              </a:ext>
            </a:extLst>
          </p:cNvPr>
          <p:cNvSpPr/>
          <p:nvPr>
            <p:custDataLst>
              <p:tags r:id="rId22"/>
            </p:custDataLst>
          </p:nvPr>
        </p:nvSpPr>
        <p:spPr bwMode="auto">
          <a:xfrm>
            <a:off x="3908425" y="5060950"/>
            <a:ext cx="412751" cy="79376"/>
          </a:xfrm>
          <a:custGeom>
            <a:avLst/>
            <a:gdLst/>
            <a:ahLst/>
            <a:cxnLst/>
            <a:rect l="0" t="0" r="0" b="0"/>
            <a:pathLst>
              <a:path w="412751" h="79376">
                <a:moveTo>
                  <a:pt x="0" y="22225"/>
                </a:moveTo>
                <a:lnTo>
                  <a:pt x="82550" y="0"/>
                </a:lnTo>
                <a:lnTo>
                  <a:pt x="165100" y="22225"/>
                </a:lnTo>
                <a:lnTo>
                  <a:pt x="247650" y="0"/>
                </a:lnTo>
                <a:lnTo>
                  <a:pt x="330200" y="22225"/>
                </a:lnTo>
                <a:lnTo>
                  <a:pt x="412750" y="0"/>
                </a:lnTo>
                <a:lnTo>
                  <a:pt x="412750" y="57150"/>
                </a:lnTo>
                <a:lnTo>
                  <a:pt x="330200" y="79375"/>
                </a:lnTo>
                <a:lnTo>
                  <a:pt x="247650" y="57150"/>
                </a:lnTo>
                <a:lnTo>
                  <a:pt x="165100" y="79375"/>
                </a:lnTo>
                <a:lnTo>
                  <a:pt x="82550" y="57150"/>
                </a:lnTo>
                <a:lnTo>
                  <a:pt x="0" y="79375"/>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52" name="Freeform: Shape 51">
            <a:extLst>
              <a:ext uri="{FF2B5EF4-FFF2-40B4-BE49-F238E27FC236}">
                <a16:creationId xmlns:a16="http://schemas.microsoft.com/office/drawing/2014/main" id="{76C030E7-3ED5-7522-4885-2093EB9FFB08}"/>
              </a:ext>
            </a:extLst>
          </p:cNvPr>
          <p:cNvSpPr/>
          <p:nvPr>
            <p:custDataLst>
              <p:tags r:id="rId23"/>
            </p:custDataLst>
          </p:nvPr>
        </p:nvSpPr>
        <p:spPr bwMode="auto">
          <a:xfrm>
            <a:off x="5175250" y="5060950"/>
            <a:ext cx="412751" cy="79376"/>
          </a:xfrm>
          <a:custGeom>
            <a:avLst/>
            <a:gdLst/>
            <a:ahLst/>
            <a:cxnLst/>
            <a:rect l="0" t="0" r="0" b="0"/>
            <a:pathLst>
              <a:path w="412751" h="79376">
                <a:moveTo>
                  <a:pt x="0" y="22225"/>
                </a:moveTo>
                <a:lnTo>
                  <a:pt x="82550" y="0"/>
                </a:lnTo>
                <a:lnTo>
                  <a:pt x="165100" y="22225"/>
                </a:lnTo>
                <a:lnTo>
                  <a:pt x="247650" y="0"/>
                </a:lnTo>
                <a:lnTo>
                  <a:pt x="330200" y="22225"/>
                </a:lnTo>
                <a:lnTo>
                  <a:pt x="412750" y="0"/>
                </a:lnTo>
                <a:lnTo>
                  <a:pt x="412750" y="57150"/>
                </a:lnTo>
                <a:lnTo>
                  <a:pt x="330200" y="79375"/>
                </a:lnTo>
                <a:lnTo>
                  <a:pt x="247650" y="57150"/>
                </a:lnTo>
                <a:lnTo>
                  <a:pt x="165100" y="79375"/>
                </a:lnTo>
                <a:lnTo>
                  <a:pt x="82550" y="57150"/>
                </a:lnTo>
                <a:lnTo>
                  <a:pt x="0" y="79375"/>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10" name="Freeform: Shape 9">
            <a:extLst>
              <a:ext uri="{FF2B5EF4-FFF2-40B4-BE49-F238E27FC236}">
                <a16:creationId xmlns:a16="http://schemas.microsoft.com/office/drawing/2014/main" id="{191333C3-BC4C-3DAA-E5C4-94EACE055634}"/>
              </a:ext>
            </a:extLst>
          </p:cNvPr>
          <p:cNvSpPr/>
          <p:nvPr>
            <p:custDataLst>
              <p:tags r:id="rId24"/>
            </p:custDataLst>
          </p:nvPr>
        </p:nvSpPr>
        <p:spPr bwMode="auto">
          <a:xfrm>
            <a:off x="1373188" y="506095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1" name="Freeform: Shape 10">
            <a:extLst>
              <a:ext uri="{FF2B5EF4-FFF2-40B4-BE49-F238E27FC236}">
                <a16:creationId xmlns:a16="http://schemas.microsoft.com/office/drawing/2014/main" id="{6E582046-A8BD-5F5F-1BF6-748494F80ADE}"/>
              </a:ext>
            </a:extLst>
          </p:cNvPr>
          <p:cNvSpPr/>
          <p:nvPr>
            <p:custDataLst>
              <p:tags r:id="rId25"/>
            </p:custDataLst>
          </p:nvPr>
        </p:nvSpPr>
        <p:spPr bwMode="auto">
          <a:xfrm>
            <a:off x="1373188" y="511810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3" name="Freeform: Shape 12">
            <a:extLst>
              <a:ext uri="{FF2B5EF4-FFF2-40B4-BE49-F238E27FC236}">
                <a16:creationId xmlns:a16="http://schemas.microsoft.com/office/drawing/2014/main" id="{B457F32C-78F8-4840-F021-7470C93FB321}"/>
              </a:ext>
            </a:extLst>
          </p:cNvPr>
          <p:cNvSpPr/>
          <p:nvPr>
            <p:custDataLst>
              <p:tags r:id="rId26"/>
            </p:custDataLst>
          </p:nvPr>
        </p:nvSpPr>
        <p:spPr bwMode="auto">
          <a:xfrm>
            <a:off x="2640013" y="506095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4" name="Freeform: Shape 13">
            <a:extLst>
              <a:ext uri="{FF2B5EF4-FFF2-40B4-BE49-F238E27FC236}">
                <a16:creationId xmlns:a16="http://schemas.microsoft.com/office/drawing/2014/main" id="{44E295F5-4A2D-4292-0103-0816A3C191BF}"/>
              </a:ext>
            </a:extLst>
          </p:cNvPr>
          <p:cNvSpPr/>
          <p:nvPr>
            <p:custDataLst>
              <p:tags r:id="rId27"/>
            </p:custDataLst>
          </p:nvPr>
        </p:nvSpPr>
        <p:spPr bwMode="auto">
          <a:xfrm>
            <a:off x="2640013" y="511810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26" name="Freeform: Shape 25">
            <a:extLst>
              <a:ext uri="{FF2B5EF4-FFF2-40B4-BE49-F238E27FC236}">
                <a16:creationId xmlns:a16="http://schemas.microsoft.com/office/drawing/2014/main" id="{AA612E40-D7F2-1116-B204-BE212026FC86}"/>
              </a:ext>
            </a:extLst>
          </p:cNvPr>
          <p:cNvSpPr/>
          <p:nvPr>
            <p:custDataLst>
              <p:tags r:id="rId28"/>
            </p:custDataLst>
          </p:nvPr>
        </p:nvSpPr>
        <p:spPr bwMode="auto">
          <a:xfrm>
            <a:off x="3908425" y="506095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1" name="Freeform: Shape 40">
            <a:extLst>
              <a:ext uri="{FF2B5EF4-FFF2-40B4-BE49-F238E27FC236}">
                <a16:creationId xmlns:a16="http://schemas.microsoft.com/office/drawing/2014/main" id="{E0FBF4E1-22F0-5BA4-C27F-282D1C9EAA0C}"/>
              </a:ext>
            </a:extLst>
          </p:cNvPr>
          <p:cNvSpPr/>
          <p:nvPr>
            <p:custDataLst>
              <p:tags r:id="rId29"/>
            </p:custDataLst>
          </p:nvPr>
        </p:nvSpPr>
        <p:spPr bwMode="auto">
          <a:xfrm>
            <a:off x="3908425" y="511810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3" name="Freeform: Shape 42">
            <a:extLst>
              <a:ext uri="{FF2B5EF4-FFF2-40B4-BE49-F238E27FC236}">
                <a16:creationId xmlns:a16="http://schemas.microsoft.com/office/drawing/2014/main" id="{C9547B25-2AB9-24CF-426E-80035C6874DB}"/>
              </a:ext>
            </a:extLst>
          </p:cNvPr>
          <p:cNvSpPr/>
          <p:nvPr>
            <p:custDataLst>
              <p:tags r:id="rId30"/>
            </p:custDataLst>
          </p:nvPr>
        </p:nvSpPr>
        <p:spPr bwMode="auto">
          <a:xfrm>
            <a:off x="5175250" y="506095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3" name="Freeform: Shape 2">
            <a:extLst>
              <a:ext uri="{FF2B5EF4-FFF2-40B4-BE49-F238E27FC236}">
                <a16:creationId xmlns:a16="http://schemas.microsoft.com/office/drawing/2014/main" id="{7D3EB105-FED2-6909-3CA1-8178064EC6BD}"/>
              </a:ext>
            </a:extLst>
          </p:cNvPr>
          <p:cNvSpPr/>
          <p:nvPr>
            <p:custDataLst>
              <p:tags r:id="rId31"/>
            </p:custDataLst>
          </p:nvPr>
        </p:nvSpPr>
        <p:spPr bwMode="auto">
          <a:xfrm>
            <a:off x="1054100" y="505301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53" name="Freeform: Shape 52">
            <a:extLst>
              <a:ext uri="{FF2B5EF4-FFF2-40B4-BE49-F238E27FC236}">
                <a16:creationId xmlns:a16="http://schemas.microsoft.com/office/drawing/2014/main" id="{5A5B0E34-8342-8A65-F17F-6672DDA7A37C}"/>
              </a:ext>
            </a:extLst>
          </p:cNvPr>
          <p:cNvSpPr/>
          <p:nvPr>
            <p:custDataLst>
              <p:tags r:id="rId32"/>
            </p:custDataLst>
          </p:nvPr>
        </p:nvSpPr>
        <p:spPr bwMode="auto">
          <a:xfrm>
            <a:off x="6443663" y="506095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54" name="Freeform: Shape 53">
            <a:extLst>
              <a:ext uri="{FF2B5EF4-FFF2-40B4-BE49-F238E27FC236}">
                <a16:creationId xmlns:a16="http://schemas.microsoft.com/office/drawing/2014/main" id="{B2E732C0-D664-97FC-B6EC-A44CA7A7A42A}"/>
              </a:ext>
            </a:extLst>
          </p:cNvPr>
          <p:cNvSpPr/>
          <p:nvPr>
            <p:custDataLst>
              <p:tags r:id="rId33"/>
            </p:custDataLst>
          </p:nvPr>
        </p:nvSpPr>
        <p:spPr bwMode="auto">
          <a:xfrm>
            <a:off x="6443663" y="511810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 name="Freeform: Shape 3">
            <a:extLst>
              <a:ext uri="{FF2B5EF4-FFF2-40B4-BE49-F238E27FC236}">
                <a16:creationId xmlns:a16="http://schemas.microsoft.com/office/drawing/2014/main" id="{95D0B7B4-442D-1AC2-AB37-6A230EE0E4C9}"/>
              </a:ext>
            </a:extLst>
          </p:cNvPr>
          <p:cNvSpPr/>
          <p:nvPr>
            <p:custDataLst>
              <p:tags r:id="rId34"/>
            </p:custDataLst>
          </p:nvPr>
        </p:nvSpPr>
        <p:spPr bwMode="auto">
          <a:xfrm>
            <a:off x="1054100" y="511016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51" name="Freeform: Shape 50">
            <a:extLst>
              <a:ext uri="{FF2B5EF4-FFF2-40B4-BE49-F238E27FC236}">
                <a16:creationId xmlns:a16="http://schemas.microsoft.com/office/drawing/2014/main" id="{9C020B77-7D79-A0F7-EF9F-AC4499E7A46A}"/>
              </a:ext>
            </a:extLst>
          </p:cNvPr>
          <p:cNvSpPr/>
          <p:nvPr>
            <p:custDataLst>
              <p:tags r:id="rId35"/>
            </p:custDataLst>
          </p:nvPr>
        </p:nvSpPr>
        <p:spPr bwMode="auto">
          <a:xfrm>
            <a:off x="5175250" y="5118100"/>
            <a:ext cx="412751" cy="22226"/>
          </a:xfrm>
          <a:custGeom>
            <a:avLst/>
            <a:gdLst/>
            <a:ahLst/>
            <a:cxnLst/>
            <a:rect l="0" t="0" r="0" b="0"/>
            <a:pathLst>
              <a:path w="412751" h="22226">
                <a:moveTo>
                  <a:pt x="0" y="22225"/>
                </a:moveTo>
                <a:lnTo>
                  <a:pt x="82550" y="0"/>
                </a:lnTo>
                <a:lnTo>
                  <a:pt x="165100" y="22225"/>
                </a:lnTo>
                <a:lnTo>
                  <a:pt x="247650" y="0"/>
                </a:lnTo>
                <a:lnTo>
                  <a:pt x="330200" y="22225"/>
                </a:lnTo>
                <a:lnTo>
                  <a:pt x="41275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20" name="Text Placeholder 2">
            <a:extLst>
              <a:ext uri="{FF2B5EF4-FFF2-40B4-BE49-F238E27FC236}">
                <a16:creationId xmlns:a16="http://schemas.microsoft.com/office/drawing/2014/main" id="{3194D768-9127-CDE7-184E-A389B09F2988}"/>
              </a:ext>
            </a:extLst>
          </p:cNvPr>
          <p:cNvSpPr>
            <a:spLocks noGrp="1"/>
          </p:cNvSpPr>
          <p:nvPr>
            <p:custDataLst>
              <p:tags r:id="rId36"/>
            </p:custDataLst>
          </p:nvPr>
        </p:nvSpPr>
        <p:spPr bwMode="auto">
          <a:xfrm>
            <a:off x="7340600" y="3089275"/>
            <a:ext cx="24765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rPr>
              <a:t> σε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sym typeface="+mn-lt"/>
              </a:rPr>
              <a:t>€</a:t>
            </a:r>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1" name="Text Placeholder 2">
            <a:extLst>
              <a:ext uri="{FF2B5EF4-FFF2-40B4-BE49-F238E27FC236}">
                <a16:creationId xmlns:a16="http://schemas.microsoft.com/office/drawing/2014/main" id="{44B1C670-F442-77AF-F85D-5F834338D021}"/>
              </a:ext>
            </a:extLst>
          </p:cNvPr>
          <p:cNvSpPr>
            <a:spLocks noGrp="1"/>
          </p:cNvSpPr>
          <p:nvPr>
            <p:custDataLst>
              <p:tags r:id="rId37"/>
            </p:custDataLst>
          </p:nvPr>
        </p:nvSpPr>
        <p:spPr bwMode="auto">
          <a:xfrm>
            <a:off x="1639888" y="5727700"/>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9171976D-4FAF-4510-ACC7-7380D19EF3F1}" type="datetime'''''''''''''''''2''0''''''''''''19'''''''''''''''''">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2019</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2" name="Text Placeholder 2">
            <a:extLst>
              <a:ext uri="{FF2B5EF4-FFF2-40B4-BE49-F238E27FC236}">
                <a16:creationId xmlns:a16="http://schemas.microsoft.com/office/drawing/2014/main" id="{797DB313-317A-9A49-70A4-0961D863DC78}"/>
              </a:ext>
            </a:extLst>
          </p:cNvPr>
          <p:cNvSpPr>
            <a:spLocks noGrp="1"/>
          </p:cNvSpPr>
          <p:nvPr>
            <p:custDataLst>
              <p:tags r:id="rId38"/>
            </p:custDataLst>
          </p:nvPr>
        </p:nvSpPr>
        <p:spPr bwMode="auto">
          <a:xfrm>
            <a:off x="2906713" y="5727700"/>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09B93E8C-FBE9-4D0E-BBFD-2E3B88DA8F2C}" type="datetime'2''''''''''''''''0''''2''''''''''''''''''''''''''''0'''''''''">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4" name="Text Placeholder 2">
            <a:extLst>
              <a:ext uri="{FF2B5EF4-FFF2-40B4-BE49-F238E27FC236}">
                <a16:creationId xmlns:a16="http://schemas.microsoft.com/office/drawing/2014/main" id="{3BDCD5E6-889C-5766-6C12-BADAC30C190B}"/>
              </a:ext>
            </a:extLst>
          </p:cNvPr>
          <p:cNvSpPr>
            <a:spLocks noGrp="1"/>
          </p:cNvSpPr>
          <p:nvPr>
            <p:custDataLst>
              <p:tags r:id="rId39"/>
            </p:custDataLst>
          </p:nvPr>
        </p:nvSpPr>
        <p:spPr bwMode="auto">
          <a:xfrm>
            <a:off x="5441950" y="5727700"/>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9D3E9578-F2D1-4A68-8EF8-AFE6C9E842FC}" type="datetime'''''2''''''''''''02''2'''''''''''''''''''''''''''''''''''">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25" name="Text Placeholder 2">
            <a:extLst>
              <a:ext uri="{FF2B5EF4-FFF2-40B4-BE49-F238E27FC236}">
                <a16:creationId xmlns:a16="http://schemas.microsoft.com/office/drawing/2014/main" id="{E4AADCE2-33C3-6123-C55B-BA5200E4CE26}"/>
              </a:ext>
            </a:extLst>
          </p:cNvPr>
          <p:cNvSpPr>
            <a:spLocks noGrp="1"/>
          </p:cNvSpPr>
          <p:nvPr>
            <p:custDataLst>
              <p:tags r:id="rId40"/>
            </p:custDataLst>
          </p:nvPr>
        </p:nvSpPr>
        <p:spPr bwMode="auto">
          <a:xfrm>
            <a:off x="6710363" y="5727700"/>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1BC61ADB-C9FF-4745-868D-FEE98806D5CE}" type="datetime'2''''''''''''''''''''''''''''0''''''''2''''''''''''''3'''''">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37" name="Text">
            <a:extLst>
              <a:ext uri="{FF2B5EF4-FFF2-40B4-BE49-F238E27FC236}">
                <a16:creationId xmlns:a16="http://schemas.microsoft.com/office/drawing/2014/main" id="{B01A73AF-C3E1-ED24-9C69-727BE044B5A3}"/>
              </a:ext>
            </a:extLst>
          </p:cNvPr>
          <p:cNvSpPr>
            <a:spLocks noGrp="1"/>
          </p:cNvSpPr>
          <p:nvPr>
            <p:custDataLst>
              <p:tags r:id="rId41"/>
            </p:custDataLst>
          </p:nvPr>
        </p:nvSpPr>
        <p:spPr bwMode="gray">
          <a:xfrm>
            <a:off x="1365250" y="4794250"/>
            <a:ext cx="4286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1E098972-299F-4E4F-8080-96D6B22B87CD}" type="datetime'''''6.6''8''''''''''''2'''''',''''''''''6''''''''''''''''1'">
              <a:rPr lang="el-GR" altLang="en-US" sz="800" b="0" smtClean="0">
                <a:solidFill>
                  <a:srgbClr val="000000"/>
                </a:solidFill>
              </a:rPr>
              <a:pPr lvl="0" algn="ctr">
                <a:spcBef>
                  <a:spcPct val="0"/>
                </a:spcBef>
                <a:spcAft>
                  <a:spcPct val="0"/>
                </a:spcAft>
                <a:defRPr/>
              </a:pPr>
              <a:t>6.682,61</a:t>
            </a:fld>
            <a:endParaRPr kumimoji="0" lang="el-GR" sz="800" b="0" i="0" strike="noStrike" kern="1200" cap="none" spc="0" normalizeH="0" baseline="0" noProof="0" dirty="0">
              <a:ln>
                <a:noFill/>
              </a:ln>
              <a:solidFill>
                <a:srgbClr val="000000"/>
              </a:solidFill>
              <a:effectLst/>
              <a:uLnTx/>
              <a:uFillTx/>
              <a:sym typeface="+mn-lt"/>
            </a:endParaRPr>
          </a:p>
        </p:txBody>
      </p:sp>
      <p:sp>
        <p:nvSpPr>
          <p:cNvPr id="139" name="Text">
            <a:extLst>
              <a:ext uri="{FF2B5EF4-FFF2-40B4-BE49-F238E27FC236}">
                <a16:creationId xmlns:a16="http://schemas.microsoft.com/office/drawing/2014/main" id="{85489D84-6F89-D84A-12AD-BD92C4DBFE92}"/>
              </a:ext>
            </a:extLst>
          </p:cNvPr>
          <p:cNvSpPr>
            <a:spLocks noGrp="1"/>
          </p:cNvSpPr>
          <p:nvPr>
            <p:custDataLst>
              <p:tags r:id="rId42"/>
            </p:custDataLst>
          </p:nvPr>
        </p:nvSpPr>
        <p:spPr bwMode="gray">
          <a:xfrm>
            <a:off x="3900488" y="4327525"/>
            <a:ext cx="4286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89C48849-841A-4234-A8C4-2BEF50B4424B}" type="datetime'''''7.3''''''64,''''''''''''''''''39'''''''''''''''''''''''''">
              <a:rPr lang="el-GR" altLang="en-US" sz="800" b="0" smtClean="0">
                <a:solidFill>
                  <a:srgbClr val="000000"/>
                </a:solidFill>
              </a:rPr>
              <a:pPr lvl="0" algn="ctr">
                <a:spcBef>
                  <a:spcPct val="0"/>
                </a:spcBef>
                <a:spcAft>
                  <a:spcPct val="0"/>
                </a:spcAft>
                <a:defRPr/>
              </a:pPr>
              <a:t>7.364,39</a:t>
            </a:fld>
            <a:endParaRPr kumimoji="0" lang="el-GR" sz="800" b="0" i="0" strike="noStrike" kern="1200" cap="none" spc="0" normalizeH="0" baseline="0" noProof="0" dirty="0">
              <a:ln>
                <a:noFill/>
              </a:ln>
              <a:solidFill>
                <a:srgbClr val="000000"/>
              </a:solidFill>
              <a:effectLst/>
              <a:uLnTx/>
              <a:uFillTx/>
              <a:sym typeface="+mn-lt"/>
            </a:endParaRPr>
          </a:p>
        </p:txBody>
      </p:sp>
      <p:sp>
        <p:nvSpPr>
          <p:cNvPr id="140" name="Text">
            <a:extLst>
              <a:ext uri="{FF2B5EF4-FFF2-40B4-BE49-F238E27FC236}">
                <a16:creationId xmlns:a16="http://schemas.microsoft.com/office/drawing/2014/main" id="{EB383575-22A7-27D3-C54E-1DE9EF4B9BFD}"/>
              </a:ext>
            </a:extLst>
          </p:cNvPr>
          <p:cNvSpPr>
            <a:spLocks noGrp="1"/>
          </p:cNvSpPr>
          <p:nvPr>
            <p:custDataLst>
              <p:tags r:id="rId43"/>
            </p:custDataLst>
          </p:nvPr>
        </p:nvSpPr>
        <p:spPr bwMode="gray">
          <a:xfrm>
            <a:off x="5167313" y="4244975"/>
            <a:ext cx="4286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B3F6B98C-85DD-431B-BB72-2ABE1D50C022}" type="datetime'''''''7''''''.''''4''8''''4,''''''''8''''''''''''2'''''''">
              <a:rPr lang="el-GR" altLang="en-US" sz="800" b="0" smtClean="0">
                <a:solidFill>
                  <a:srgbClr val="000000"/>
                </a:solidFill>
              </a:rPr>
              <a:pPr lvl="0" algn="ctr">
                <a:spcBef>
                  <a:spcPct val="0"/>
                </a:spcBef>
                <a:spcAft>
                  <a:spcPct val="0"/>
                </a:spcAft>
                <a:defRPr/>
              </a:pPr>
              <a:t>7.484,82</a:t>
            </a:fld>
            <a:endParaRPr kumimoji="0" lang="el-GR" sz="800" b="0" i="0" strike="noStrike" kern="1200" cap="none" spc="0" normalizeH="0" baseline="0" noProof="0" dirty="0">
              <a:ln>
                <a:noFill/>
              </a:ln>
              <a:solidFill>
                <a:srgbClr val="000000"/>
              </a:solidFill>
              <a:effectLst/>
              <a:uLnTx/>
              <a:uFillTx/>
              <a:sym typeface="+mn-lt"/>
            </a:endParaRPr>
          </a:p>
        </p:txBody>
      </p:sp>
      <p:sp>
        <p:nvSpPr>
          <p:cNvPr id="138" name="Text">
            <a:extLst>
              <a:ext uri="{FF2B5EF4-FFF2-40B4-BE49-F238E27FC236}">
                <a16:creationId xmlns:a16="http://schemas.microsoft.com/office/drawing/2014/main" id="{3F878486-6EFF-6FBB-58EC-94A02FA7F4BC}"/>
              </a:ext>
            </a:extLst>
          </p:cNvPr>
          <p:cNvSpPr>
            <a:spLocks noGrp="1"/>
          </p:cNvSpPr>
          <p:nvPr>
            <p:custDataLst>
              <p:tags r:id="rId44"/>
            </p:custDataLst>
          </p:nvPr>
        </p:nvSpPr>
        <p:spPr bwMode="gray">
          <a:xfrm>
            <a:off x="2632075" y="4603750"/>
            <a:ext cx="4286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F0AA2ADD-9625-4702-90DB-D6B70F362CE5}" type="datetime'''''''''''''6.''''''''''''''9''6''1,''''''''''''''1''8'''''">
              <a:rPr lang="el-GR" altLang="en-US" sz="800" b="0" smtClean="0">
                <a:solidFill>
                  <a:srgbClr val="000000"/>
                </a:solidFill>
              </a:rPr>
              <a:pPr lvl="0" algn="ctr">
                <a:spcBef>
                  <a:spcPct val="0"/>
                </a:spcBef>
                <a:spcAft>
                  <a:spcPct val="0"/>
                </a:spcAft>
                <a:defRPr/>
              </a:pPr>
              <a:t>6.961,18</a:t>
            </a:fld>
            <a:endParaRPr kumimoji="0" lang="el-GR" sz="800" b="0" i="0" strike="noStrike" kern="1200" cap="none" spc="0" normalizeH="0" baseline="0" noProof="0" dirty="0">
              <a:ln>
                <a:noFill/>
              </a:ln>
              <a:solidFill>
                <a:srgbClr val="000000"/>
              </a:solidFill>
              <a:effectLst/>
              <a:uLnTx/>
              <a:uFillTx/>
              <a:sym typeface="+mn-lt"/>
            </a:endParaRPr>
          </a:p>
        </p:txBody>
      </p:sp>
      <p:sp>
        <p:nvSpPr>
          <p:cNvPr id="141" name="Text">
            <a:extLst>
              <a:ext uri="{FF2B5EF4-FFF2-40B4-BE49-F238E27FC236}">
                <a16:creationId xmlns:a16="http://schemas.microsoft.com/office/drawing/2014/main" id="{33D2DB00-FCE3-F30C-6733-B974A650D72C}"/>
              </a:ext>
            </a:extLst>
          </p:cNvPr>
          <p:cNvSpPr>
            <a:spLocks noGrp="1"/>
          </p:cNvSpPr>
          <p:nvPr>
            <p:custDataLst>
              <p:tags r:id="rId45"/>
            </p:custDataLst>
          </p:nvPr>
        </p:nvSpPr>
        <p:spPr bwMode="gray">
          <a:xfrm>
            <a:off x="6435725" y="3762375"/>
            <a:ext cx="428625"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28EE233E-51CC-424A-92A5-A9DA69A3A760}" type="datetime'''''''''''''''''''''''8.1''9''''''''''1'''',''''''''''75'''">
              <a:rPr lang="el-GR" altLang="en-US" sz="800" b="0" smtClean="0">
                <a:solidFill>
                  <a:srgbClr val="000000"/>
                </a:solidFill>
              </a:rPr>
              <a:pPr lvl="0" algn="ctr">
                <a:spcBef>
                  <a:spcPct val="0"/>
                </a:spcBef>
                <a:spcAft>
                  <a:spcPct val="0"/>
                </a:spcAft>
                <a:defRPr/>
              </a:pPr>
              <a:t>8.191,75</a:t>
            </a:fld>
            <a:endParaRPr kumimoji="0" lang="el-GR" sz="800" b="0" i="0" strike="noStrike" kern="1200" cap="none" spc="0" normalizeH="0" baseline="0" noProof="0" dirty="0">
              <a:ln>
                <a:noFill/>
              </a:ln>
              <a:solidFill>
                <a:srgbClr val="000000"/>
              </a:solidFill>
              <a:effectLst/>
              <a:uLnTx/>
              <a:uFillTx/>
              <a:sym typeface="+mn-lt"/>
            </a:endParaRPr>
          </a:p>
        </p:txBody>
      </p:sp>
      <p:sp>
        <p:nvSpPr>
          <p:cNvPr id="23" name="Text Placeholder 2">
            <a:extLst>
              <a:ext uri="{FF2B5EF4-FFF2-40B4-BE49-F238E27FC236}">
                <a16:creationId xmlns:a16="http://schemas.microsoft.com/office/drawing/2014/main" id="{1841A3C3-416E-0982-6E19-A5A978705744}"/>
              </a:ext>
            </a:extLst>
          </p:cNvPr>
          <p:cNvSpPr>
            <a:spLocks noGrp="1"/>
          </p:cNvSpPr>
          <p:nvPr>
            <p:custDataLst>
              <p:tags r:id="rId46"/>
            </p:custDataLst>
          </p:nvPr>
        </p:nvSpPr>
        <p:spPr bwMode="auto">
          <a:xfrm>
            <a:off x="4175125" y="5727700"/>
            <a:ext cx="2413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8557C12E-9FF5-4E95-9DC3-74743BB606BE}" type="datetime'2''''0''''''''''2''1'''''''''''''''''''''''">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2021</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44" name="Ορθογώνιο 3">
            <a:extLst>
              <a:ext uri="{FF2B5EF4-FFF2-40B4-BE49-F238E27FC236}">
                <a16:creationId xmlns:a16="http://schemas.microsoft.com/office/drawing/2014/main" id="{012C8628-FD74-9B8D-736F-A66F756CB402}"/>
              </a:ext>
            </a:extLst>
          </p:cNvPr>
          <p:cNvSpPr/>
          <p:nvPr>
            <p:custDataLst>
              <p:tags r:id="rId47"/>
            </p:custDataLst>
          </p:nvPr>
        </p:nvSpPr>
        <p:spPr bwMode="auto">
          <a:xfrm>
            <a:off x="1333500" y="2909888"/>
            <a:ext cx="142875" cy="106363"/>
          </a:xfrm>
          <a:prstGeom prst="rect">
            <a:avLst/>
          </a:prstGeom>
          <a:solidFill>
            <a:srgbClr val="00A7B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816"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7AFA71DC-C02B-7658-94E1-C5D85BCC9EC9}"/>
              </a:ext>
            </a:extLst>
          </p:cNvPr>
          <p:cNvSpPr/>
          <p:nvPr>
            <p:custDataLst>
              <p:tags r:id="rId48"/>
            </p:custDataLst>
          </p:nvPr>
        </p:nvSpPr>
        <p:spPr bwMode="auto">
          <a:xfrm>
            <a:off x="3322638" y="2909888"/>
            <a:ext cx="142875" cy="10636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816"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6" name="Straight Connector 45">
            <a:extLst>
              <a:ext uri="{FF2B5EF4-FFF2-40B4-BE49-F238E27FC236}">
                <a16:creationId xmlns:a16="http://schemas.microsoft.com/office/drawing/2014/main" id="{93B5CB02-F47B-FBB2-AB27-204BCC43B440}"/>
              </a:ext>
            </a:extLst>
          </p:cNvPr>
          <p:cNvCxnSpPr/>
          <p:nvPr>
            <p:custDataLst>
              <p:tags r:id="rId49"/>
            </p:custDataLst>
          </p:nvPr>
        </p:nvCxnSpPr>
        <p:spPr bwMode="gray">
          <a:xfrm>
            <a:off x="5862638" y="2962275"/>
            <a:ext cx="260350" cy="0"/>
          </a:xfrm>
          <a:prstGeom prst="line">
            <a:avLst/>
          </a:prstGeom>
          <a:ln w="19050" cap="rnd" cmpd="sng" algn="ctr">
            <a:solidFill>
              <a:srgbClr val="808080"/>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7" name="Diamond 46">
            <a:extLst>
              <a:ext uri="{FF2B5EF4-FFF2-40B4-BE49-F238E27FC236}">
                <a16:creationId xmlns:a16="http://schemas.microsoft.com/office/drawing/2014/main" id="{C9EBB7F9-0B3E-F853-FD4B-DF32A9CBBD50}"/>
              </a:ext>
            </a:extLst>
          </p:cNvPr>
          <p:cNvSpPr/>
          <p:nvPr>
            <p:custDataLst>
              <p:tags r:id="rId50"/>
            </p:custDataLst>
          </p:nvPr>
        </p:nvSpPr>
        <p:spPr bwMode="auto">
          <a:xfrm>
            <a:off x="5929313" y="2898775"/>
            <a:ext cx="127000" cy="127000"/>
          </a:xfrm>
          <a:prstGeom prst="diamond">
            <a:avLst/>
          </a:prstGeom>
          <a:solidFill>
            <a:srgbClr val="8E65AD"/>
          </a:solidFill>
          <a:ln w="9525" cmpd="sng" algn="ctr">
            <a:solidFill>
              <a:srgbClr val="8E65AD"/>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816"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Text Placeholder 2">
            <a:extLst>
              <a:ext uri="{FF2B5EF4-FFF2-40B4-BE49-F238E27FC236}">
                <a16:creationId xmlns:a16="http://schemas.microsoft.com/office/drawing/2014/main" id="{3CEB143F-D1A7-4593-DCDB-6D5FD695E6C0}"/>
              </a:ext>
            </a:extLst>
          </p:cNvPr>
          <p:cNvSpPr>
            <a:spLocks noGrp="1"/>
          </p:cNvSpPr>
          <p:nvPr>
            <p:custDataLst>
              <p:tags r:id="rId51"/>
            </p:custDataLst>
          </p:nvPr>
        </p:nvSpPr>
        <p:spPr bwMode="auto">
          <a:xfrm>
            <a:off x="1527175" y="2905125"/>
            <a:ext cx="1557338"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l"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6523846B-3EDC-4C31-94A2-B5AE5C8D4D8D}" type="datetime'Φ''αρ''μα''''κε''υτ''ι''''''''κ''ές'''' πω''λή''σε''ις'''''' '">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l"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Φαρμακευτικές πωλήσεις </a:t>
            </a:fld>
            <a:r>
              <a:rPr kumimoji="0" lang="el-GR" altLang="en-US" sz="800" b="0" i="0" u="none" strike="noStrike" kern="1200" cap="none" spc="0" normalizeH="0" baseline="0" noProof="0" dirty="0">
                <a:ln>
                  <a:noFill/>
                </a:ln>
                <a:solidFill>
                  <a:srgbClr val="000000"/>
                </a:solidFill>
                <a:effectLst/>
                <a:uLnTx/>
                <a:uFillTx/>
                <a:latin typeface="Arial" panose="020B0604020202020204"/>
                <a:ea typeface="+mn-ea"/>
                <a:cs typeface="+mn-cs"/>
              </a:rPr>
              <a:t>(σε εκ.€)</a:t>
            </a:r>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49" name="Text Placeholder 2">
            <a:extLst>
              <a:ext uri="{FF2B5EF4-FFF2-40B4-BE49-F238E27FC236}">
                <a16:creationId xmlns:a16="http://schemas.microsoft.com/office/drawing/2014/main" id="{3402524A-B7A7-484C-93A5-878DC9F201F4}"/>
              </a:ext>
            </a:extLst>
          </p:cNvPr>
          <p:cNvSpPr>
            <a:spLocks noGrp="1"/>
          </p:cNvSpPr>
          <p:nvPr>
            <p:custDataLst>
              <p:tags r:id="rId52"/>
            </p:custDataLst>
          </p:nvPr>
        </p:nvSpPr>
        <p:spPr bwMode="auto">
          <a:xfrm>
            <a:off x="3516312" y="2905125"/>
            <a:ext cx="22352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l"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F4DED91F-A73B-4A41-B1B1-B766D7CD3280}" type="datetime'''Π''ο''σότη''τ''α ''φαρμ''ακευτ''''ι''κ''ών'''' πωλήσεων '">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l"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Ποσότητα φαρμακευτικών πωλήσεων </a:t>
            </a:fld>
            <a:r>
              <a:rPr kumimoji="0" lang="el-GR" altLang="en-US" sz="800" b="0" i="0" u="none" strike="noStrike" kern="1200" cap="none" spc="0" normalizeH="0" baseline="0" noProof="0" dirty="0">
                <a:ln>
                  <a:noFill/>
                </a:ln>
                <a:solidFill>
                  <a:srgbClr val="000000"/>
                </a:solidFill>
                <a:effectLst/>
                <a:uLnTx/>
                <a:uFillTx/>
                <a:latin typeface="Arial" panose="020B0604020202020204"/>
                <a:ea typeface="+mn-ea"/>
                <a:cs typeface="+mn-cs"/>
              </a:rPr>
              <a:t>(σε εκ. </a:t>
            </a:r>
            <a:r>
              <a:rPr kumimoji="0" lang="el-GR" altLang="en-US" sz="800" b="0" i="0" u="none" strike="noStrike" kern="1200" cap="none" spc="0" normalizeH="0" baseline="0" noProof="0" dirty="0" err="1">
                <a:ln>
                  <a:noFill/>
                </a:ln>
                <a:solidFill>
                  <a:srgbClr val="000000"/>
                </a:solidFill>
                <a:effectLst/>
                <a:uLnTx/>
                <a:uFillTx/>
                <a:latin typeface="Arial" panose="020B0604020202020204"/>
                <a:ea typeface="+mn-ea"/>
                <a:cs typeface="+mn-cs"/>
              </a:rPr>
              <a:t>τμχ</a:t>
            </a:r>
            <a:r>
              <a:rPr kumimoji="0" lang="el-GR" altLang="en-US" sz="800" b="0" i="0" u="none" strike="noStrike" kern="1200" cap="none" spc="0" normalizeH="0" baseline="0" noProof="0" dirty="0">
                <a:ln>
                  <a:noFill/>
                </a:ln>
                <a:solidFill>
                  <a:srgbClr val="000000"/>
                </a:solidFill>
                <a:effectLst/>
                <a:uLnTx/>
                <a:uFillTx/>
                <a:latin typeface="Arial" panose="020B0604020202020204"/>
                <a:ea typeface="+mn-ea"/>
                <a:cs typeface="+mn-cs"/>
              </a:rPr>
              <a:t>)</a:t>
            </a:r>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50" name="Text Placeholder 2">
            <a:extLst>
              <a:ext uri="{FF2B5EF4-FFF2-40B4-BE49-F238E27FC236}">
                <a16:creationId xmlns:a16="http://schemas.microsoft.com/office/drawing/2014/main" id="{6AAC6E14-1899-4D98-65E3-40260DBAE116}"/>
              </a:ext>
            </a:extLst>
          </p:cNvPr>
          <p:cNvSpPr>
            <a:spLocks noGrp="1"/>
          </p:cNvSpPr>
          <p:nvPr>
            <p:custDataLst>
              <p:tags r:id="rId53"/>
            </p:custDataLst>
          </p:nvPr>
        </p:nvSpPr>
        <p:spPr bwMode="auto">
          <a:xfrm>
            <a:off x="6183313" y="2905125"/>
            <a:ext cx="12382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l"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FC538DC2-3BC5-4823-BA68-EC599D44FC38}" type="datetime'Μέ''''''ση τιμ''ή'' ''π''''''''ώ''λησ''η''ς (δε''ξ''''''ιά)'">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l"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Μέση τιμή πώλησης (δεξιά)</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72" name="AutoShape 32">
            <a:extLst>
              <a:ext uri="{FF2B5EF4-FFF2-40B4-BE49-F238E27FC236}">
                <a16:creationId xmlns:a16="http://schemas.microsoft.com/office/drawing/2014/main" id="{8F20F9FB-3688-20DE-8A37-82FEA24C51EF}"/>
              </a:ext>
            </a:extLst>
          </p:cNvPr>
          <p:cNvSpPr>
            <a:spLocks noChangeArrowheads="1"/>
          </p:cNvSpPr>
          <p:nvPr/>
        </p:nvSpPr>
        <p:spPr bwMode="gray">
          <a:xfrm>
            <a:off x="8031745" y="2852936"/>
            <a:ext cx="197855" cy="3128314"/>
          </a:xfrm>
          <a:prstGeom prst="rightArrow">
            <a:avLst>
              <a:gd name="adj1" fmla="val 56093"/>
              <a:gd name="adj2" fmla="val 100000"/>
            </a:avLst>
          </a:prstGeom>
          <a:solidFill>
            <a:schemeClr val="tx2"/>
          </a:solidFill>
          <a:ln>
            <a:noFill/>
          </a:ln>
          <a:effectLst>
            <a:outerShdw blurRad="50800" dist="38100" dir="5400000" algn="t" rotWithShape="0">
              <a:prstClr val="black">
                <a:alpha val="40000"/>
              </a:prstClr>
            </a:outerShdw>
          </a:effectLst>
        </p:spPr>
        <p:txBody>
          <a:bodyPr lIns="65315" tIns="65315" rIns="65315" bIns="65315" anchor="ctr" anchorCtr="0"/>
          <a:lstStyle/>
          <a:p>
            <a:pPr marL="0" marR="0" lvl="0" indent="-168501" algn="ctr" defTabSz="914400" rtl="0" eaLnBrk="1" fontAlgn="auto" latinLnBrk="0" hangingPunct="1">
              <a:lnSpc>
                <a:spcPct val="115000"/>
              </a:lnSpc>
              <a:spcBef>
                <a:spcPts val="0"/>
              </a:spcBef>
              <a:spcAft>
                <a:spcPts val="0"/>
              </a:spcAft>
              <a:buClrTx/>
              <a:buSzTx/>
              <a:buFontTx/>
              <a:buNone/>
              <a:tabLst/>
              <a:defRPr/>
            </a:pPr>
            <a:endParaRPr kumimoji="0" lang="de-DE" sz="816"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p:txBody>
      </p:sp>
      <p:sp>
        <p:nvSpPr>
          <p:cNvPr id="173" name="Rectangle: Rounded Corners 172">
            <a:extLst>
              <a:ext uri="{FF2B5EF4-FFF2-40B4-BE49-F238E27FC236}">
                <a16:creationId xmlns:a16="http://schemas.microsoft.com/office/drawing/2014/main" id="{011DCFA8-3CA5-C132-142E-E8D0D3C7121D}"/>
              </a:ext>
            </a:extLst>
          </p:cNvPr>
          <p:cNvSpPr/>
          <p:nvPr/>
        </p:nvSpPr>
        <p:spPr>
          <a:xfrm>
            <a:off x="8324044" y="2565400"/>
            <a:ext cx="3329267" cy="3384550"/>
          </a:xfrm>
          <a:prstGeom prst="round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200" tIns="0" rIns="61200" bIns="0" rtlCol="0" anchor="ctr"/>
          <a:lstStyle/>
          <a:p>
            <a:pPr marR="0" lvl="0" algn="l" defTabSz="914400" rtl="0" eaLnBrk="1" fontAlgn="auto" latinLnBrk="0" hangingPunct="1">
              <a:lnSpc>
                <a:spcPct val="114000"/>
              </a:lnSpc>
              <a:spcAft>
                <a:spcPts val="300"/>
              </a:spcAft>
              <a:buClrTx/>
              <a:buSzTx/>
              <a:tabLst/>
              <a:defRPr/>
            </a:pPr>
            <a:endParaRPr kumimoji="0" lang="el-GR"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endParaRPr kumimoji="0" lang="el-GR"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endParaRPr kumimoji="0" lang="el-GR"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endParaRPr kumimoji="0" lang="el-GR"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endParaRPr lang="el-GR" sz="1050" dirty="0">
              <a:solidFill>
                <a:srgbClr val="000000"/>
              </a:solidFill>
              <a:latin typeface="Arial" panose="020B0604020202020204" pitchFamily="34" charset="0"/>
            </a:endParaRPr>
          </a:p>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endParaRPr kumimoji="0" lang="el-GR"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Η </a:t>
            </a:r>
            <a:r>
              <a:rPr kumimoji="0" lang="el-GR"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μέση τιμή πώλησης των φαρμάκων </a:t>
            </a:r>
            <a:r>
              <a:rPr kumimoji="0" lang="el-GR"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στην Ελλάδα είναι χαμηλότερη από το Μ.Ο. της Ελλάδας (-9%) </a:t>
            </a:r>
          </a:p>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r>
              <a:rPr lang="el-GR" sz="1050" dirty="0">
                <a:solidFill>
                  <a:srgbClr val="000000"/>
                </a:solidFill>
                <a:latin typeface="Arial" panose="020B0604020202020204" pitchFamily="34" charset="0"/>
              </a:rPr>
              <a:t>Η αύξηση της τιμής των φαρμάκων </a:t>
            </a:r>
            <a:r>
              <a:rPr lang="el-GR" sz="1050" b="1" dirty="0">
                <a:solidFill>
                  <a:srgbClr val="000000"/>
                </a:solidFill>
                <a:latin typeface="Arial" panose="020B0604020202020204" pitchFamily="34" charset="0"/>
              </a:rPr>
              <a:t>είναι κατά κύριο λόγο απόρροια αναπροσαρμογών τιμών</a:t>
            </a:r>
            <a:r>
              <a:rPr lang="el-GR" sz="1050" dirty="0">
                <a:solidFill>
                  <a:srgbClr val="000000"/>
                </a:solidFill>
                <a:latin typeface="Arial" panose="020B0604020202020204" pitchFamily="34" charset="0"/>
              </a:rPr>
              <a:t> και αυξημένου κόστους παραγωγής  </a:t>
            </a:r>
            <a:endParaRPr kumimoji="0" lang="el-GR" sz="105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4" name="Text Placeholder 4">
            <a:extLst>
              <a:ext uri="{FF2B5EF4-FFF2-40B4-BE49-F238E27FC236}">
                <a16:creationId xmlns:a16="http://schemas.microsoft.com/office/drawing/2014/main" id="{13E33A0A-20A9-C5ED-A39E-3E8B10FC16C7}"/>
              </a:ext>
            </a:extLst>
          </p:cNvPr>
          <p:cNvSpPr txBox="1">
            <a:spLocks/>
          </p:cNvSpPr>
          <p:nvPr/>
        </p:nvSpPr>
        <p:spPr>
          <a:xfrm>
            <a:off x="8760296" y="2467635"/>
            <a:ext cx="1530611" cy="169277"/>
          </a:xfrm>
          <a:prstGeom prst="rect">
            <a:avLst/>
          </a:prstGeom>
          <a:solidFill>
            <a:schemeClr val="bg1"/>
          </a:solidFill>
        </p:spPr>
        <p:txBody>
          <a:bodyPr vert="horz" wrap="square" lIns="0" tIns="0" rIns="0" bIns="0" rtlCol="0" anchor="t"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0" marR="0" lvl="3" indent="0" algn="ctr" defTabSz="1007943"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100" b="1" i="1" u="none" strike="noStrike" kern="1200" cap="none" spc="0" normalizeH="0" baseline="0" noProof="0" dirty="0">
                <a:ln>
                  <a:noFill/>
                </a:ln>
                <a:solidFill>
                  <a:srgbClr val="00A7B4"/>
                </a:solidFill>
                <a:effectLst/>
                <a:uLnTx/>
                <a:uFillTx/>
                <a:latin typeface="Arial (Body)"/>
                <a:ea typeface="Times New Roman" panose="02020603050405020304" pitchFamily="18" charset="0"/>
                <a:cs typeface="Arial" panose="020B0604020202020204" pitchFamily="34" charset="0"/>
              </a:rPr>
              <a:t>Επισκόπηση</a:t>
            </a:r>
            <a:r>
              <a:rPr kumimoji="0" lang="en-US" sz="1100" b="1" i="1" u="none" strike="noStrike" kern="1200" cap="none" spc="0" normalizeH="0" baseline="0" noProof="0" dirty="0">
                <a:ln>
                  <a:noFill/>
                </a:ln>
                <a:solidFill>
                  <a:srgbClr val="00A7B4"/>
                </a:solidFill>
                <a:effectLst/>
                <a:uLnTx/>
                <a:uFillTx/>
                <a:latin typeface="Arial (Body)"/>
                <a:ea typeface="Times New Roman" panose="02020603050405020304" pitchFamily="18" charset="0"/>
                <a:cs typeface="Arial" panose="020B0604020202020204" pitchFamily="34" charset="0"/>
              </a:rPr>
              <a:t> </a:t>
            </a:r>
            <a:r>
              <a:rPr kumimoji="0" lang="el-GR" sz="1100" b="1" i="1" u="none" strike="noStrike" kern="1200" cap="none" spc="0" normalizeH="0" baseline="0" noProof="0" dirty="0">
                <a:ln>
                  <a:noFill/>
                </a:ln>
                <a:solidFill>
                  <a:srgbClr val="00A7B4"/>
                </a:solidFill>
                <a:effectLst/>
                <a:uLnTx/>
                <a:uFillTx/>
                <a:latin typeface="Arial (Body)"/>
                <a:ea typeface="Times New Roman" panose="02020603050405020304" pitchFamily="18" charset="0"/>
                <a:cs typeface="Arial" panose="020B0604020202020204" pitchFamily="34" charset="0"/>
              </a:rPr>
              <a:t>μεγεθών</a:t>
            </a:r>
            <a:endParaRPr kumimoji="0" lang="el-GR" sz="1100" b="0" i="1" u="none" strike="noStrike" kern="1200" cap="none" spc="0" normalizeH="0" baseline="0" noProof="0" dirty="0">
              <a:ln>
                <a:noFill/>
              </a:ln>
              <a:solidFill>
                <a:srgbClr val="00A7B4"/>
              </a:solidFill>
              <a:effectLst/>
              <a:uLnTx/>
              <a:uFillTx/>
              <a:latin typeface="Arial (Body)"/>
            </a:endParaRPr>
          </a:p>
        </p:txBody>
      </p:sp>
      <p:sp>
        <p:nvSpPr>
          <p:cNvPr id="175" name="Text Placeholder 5">
            <a:extLst>
              <a:ext uri="{FF2B5EF4-FFF2-40B4-BE49-F238E27FC236}">
                <a16:creationId xmlns:a16="http://schemas.microsoft.com/office/drawing/2014/main" id="{78E53556-2113-8676-1D95-5E48F5405B5A}"/>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marR="0" lvl="0" indent="-172800" algn="l" defTabSz="914406" rtl="0" eaLnBrk="1" fontAlgn="auto" latinLnBrk="0" hangingPunct="1">
              <a:lnSpc>
                <a:spcPct val="100000"/>
              </a:lnSpc>
              <a:spcBef>
                <a:spcPts val="181"/>
              </a:spcBef>
              <a:spcAft>
                <a:spcPts val="181"/>
              </a:spcAft>
              <a:buClrTx/>
              <a:buSzTx/>
              <a:buFont typeface="Arial" panose="020B0604020202020204" pitchFamily="34" charset="0"/>
              <a:buNone/>
              <a:tabLst/>
              <a:defRPr/>
            </a:pPr>
            <a:r>
              <a:rPr lang="el-GR" sz="1179" dirty="0">
                <a:solidFill>
                  <a:srgbClr val="4F2D7F"/>
                </a:solidFill>
                <a:latin typeface="Arial" panose="020B0604020202020204"/>
              </a:rPr>
              <a:t>Στο πλαίσιο αποτύπωσης </a:t>
            </a:r>
            <a:r>
              <a:rPr lang="el-GR" sz="1179" b="1" dirty="0">
                <a:solidFill>
                  <a:srgbClr val="4F2D7F"/>
                </a:solidFill>
                <a:latin typeface="Arial" panose="020B0604020202020204"/>
              </a:rPr>
              <a:t>της συνολικής κατανάλωσης φαρμάκου</a:t>
            </a:r>
            <a:r>
              <a:rPr lang="el-GR" sz="1179" dirty="0">
                <a:solidFill>
                  <a:srgbClr val="4F2D7F"/>
                </a:solidFill>
                <a:latin typeface="Arial" panose="020B0604020202020204"/>
              </a:rPr>
              <a:t>, αποτυπώνεται το σύνολο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των πωλήσεων φαρμάκου</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 τόσο σε ποσότητα όσο και αξία, με </a:t>
            </a:r>
          </a:p>
          <a:p>
            <a:pPr marL="172800" marR="0" lvl="0" indent="-172800" algn="l" defTabSz="914406" rtl="0" eaLnBrk="1" fontAlgn="auto" latinLnBrk="0" hangingPunct="1">
              <a:lnSpc>
                <a:spcPct val="100000"/>
              </a:lnSpc>
              <a:spcBef>
                <a:spcPts val="181"/>
              </a:spcBef>
              <a:spcAft>
                <a:spcPts val="181"/>
              </a:spcAft>
              <a:buClrTx/>
              <a:buSzTx/>
              <a:buFont typeface="Arial" panose="020B0604020202020204" pitchFamily="34" charset="0"/>
              <a:buNone/>
              <a:tabLst/>
              <a:defRPr/>
            </a:pP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στόχο την εκτίμηση της μέσης ετήσιας τιμής στην Ελλάδα μέσω</a:t>
            </a:r>
            <a:r>
              <a:rPr kumimoji="0" lang="en-US" sz="1179" b="0" i="0" u="none" strike="noStrike" kern="1200" cap="none" spc="0" normalizeH="0" baseline="0" noProof="0" dirty="0">
                <a:ln>
                  <a:noFill/>
                </a:ln>
                <a:solidFill>
                  <a:srgbClr val="4F2D7F"/>
                </a:solidFill>
                <a:effectLst/>
                <a:uLnTx/>
                <a:uFillTx/>
                <a:latin typeface="Arial" panose="020B0604020202020204"/>
                <a:ea typeface="+mn-ea"/>
                <a:cs typeface="+mn-cs"/>
              </a:rPr>
              <a:t>:</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 </a:t>
            </a:r>
          </a:p>
          <a:p>
            <a:pPr marL="172800" marR="0" lvl="0" indent="-172800" algn="l" defTabSz="914406"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lang="el-GR" sz="1179" dirty="0">
                <a:solidFill>
                  <a:srgbClr val="4F2D7F"/>
                </a:solidFill>
                <a:latin typeface="Arial" panose="020B0604020202020204"/>
              </a:rPr>
              <a:t>τ</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ης καταγραφής της αξίας των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συνολικών φαρμάκων </a:t>
            </a:r>
          </a:p>
          <a:p>
            <a:pPr marL="172800" marR="0" lvl="0" indent="-172800" algn="l" defTabSz="914406"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lang="el-GR" sz="1179" dirty="0">
                <a:solidFill>
                  <a:srgbClr val="4F2D7F"/>
                </a:solidFill>
                <a:latin typeface="Arial" panose="020B0604020202020204"/>
              </a:rPr>
              <a:t>τ</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ης αποτύπωσης της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συνολικής ποσότητας των φαρμάκων</a:t>
            </a:r>
          </a:p>
        </p:txBody>
      </p:sp>
      <p:sp>
        <p:nvSpPr>
          <p:cNvPr id="176" name="Title">
            <a:extLst>
              <a:ext uri="{FF2B5EF4-FFF2-40B4-BE49-F238E27FC236}">
                <a16:creationId xmlns:a16="http://schemas.microsoft.com/office/drawing/2014/main" id="{FB865E6D-7466-320F-EEB9-57DEAD13AFB0}"/>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Κατανάλωση και μέση τιμή φαρμάκου</a:t>
            </a:r>
          </a:p>
          <a:p>
            <a:r>
              <a:rPr lang="el-GR" sz="2000" dirty="0">
                <a:solidFill>
                  <a:srgbClr val="00A7B4"/>
                </a:solidFill>
                <a:latin typeface="Arial (Body)"/>
                <a:cs typeface="Arial" panose="020B0604020202020204" pitchFamily="34" charset="0"/>
              </a:rPr>
              <a:t>Εξέλιξη και συγκριτική αποτύπωση </a:t>
            </a:r>
          </a:p>
        </p:txBody>
      </p:sp>
      <p:sp>
        <p:nvSpPr>
          <p:cNvPr id="214" name="TextBox 213">
            <a:extLst>
              <a:ext uri="{FF2B5EF4-FFF2-40B4-BE49-F238E27FC236}">
                <a16:creationId xmlns:a16="http://schemas.microsoft.com/office/drawing/2014/main" id="{D4651B35-5BCC-8700-F576-3EB68E0EC528}"/>
              </a:ext>
            </a:extLst>
          </p:cNvPr>
          <p:cNvSpPr txBox="1"/>
          <p:nvPr/>
        </p:nvSpPr>
        <p:spPr>
          <a:xfrm>
            <a:off x="515003" y="6028240"/>
            <a:ext cx="4515729" cy="179360"/>
          </a:xfrm>
          <a:prstGeom prst="rect">
            <a:avLst/>
          </a:prstGeom>
          <a:noFill/>
        </p:spPr>
        <p:txBody>
          <a:bodyPr wrap="none" lIns="0" tIns="0" rIns="0" bIns="0" rtlCol="0">
            <a:noAutofit/>
          </a:bodyPr>
          <a:lstStyle/>
          <a:p>
            <a:pPr>
              <a:defRPr/>
            </a:pPr>
            <a:r>
              <a:rPr lang="el-GR" altLang="el-GR" sz="800" i="1" dirty="0">
                <a:solidFill>
                  <a:prstClr val="black"/>
                </a:solidFill>
              </a:rPr>
              <a:t>Πηγή: </a:t>
            </a:r>
            <a:r>
              <a:rPr lang="el-GR" altLang="el-GR" sz="800" dirty="0">
                <a:solidFill>
                  <a:prstClr val="black"/>
                </a:solidFill>
              </a:rPr>
              <a:t>Επεξεργασία στοιχείων από ΕΟΦ, </a:t>
            </a:r>
            <a:r>
              <a:rPr lang="en-US" altLang="el-GR" sz="800" dirty="0">
                <a:solidFill>
                  <a:prstClr val="black"/>
                </a:solidFill>
              </a:rPr>
              <a:t>Eurostat, TLV</a:t>
            </a:r>
            <a:r>
              <a:rPr lang="el-GR" altLang="el-GR" sz="800" dirty="0">
                <a:solidFill>
                  <a:prstClr val="black"/>
                </a:solidFill>
              </a:rPr>
              <a:t> </a:t>
            </a:r>
            <a:endParaRPr lang="en-US" sz="800" dirty="0">
              <a:solidFill>
                <a:prstClr val="black"/>
              </a:solidFill>
            </a:endParaRPr>
          </a:p>
        </p:txBody>
      </p:sp>
      <p:graphicFrame>
        <p:nvGraphicFramePr>
          <p:cNvPr id="59" name="Table 58">
            <a:extLst>
              <a:ext uri="{FF2B5EF4-FFF2-40B4-BE49-F238E27FC236}">
                <a16:creationId xmlns:a16="http://schemas.microsoft.com/office/drawing/2014/main" id="{09251C64-7F46-7D88-3A65-5719E53F4E1E}"/>
              </a:ext>
            </a:extLst>
          </p:cNvPr>
          <p:cNvGraphicFramePr>
            <a:graphicFrameLocks noGrp="1"/>
          </p:cNvGraphicFramePr>
          <p:nvPr>
            <p:extLst>
              <p:ext uri="{D42A27DB-BD31-4B8C-83A1-F6EECF244321}">
                <p14:modId xmlns:p14="http://schemas.microsoft.com/office/powerpoint/2010/main" val="2900279799"/>
              </p:ext>
            </p:extLst>
          </p:nvPr>
        </p:nvGraphicFramePr>
        <p:xfrm>
          <a:off x="8714358" y="2743200"/>
          <a:ext cx="2560067" cy="1371600"/>
        </p:xfrm>
        <a:graphic>
          <a:graphicData uri="http://schemas.openxmlformats.org/drawingml/2006/table">
            <a:tbl>
              <a:tblPr firstRow="1" bandRow="1">
                <a:tableStyleId>{68D230F3-CF80-4859-8CE7-A43EE81993B5}</a:tableStyleId>
              </a:tblPr>
              <a:tblGrid>
                <a:gridCol w="1307042">
                  <a:extLst>
                    <a:ext uri="{9D8B030D-6E8A-4147-A177-3AD203B41FA5}">
                      <a16:colId xmlns:a16="http://schemas.microsoft.com/office/drawing/2014/main" val="218061465"/>
                    </a:ext>
                  </a:extLst>
                </a:gridCol>
                <a:gridCol w="1253025">
                  <a:extLst>
                    <a:ext uri="{9D8B030D-6E8A-4147-A177-3AD203B41FA5}">
                      <a16:colId xmlns:a16="http://schemas.microsoft.com/office/drawing/2014/main" val="2044719872"/>
                    </a:ext>
                  </a:extLst>
                </a:gridCol>
              </a:tblGrid>
              <a:tr h="164071">
                <a:tc>
                  <a:txBody>
                    <a:bodyPr/>
                    <a:lstStyle/>
                    <a:p>
                      <a:pPr algn="ctr">
                        <a:spcAft>
                          <a:spcPts val="0"/>
                        </a:spcAft>
                      </a:pPr>
                      <a:r>
                        <a:rPr lang="el-GR" sz="900" dirty="0"/>
                        <a:t>Χώρα</a:t>
                      </a:r>
                    </a:p>
                  </a:txBody>
                  <a:tcPr/>
                </a:tc>
                <a:tc>
                  <a:txBody>
                    <a:bodyPr/>
                    <a:lstStyle/>
                    <a:p>
                      <a:pPr algn="ctr">
                        <a:spcAft>
                          <a:spcPts val="0"/>
                        </a:spcAft>
                      </a:pPr>
                      <a:r>
                        <a:rPr lang="el-GR" sz="900" dirty="0"/>
                        <a:t>Μέση τιμή (€)</a:t>
                      </a:r>
                    </a:p>
                  </a:txBody>
                  <a:tcPr/>
                </a:tc>
                <a:extLst>
                  <a:ext uri="{0D108BD9-81ED-4DB2-BD59-A6C34878D82A}">
                    <a16:rowId xmlns:a16="http://schemas.microsoft.com/office/drawing/2014/main" val="1592536252"/>
                  </a:ext>
                </a:extLst>
              </a:tr>
              <a:tr h="164071">
                <a:tc>
                  <a:txBody>
                    <a:bodyPr/>
                    <a:lstStyle/>
                    <a:p>
                      <a:pPr>
                        <a:spcAft>
                          <a:spcPts val="0"/>
                        </a:spcAft>
                      </a:pPr>
                      <a:r>
                        <a:rPr lang="el-GR" sz="900" dirty="0"/>
                        <a:t>Γερμανία</a:t>
                      </a:r>
                    </a:p>
                  </a:txBody>
                  <a:tcPr/>
                </a:tc>
                <a:tc>
                  <a:txBody>
                    <a:bodyPr/>
                    <a:lstStyle/>
                    <a:p>
                      <a:pPr algn="r" rtl="0" fontAlgn="ctr">
                        <a:spcAft>
                          <a:spcPts val="0"/>
                        </a:spcAft>
                      </a:pPr>
                      <a:r>
                        <a:rPr lang="el-GR" sz="900" b="0" i="0" u="none" strike="noStrike">
                          <a:solidFill>
                            <a:srgbClr val="000000"/>
                          </a:solidFill>
                          <a:effectLst/>
                          <a:latin typeface="Arial" panose="020B0604020202020204" pitchFamily="34" charset="0"/>
                        </a:rPr>
                        <a:t>17,40</a:t>
                      </a:r>
                    </a:p>
                  </a:txBody>
                  <a:tcPr marL="7620" marR="7620" marT="7620" marB="0" anchor="ctr"/>
                </a:tc>
                <a:extLst>
                  <a:ext uri="{0D108BD9-81ED-4DB2-BD59-A6C34878D82A}">
                    <a16:rowId xmlns:a16="http://schemas.microsoft.com/office/drawing/2014/main" val="256092937"/>
                  </a:ext>
                </a:extLst>
              </a:tr>
              <a:tr h="164071">
                <a:tc>
                  <a:txBody>
                    <a:bodyPr/>
                    <a:lstStyle/>
                    <a:p>
                      <a:pPr>
                        <a:spcAft>
                          <a:spcPts val="0"/>
                        </a:spcAft>
                      </a:pPr>
                      <a:r>
                        <a:rPr lang="el-GR" sz="900" dirty="0"/>
                        <a:t>Ιρλανδία </a:t>
                      </a:r>
                    </a:p>
                  </a:txBody>
                  <a:tcPr/>
                </a:tc>
                <a:tc>
                  <a:txBody>
                    <a:bodyPr/>
                    <a:lstStyle/>
                    <a:p>
                      <a:pPr algn="r" rtl="0" fontAlgn="ctr">
                        <a:spcAft>
                          <a:spcPts val="0"/>
                        </a:spcAft>
                      </a:pPr>
                      <a:r>
                        <a:rPr lang="el-GR" sz="900" b="0" i="0" u="none" strike="noStrike">
                          <a:solidFill>
                            <a:srgbClr val="000000"/>
                          </a:solidFill>
                          <a:effectLst/>
                          <a:latin typeface="Arial" panose="020B0604020202020204" pitchFamily="34" charset="0"/>
                        </a:rPr>
                        <a:t>16,53</a:t>
                      </a:r>
                    </a:p>
                  </a:txBody>
                  <a:tcPr marL="7620" marR="7620" marT="7620" marB="0" anchor="ctr"/>
                </a:tc>
                <a:extLst>
                  <a:ext uri="{0D108BD9-81ED-4DB2-BD59-A6C34878D82A}">
                    <a16:rowId xmlns:a16="http://schemas.microsoft.com/office/drawing/2014/main" val="716103289"/>
                  </a:ext>
                </a:extLst>
              </a:tr>
              <a:tr h="164071">
                <a:tc>
                  <a:txBody>
                    <a:bodyPr/>
                    <a:lstStyle/>
                    <a:p>
                      <a:pPr>
                        <a:spcAft>
                          <a:spcPts val="0"/>
                        </a:spcAft>
                      </a:pPr>
                      <a:r>
                        <a:rPr lang="el-GR" sz="900" dirty="0"/>
                        <a:t>Ιταλία</a:t>
                      </a:r>
                    </a:p>
                  </a:txBody>
                  <a:tcPr/>
                </a:tc>
                <a:tc>
                  <a:txBody>
                    <a:bodyPr/>
                    <a:lstStyle/>
                    <a:p>
                      <a:pPr algn="r" rtl="0" fontAlgn="ctr">
                        <a:spcAft>
                          <a:spcPts val="0"/>
                        </a:spcAft>
                      </a:pPr>
                      <a:r>
                        <a:rPr lang="el-GR" sz="900" b="0" i="0" u="none" strike="noStrike" dirty="0">
                          <a:solidFill>
                            <a:srgbClr val="000000"/>
                          </a:solidFill>
                          <a:effectLst/>
                          <a:latin typeface="Arial" panose="020B0604020202020204" pitchFamily="34" charset="0"/>
                        </a:rPr>
                        <a:t>15,28</a:t>
                      </a:r>
                    </a:p>
                  </a:txBody>
                  <a:tcPr marL="7620" marR="7620" marT="7620" marB="0" anchor="ctr"/>
                </a:tc>
                <a:extLst>
                  <a:ext uri="{0D108BD9-81ED-4DB2-BD59-A6C34878D82A}">
                    <a16:rowId xmlns:a16="http://schemas.microsoft.com/office/drawing/2014/main" val="287872384"/>
                  </a:ext>
                </a:extLst>
              </a:tr>
              <a:tr h="164071">
                <a:tc>
                  <a:txBody>
                    <a:bodyPr/>
                    <a:lstStyle/>
                    <a:p>
                      <a:pPr>
                        <a:spcAft>
                          <a:spcPts val="0"/>
                        </a:spcAft>
                      </a:pPr>
                      <a:r>
                        <a:rPr lang="el-GR" sz="900" b="1" dirty="0"/>
                        <a:t>Ελλάδα </a:t>
                      </a:r>
                    </a:p>
                  </a:txBody>
                  <a:tcPr/>
                </a:tc>
                <a:tc>
                  <a:txBody>
                    <a:bodyPr/>
                    <a:lstStyle/>
                    <a:p>
                      <a:pPr algn="r" rtl="0" fontAlgn="ctr">
                        <a:spcAft>
                          <a:spcPts val="0"/>
                        </a:spcAft>
                      </a:pPr>
                      <a:r>
                        <a:rPr lang="el-GR" sz="900" b="1" i="0" u="none" strike="noStrike" dirty="0">
                          <a:solidFill>
                            <a:srgbClr val="000000"/>
                          </a:solidFill>
                          <a:effectLst/>
                          <a:latin typeface="Arial" panose="020B0604020202020204" pitchFamily="34" charset="0"/>
                        </a:rPr>
                        <a:t>13,89</a:t>
                      </a:r>
                    </a:p>
                  </a:txBody>
                  <a:tcPr marL="7620" marR="7620" marT="7620" marB="0" anchor="ctr"/>
                </a:tc>
                <a:extLst>
                  <a:ext uri="{0D108BD9-81ED-4DB2-BD59-A6C34878D82A}">
                    <a16:rowId xmlns:a16="http://schemas.microsoft.com/office/drawing/2014/main" val="1300746771"/>
                  </a:ext>
                </a:extLst>
              </a:tr>
              <a:tr h="164071">
                <a:tc>
                  <a:txBody>
                    <a:bodyPr/>
                    <a:lstStyle/>
                    <a:p>
                      <a:pPr>
                        <a:spcAft>
                          <a:spcPts val="0"/>
                        </a:spcAft>
                      </a:pPr>
                      <a:r>
                        <a:rPr lang="el-GR" sz="900" b="1" dirty="0"/>
                        <a:t>Μ.Ο. Ε.Ε.</a:t>
                      </a:r>
                    </a:p>
                  </a:txBody>
                  <a:tcPr/>
                </a:tc>
                <a:tc>
                  <a:txBody>
                    <a:bodyPr/>
                    <a:lstStyle/>
                    <a:p>
                      <a:pPr algn="r" fontAlgn="t">
                        <a:spcAft>
                          <a:spcPts val="0"/>
                        </a:spcAft>
                      </a:pPr>
                      <a:r>
                        <a:rPr lang="el-GR" sz="900" b="1" i="0" u="none" strike="noStrike" dirty="0">
                          <a:solidFill>
                            <a:srgbClr val="000000"/>
                          </a:solidFill>
                          <a:effectLst/>
                          <a:latin typeface="Arial" panose="020B0604020202020204" pitchFamily="34" charset="0"/>
                        </a:rPr>
                        <a:t>15,26</a:t>
                      </a:r>
                    </a:p>
                  </a:txBody>
                  <a:tcPr marL="7620" marR="7620" marT="7620" marB="0" anchor="ctr"/>
                </a:tc>
                <a:extLst>
                  <a:ext uri="{0D108BD9-81ED-4DB2-BD59-A6C34878D82A}">
                    <a16:rowId xmlns:a16="http://schemas.microsoft.com/office/drawing/2014/main" val="1994616479"/>
                  </a:ext>
                </a:extLst>
              </a:tr>
            </a:tbl>
          </a:graphicData>
        </a:graphic>
      </p:graphicFrame>
      <p:sp>
        <p:nvSpPr>
          <p:cNvPr id="2" name="Rectangle 1">
            <a:extLst>
              <a:ext uri="{FF2B5EF4-FFF2-40B4-BE49-F238E27FC236}">
                <a16:creationId xmlns:a16="http://schemas.microsoft.com/office/drawing/2014/main" id="{C6CB01DA-CEB5-4E59-83E0-5EFCAFA3D41F}"/>
              </a:ext>
            </a:extLst>
          </p:cNvPr>
          <p:cNvSpPr/>
          <p:nvPr/>
        </p:nvSpPr>
        <p:spPr>
          <a:xfrm>
            <a:off x="6249989" y="3198615"/>
            <a:ext cx="1090611" cy="2679398"/>
          </a:xfrm>
          <a:prstGeom prst="rect">
            <a:avLst/>
          </a:prstGeom>
          <a:noFill/>
          <a:ln w="19050">
            <a:solidFill>
              <a:srgbClr val="FF746D"/>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Tree>
    <p:extLst>
      <p:ext uri="{BB962C8B-B14F-4D97-AF65-F5344CB8AC3E}">
        <p14:creationId xmlns:p14="http://schemas.microsoft.com/office/powerpoint/2010/main" val="368458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05267901-BB75-F501-834B-45AC9F05221F}"/>
              </a:ext>
            </a:extLst>
          </p:cNvPr>
          <p:cNvGraphicFramePr>
            <a:graphicFrameLocks noChangeAspect="1"/>
          </p:cNvGraphicFramePr>
          <p:nvPr>
            <p:custDataLst>
              <p:tags r:id="rId1"/>
            </p:custDataLst>
            <p:extLst>
              <p:ext uri="{D42A27DB-BD31-4B8C-83A1-F6EECF244321}">
                <p14:modId xmlns:p14="http://schemas.microsoft.com/office/powerpoint/2010/main" val="329966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4" imgW="425" imgH="426" progId="TCLayout.ActiveDocument.1">
                  <p:embed/>
                </p:oleObj>
              </mc:Choice>
              <mc:Fallback>
                <p:oleObj name="think-cell Slide" r:id="rId74" imgW="425" imgH="426" progId="TCLayout.ActiveDocument.1">
                  <p:embed/>
                  <p:pic>
                    <p:nvPicPr>
                      <p:cNvPr id="40" name="think-cell data - do not delete" hidden="1">
                        <a:extLst>
                          <a:ext uri="{FF2B5EF4-FFF2-40B4-BE49-F238E27FC236}">
                            <a16:creationId xmlns:a16="http://schemas.microsoft.com/office/drawing/2014/main" id="{05267901-BB75-F501-834B-45AC9F05221F}"/>
                          </a:ext>
                        </a:extLst>
                      </p:cNvPr>
                      <p:cNvPicPr/>
                      <p:nvPr/>
                    </p:nvPicPr>
                    <p:blipFill>
                      <a:blip r:embed="rId75"/>
                      <a:stretch>
                        <a:fillRect/>
                      </a:stretch>
                    </p:blipFill>
                    <p:spPr>
                      <a:xfrm>
                        <a:off x="1588" y="1588"/>
                        <a:ext cx="1588" cy="1588"/>
                      </a:xfrm>
                      <a:prstGeom prst="rect">
                        <a:avLst/>
                      </a:prstGeom>
                    </p:spPr>
                  </p:pic>
                </p:oleObj>
              </mc:Fallback>
            </mc:AlternateContent>
          </a:graphicData>
        </a:graphic>
      </p:graphicFrame>
      <p:sp>
        <p:nvSpPr>
          <p:cNvPr id="910" name="Rectangle: Rounded Corners 909">
            <a:extLst>
              <a:ext uri="{FF2B5EF4-FFF2-40B4-BE49-F238E27FC236}">
                <a16:creationId xmlns:a16="http://schemas.microsoft.com/office/drawing/2014/main" id="{B69A9865-FD04-E75F-A523-A06E34EEA39C}"/>
              </a:ext>
            </a:extLst>
          </p:cNvPr>
          <p:cNvSpPr/>
          <p:nvPr>
            <p:custDataLst>
              <p:tags r:id="rId2"/>
            </p:custDataLst>
          </p:nvPr>
        </p:nvSpPr>
        <p:spPr>
          <a:xfrm>
            <a:off x="575173" y="2829329"/>
            <a:ext cx="3466203" cy="1841096"/>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sp>
        <p:nvSpPr>
          <p:cNvPr id="108" name="Rectangle: Rounded Corners 107">
            <a:extLst>
              <a:ext uri="{FF2B5EF4-FFF2-40B4-BE49-F238E27FC236}">
                <a16:creationId xmlns:a16="http://schemas.microsoft.com/office/drawing/2014/main" id="{241437ED-4AC4-A259-6895-C6848A478D2D}"/>
              </a:ext>
            </a:extLst>
          </p:cNvPr>
          <p:cNvSpPr/>
          <p:nvPr>
            <p:custDataLst>
              <p:tags r:id="rId3"/>
            </p:custDataLst>
          </p:nvPr>
        </p:nvSpPr>
        <p:spPr>
          <a:xfrm>
            <a:off x="4424363" y="2829330"/>
            <a:ext cx="3432755" cy="1841096"/>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1" name="Rectangle: Rounded Corners 180">
            <a:extLst>
              <a:ext uri="{FF2B5EF4-FFF2-40B4-BE49-F238E27FC236}">
                <a16:creationId xmlns:a16="http://schemas.microsoft.com/office/drawing/2014/main" id="{9EA563A1-C2A2-83C5-2343-020899FF66A6}"/>
              </a:ext>
            </a:extLst>
          </p:cNvPr>
          <p:cNvSpPr/>
          <p:nvPr/>
        </p:nvSpPr>
        <p:spPr>
          <a:xfrm>
            <a:off x="4409058" y="5829932"/>
            <a:ext cx="3448061" cy="895806"/>
          </a:xfrm>
          <a:prstGeom prst="roundRect">
            <a:avLst/>
          </a:prstGeom>
          <a:noFill/>
          <a:ln w="95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65621" marR="0" lvl="0" indent="-165621" algn="l" defTabSz="914400" rtl="0" eaLnBrk="1" fontAlgn="auto" latinLnBrk="0" hangingPunct="1">
              <a:lnSpc>
                <a:spcPct val="100000"/>
              </a:lnSpc>
              <a:spcBef>
                <a:spcPts val="272"/>
              </a:spcBef>
              <a:spcAft>
                <a:spcPts val="272"/>
              </a:spcAft>
              <a:buClrTx/>
              <a:buSzTx/>
              <a:buFont typeface="Wingdings" panose="05000000000000000000" pitchFamily="2" charset="2"/>
              <a:buChar char="§"/>
              <a:tabLst/>
              <a:defRPr/>
            </a:pPr>
            <a:endParaRPr kumimoji="0" lang="el-GR" sz="1000" b="0" i="0" u="none" strike="noStrike" kern="1200" cap="none" spc="0" normalizeH="0" baseline="0" noProof="0" dirty="0">
              <a:ln>
                <a:noFill/>
              </a:ln>
              <a:solidFill>
                <a:srgbClr val="2B144C"/>
              </a:solidFill>
              <a:effectLst/>
              <a:uLnTx/>
              <a:uFillTx/>
              <a:latin typeface="Arial" panose="020B0604020202020204"/>
              <a:ea typeface="+mn-ea"/>
              <a:cs typeface="+mn-cs"/>
            </a:endParaRPr>
          </a:p>
        </p:txBody>
      </p:sp>
      <p:grpSp>
        <p:nvGrpSpPr>
          <p:cNvPr id="7" name="Group 28">
            <a:extLst>
              <a:ext uri="{FF2B5EF4-FFF2-40B4-BE49-F238E27FC236}">
                <a16:creationId xmlns:a16="http://schemas.microsoft.com/office/drawing/2014/main" id="{0662C273-EEB1-C932-BB31-0427C294E3B1}"/>
              </a:ext>
            </a:extLst>
          </p:cNvPr>
          <p:cNvGrpSpPr/>
          <p:nvPr/>
        </p:nvGrpSpPr>
        <p:grpSpPr>
          <a:xfrm>
            <a:off x="4424363" y="2515502"/>
            <a:ext cx="3413724" cy="261513"/>
            <a:chOff x="4045223" y="3281982"/>
            <a:chExt cx="5084168" cy="232743"/>
          </a:xfrm>
        </p:grpSpPr>
        <p:sp>
          <p:nvSpPr>
            <p:cNvPr id="8" name="Text Placeholder 4">
              <a:extLst>
                <a:ext uri="{FF2B5EF4-FFF2-40B4-BE49-F238E27FC236}">
                  <a16:creationId xmlns:a16="http://schemas.microsoft.com/office/drawing/2014/main" id="{807F4643-9F00-4A9D-37EB-89A0F09F3FCE}"/>
                </a:ext>
              </a:extLst>
            </p:cNvPr>
            <p:cNvSpPr txBox="1">
              <a:spLocks/>
            </p:cNvSpPr>
            <p:nvPr/>
          </p:nvSpPr>
          <p:spPr>
            <a:xfrm>
              <a:off x="4045223" y="3281982"/>
              <a:ext cx="5060446" cy="150653"/>
            </a:xfrm>
            <a:prstGeom prst="rect">
              <a:avLst/>
            </a:prstGeom>
          </p:spPr>
          <p:txBody>
            <a:bodyPr vert="horz" wrap="square" lIns="0" tIns="0" rIns="0" bIns="0" rtlCol="0" anchor="b"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0" marR="0" lvl="3" indent="0" algn="ctr" defTabSz="781904" rtl="0" eaLnBrk="1" fontAlgn="auto" latinLnBrk="0" hangingPunct="1">
                <a:lnSpc>
                  <a:spcPct val="100000"/>
                </a:lnSpc>
                <a:spcBef>
                  <a:spcPts val="0"/>
                </a:spcBef>
                <a:spcAft>
                  <a:spcPts val="600"/>
                </a:spcAft>
                <a:buClrTx/>
                <a:buSzTx/>
                <a:buFont typeface="Arial" panose="020B0604020202020204" pitchFamily="34" charset="0"/>
                <a:buNone/>
                <a:tabLst/>
                <a:defRPr/>
              </a:pPr>
              <a:r>
                <a:rPr lang="el-GR" sz="1100" b="1" dirty="0">
                  <a:solidFill>
                    <a:schemeClr val="accent6"/>
                  </a:solidFill>
                  <a:latin typeface="Arial" panose="020B0604020202020204"/>
                </a:rPr>
                <a:t>Κατανάλωση</a:t>
              </a:r>
              <a:r>
                <a:rPr kumimoji="0" lang="el-GR" sz="1100" b="1" i="0" u="none" strike="noStrike" kern="1200" cap="none" spc="0" normalizeH="0" baseline="0" noProof="0" dirty="0">
                  <a:ln>
                    <a:noFill/>
                  </a:ln>
                  <a:solidFill>
                    <a:schemeClr val="accent6"/>
                  </a:solidFill>
                  <a:effectLst/>
                  <a:uLnTx/>
                  <a:uFillTx/>
                  <a:latin typeface="Arial" panose="020B0604020202020204"/>
                  <a:ea typeface="+mn-ea"/>
                  <a:cs typeface="+mn-cs"/>
                </a:rPr>
                <a:t> </a:t>
              </a:r>
              <a:r>
                <a:rPr kumimoji="0" lang="el-GR" sz="1100" b="1" i="0" u="none" strike="noStrike" kern="1200" cap="none" spc="0" normalizeH="0" baseline="0" noProof="0" dirty="0">
                  <a:ln>
                    <a:noFill/>
                  </a:ln>
                  <a:solidFill>
                    <a:srgbClr val="2B144C">
                      <a:lumMod val="90000"/>
                      <a:lumOff val="10000"/>
                    </a:srgbClr>
                  </a:solidFill>
                  <a:effectLst/>
                  <a:uLnTx/>
                  <a:uFillTx/>
                  <a:latin typeface="Arial" panose="020B0604020202020204"/>
                  <a:ea typeface="+mn-ea"/>
                  <a:cs typeface="+mn-cs"/>
                </a:rPr>
                <a:t>βάσει πλαισίου προστασίας - 2023</a:t>
              </a:r>
              <a:endParaRPr kumimoji="0" lang="el-GR" sz="1100" b="1" i="0" u="none" strike="noStrike" kern="1200" cap="none" spc="0" normalizeH="0" baseline="0" noProof="0" dirty="0">
                <a:ln>
                  <a:noFill/>
                </a:ln>
                <a:solidFill>
                  <a:srgbClr val="4F2D7F"/>
                </a:solidFill>
                <a:effectLst/>
                <a:uLnTx/>
                <a:uFillTx/>
                <a:latin typeface="Arial" panose="020B0604020202020204" pitchFamily="34" charset="0"/>
                <a:ea typeface="+mn-ea"/>
                <a:cs typeface="Arial" panose="020B0604020202020204" pitchFamily="34" charset="0"/>
              </a:endParaRPr>
            </a:p>
          </p:txBody>
        </p:sp>
        <p:cxnSp>
          <p:nvCxnSpPr>
            <p:cNvPr id="9" name="Straight Connector 35">
              <a:extLst>
                <a:ext uri="{FF2B5EF4-FFF2-40B4-BE49-F238E27FC236}">
                  <a16:creationId xmlns:a16="http://schemas.microsoft.com/office/drawing/2014/main" id="{701F0823-03DC-BDE0-7030-25114A004E4D}"/>
                </a:ext>
              </a:extLst>
            </p:cNvPr>
            <p:cNvCxnSpPr>
              <a:cxnSpLocks/>
            </p:cNvCxnSpPr>
            <p:nvPr/>
          </p:nvCxnSpPr>
          <p:spPr>
            <a:xfrm>
              <a:off x="4068945" y="3514725"/>
              <a:ext cx="5060446" cy="0"/>
            </a:xfrm>
            <a:prstGeom prst="line">
              <a:avLst/>
            </a:prstGeom>
            <a:ln w="17145">
              <a:solidFill>
                <a:srgbClr val="4F2D7F"/>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28">
            <a:extLst>
              <a:ext uri="{FF2B5EF4-FFF2-40B4-BE49-F238E27FC236}">
                <a16:creationId xmlns:a16="http://schemas.microsoft.com/office/drawing/2014/main" id="{6A7F8073-AE5F-45E8-5E4A-2061FA6A8C17}"/>
              </a:ext>
            </a:extLst>
          </p:cNvPr>
          <p:cNvGrpSpPr/>
          <p:nvPr/>
        </p:nvGrpSpPr>
        <p:grpSpPr>
          <a:xfrm>
            <a:off x="8400255" y="2564904"/>
            <a:ext cx="3240000" cy="212330"/>
            <a:chOff x="4068238" y="3326826"/>
            <a:chExt cx="5061153" cy="187899"/>
          </a:xfrm>
        </p:grpSpPr>
        <p:sp>
          <p:nvSpPr>
            <p:cNvPr id="17" name="Text Placeholder 4">
              <a:extLst>
                <a:ext uri="{FF2B5EF4-FFF2-40B4-BE49-F238E27FC236}">
                  <a16:creationId xmlns:a16="http://schemas.microsoft.com/office/drawing/2014/main" id="{D6EED47E-901E-7CB1-B47A-A64B66DDBC3B}"/>
                </a:ext>
              </a:extLst>
            </p:cNvPr>
            <p:cNvSpPr txBox="1">
              <a:spLocks/>
            </p:cNvSpPr>
            <p:nvPr/>
          </p:nvSpPr>
          <p:spPr>
            <a:xfrm>
              <a:off x="4068238" y="3326826"/>
              <a:ext cx="5060445" cy="149776"/>
            </a:xfrm>
            <a:prstGeom prst="rect">
              <a:avLst/>
            </a:prstGeom>
          </p:spPr>
          <p:txBody>
            <a:bodyPr vert="horz" wrap="square" lIns="0" tIns="0" rIns="0" bIns="0" rtlCol="0" anchor="b"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0" marR="0" lvl="3" indent="0" algn="ctr" defTabSz="78190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100" b="1" i="0" u="none" strike="noStrike" kern="1200" cap="none" spc="0" normalizeH="0" baseline="0" noProof="0" dirty="0">
                  <a:ln>
                    <a:noFill/>
                  </a:ln>
                  <a:solidFill>
                    <a:srgbClr val="4F2D7F"/>
                  </a:solidFill>
                  <a:effectLst/>
                  <a:uLnTx/>
                  <a:uFillTx/>
                  <a:latin typeface="Arial" panose="020B0604020202020204" pitchFamily="34" charset="0"/>
                  <a:ea typeface="+mn-ea"/>
                  <a:cs typeface="Arial" panose="020B0604020202020204" pitchFamily="34" charset="0"/>
                </a:rPr>
                <a:t>Εξυπηρέτηση ασθενών </a:t>
              </a:r>
            </a:p>
          </p:txBody>
        </p:sp>
        <p:cxnSp>
          <p:nvCxnSpPr>
            <p:cNvPr id="18" name="Straight Connector 35">
              <a:extLst>
                <a:ext uri="{FF2B5EF4-FFF2-40B4-BE49-F238E27FC236}">
                  <a16:creationId xmlns:a16="http://schemas.microsoft.com/office/drawing/2014/main" id="{4A3C9C6D-55CE-E131-03A8-5B28C5BB85E5}"/>
                </a:ext>
              </a:extLst>
            </p:cNvPr>
            <p:cNvCxnSpPr>
              <a:cxnSpLocks/>
            </p:cNvCxnSpPr>
            <p:nvPr/>
          </p:nvCxnSpPr>
          <p:spPr>
            <a:xfrm>
              <a:off x="4068945" y="3514725"/>
              <a:ext cx="5060446" cy="0"/>
            </a:xfrm>
            <a:prstGeom prst="line">
              <a:avLst/>
            </a:prstGeom>
            <a:ln w="17145">
              <a:solidFill>
                <a:srgbClr val="4F2D7F"/>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3F4AD04-BBDB-26E7-B5A7-A50C50D47D37}"/>
              </a:ext>
            </a:extLst>
          </p:cNvPr>
          <p:cNvGrpSpPr/>
          <p:nvPr/>
        </p:nvGrpSpPr>
        <p:grpSpPr>
          <a:xfrm>
            <a:off x="8387901" y="2852936"/>
            <a:ext cx="3228926" cy="2663952"/>
            <a:chOff x="8638612" y="3008382"/>
            <a:chExt cx="2888480" cy="2664364"/>
          </a:xfrm>
        </p:grpSpPr>
        <p:sp>
          <p:nvSpPr>
            <p:cNvPr id="15" name="Rectangle 11">
              <a:extLst>
                <a:ext uri="{FF2B5EF4-FFF2-40B4-BE49-F238E27FC236}">
                  <a16:creationId xmlns:a16="http://schemas.microsoft.com/office/drawing/2014/main" id="{DBFB7AF3-4A5E-F4BD-1660-0035303868A0}"/>
                </a:ext>
              </a:extLst>
            </p:cNvPr>
            <p:cNvSpPr/>
            <p:nvPr/>
          </p:nvSpPr>
          <p:spPr>
            <a:xfrm>
              <a:off x="8638612" y="3008382"/>
              <a:ext cx="2888480" cy="1296000"/>
            </a:xfrm>
            <a:prstGeom prst="rect">
              <a:avLst/>
            </a:prstGeom>
            <a:noFill/>
            <a:ln w="12700">
              <a:solidFill>
                <a:schemeClr val="tx2"/>
              </a:solidFill>
              <a:prstDash val="dash"/>
            </a:ln>
            <a:effectLst/>
          </p:spPr>
          <p:txBody>
            <a:bodyPr lIns="65315" tIns="72000" rIns="130631" bIns="36000" anchor="ctr" anchorCtr="0"/>
            <a:lstStyle/>
            <a:p>
              <a:pPr marL="86411" marR="0" lvl="0" indent="-5761" algn="l" defTabSz="1149408" rtl="0" eaLnBrk="1" fontAlgn="ctr" latinLnBrk="0" hangingPunct="1">
                <a:lnSpc>
                  <a:spcPct val="100000"/>
                </a:lnSpc>
                <a:spcBef>
                  <a:spcPts val="635"/>
                </a:spcBef>
                <a:spcAft>
                  <a:spcPts val="635"/>
                </a:spcAft>
                <a:buClrTx/>
                <a:buSzTx/>
                <a:buFontTx/>
                <a:buNone/>
                <a:tabLst/>
                <a:defRPr/>
              </a:pPr>
              <a:r>
                <a:rPr kumimoji="0" lang="el-GR" sz="1100" b="1" i="1" u="none" strike="noStrike" kern="1200" cap="none" spc="0" normalizeH="0" baseline="0" noProof="0" dirty="0">
                  <a:ln>
                    <a:noFill/>
                  </a:ln>
                  <a:solidFill>
                    <a:srgbClr val="00A7B4"/>
                  </a:solidFill>
                  <a:effectLst/>
                  <a:uLnTx/>
                  <a:uFillTx/>
                  <a:latin typeface="Arial" panose="020B0604020202020204"/>
                  <a:ea typeface="+mn-ea"/>
                  <a:cs typeface="+mn-cs"/>
                </a:rPr>
                <a:t>Αποθήκευση και μεταφορά </a:t>
              </a:r>
            </a:p>
            <a:p>
              <a:pPr marL="172800" indent="-172800" defTabSz="1149408" fontAlgn="ctr">
                <a:lnSpc>
                  <a:spcPct val="114000"/>
                </a:lnSpc>
                <a:spcAft>
                  <a:spcPts val="300"/>
                </a:spcAft>
                <a:buFont typeface="Wingdings" panose="05000000000000000000" pitchFamily="2" charset="2"/>
                <a:buChar char="§"/>
                <a:defRPr/>
              </a:pPr>
              <a:r>
                <a:rPr lang="el-GR" sz="1000" b="1" dirty="0">
                  <a:solidFill>
                    <a:prstClr val="black"/>
                  </a:solidFill>
                  <a:latin typeface="Arial" panose="020B0604020202020204"/>
                </a:rPr>
                <a:t>Πραγματοποιούνται ~1,62 εκ. πωλήσεις τεμαχίων σε ημερήσια βάση</a:t>
              </a:r>
              <a:endParaRPr kumimoji="0" lang="el-GR" sz="1000" b="1" i="1" u="none" strike="noStrike" kern="1200" cap="none" spc="0" normalizeH="0" baseline="0" noProof="0" dirty="0">
                <a:ln>
                  <a:noFill/>
                </a:ln>
                <a:solidFill>
                  <a:srgbClr val="2B144C">
                    <a:lumMod val="50000"/>
                    <a:lumOff val="50000"/>
                  </a:srgbClr>
                </a:solidFill>
                <a:effectLst/>
                <a:uLnTx/>
                <a:uFillTx/>
                <a:latin typeface="Arial" panose="020B0604020202020204"/>
                <a:ea typeface="+mn-ea"/>
                <a:cs typeface="+mn-cs"/>
              </a:endParaRPr>
            </a:p>
            <a:p>
              <a:pPr marL="172800" marR="0" lvl="0" indent="-172800" algn="l" defTabSz="1149408" rtl="0" eaLnBrk="1" fontAlgn="ctr" latinLnBrk="0" hangingPunct="1">
                <a:lnSpc>
                  <a:spcPct val="114000"/>
                </a:lnSpc>
                <a:spcAft>
                  <a:spcPts val="300"/>
                </a:spcAft>
                <a:buClrTx/>
                <a:buSzTx/>
                <a:buFont typeface="Wingdings" panose="05000000000000000000" pitchFamily="2" charset="2"/>
                <a:buChar char="§"/>
                <a:tabLst/>
                <a:defRPr/>
              </a:pPr>
              <a:r>
                <a:rPr lang="el-GR" sz="1000" dirty="0">
                  <a:solidFill>
                    <a:prstClr val="black"/>
                  </a:solidFill>
                  <a:latin typeface="Arial" panose="020B0604020202020204"/>
                </a:rPr>
                <a:t>Στην ελληνική αγορά </a:t>
              </a:r>
              <a:r>
                <a:rPr lang="el-GR" sz="1000" b="1" dirty="0">
                  <a:solidFill>
                    <a:prstClr val="black"/>
                  </a:solidFill>
                  <a:latin typeface="Arial" panose="020B0604020202020204"/>
                </a:rPr>
                <a:t>υφίστανται ~7.500 κωδικοί </a:t>
              </a:r>
              <a:r>
                <a:rPr lang="el-GR" sz="1000" dirty="0">
                  <a:solidFill>
                    <a:prstClr val="black"/>
                  </a:solidFill>
                  <a:latin typeface="Arial" panose="020B0604020202020204"/>
                </a:rPr>
                <a:t>φαρμάκου</a:t>
              </a:r>
            </a:p>
          </p:txBody>
        </p:sp>
        <p:sp>
          <p:nvSpPr>
            <p:cNvPr id="16" name="Rectangle 11">
              <a:extLst>
                <a:ext uri="{FF2B5EF4-FFF2-40B4-BE49-F238E27FC236}">
                  <a16:creationId xmlns:a16="http://schemas.microsoft.com/office/drawing/2014/main" id="{4E285F08-822E-5A7B-6FB2-6FE6C7AED4B7}"/>
                </a:ext>
              </a:extLst>
            </p:cNvPr>
            <p:cNvSpPr/>
            <p:nvPr/>
          </p:nvSpPr>
          <p:spPr>
            <a:xfrm>
              <a:off x="8638612" y="4376746"/>
              <a:ext cx="2888480" cy="1296000"/>
            </a:xfrm>
            <a:prstGeom prst="rect">
              <a:avLst/>
            </a:prstGeom>
            <a:noFill/>
            <a:ln w="12700">
              <a:solidFill>
                <a:schemeClr val="tx2"/>
              </a:solidFill>
              <a:prstDash val="dash"/>
            </a:ln>
            <a:effectLst/>
          </p:spPr>
          <p:txBody>
            <a:bodyPr lIns="65315" tIns="72000" rIns="130631" bIns="36000" anchor="ctr" anchorCtr="0"/>
            <a:lstStyle/>
            <a:p>
              <a:pPr marL="86411" marR="0" lvl="0" indent="-5761" algn="l" defTabSz="1149408" rtl="0" eaLnBrk="1" fontAlgn="ctr" latinLnBrk="0" hangingPunct="1">
                <a:lnSpc>
                  <a:spcPct val="100000"/>
                </a:lnSpc>
                <a:spcBef>
                  <a:spcPts val="635"/>
                </a:spcBef>
                <a:spcAft>
                  <a:spcPts val="635"/>
                </a:spcAft>
                <a:buClrTx/>
                <a:buSzTx/>
                <a:buFontTx/>
                <a:buNone/>
                <a:tabLst/>
                <a:defRPr/>
              </a:pPr>
              <a:r>
                <a:rPr kumimoji="0" lang="el-GR" sz="1100" b="1" i="1" u="none" strike="noStrike" kern="1200" cap="none" spc="0" normalizeH="0" baseline="0" noProof="0" dirty="0">
                  <a:ln>
                    <a:noFill/>
                  </a:ln>
                  <a:solidFill>
                    <a:srgbClr val="00A7B4"/>
                  </a:solidFill>
                  <a:effectLst/>
                  <a:uLnTx/>
                  <a:uFillTx/>
                  <a:latin typeface="Arial" panose="020B0604020202020204"/>
                  <a:ea typeface="+mn-ea"/>
                  <a:cs typeface="+mn-cs"/>
                </a:rPr>
                <a:t>Πλαίσιο προστασίας </a:t>
              </a:r>
            </a:p>
            <a:p>
              <a:pPr marL="172800" marR="0" lvl="0" indent="-172800" algn="l" defTabSz="1149408" rtl="0" eaLnBrk="1" fontAlgn="ctr" latinLnBrk="0" hangingPunct="1">
                <a:lnSpc>
                  <a:spcPct val="114000"/>
                </a:lnSpc>
                <a:spcAft>
                  <a:spcPts val="300"/>
                </a:spcAft>
                <a:buClrTx/>
                <a:buSzTx/>
                <a:buFont typeface="Wingdings" panose="05000000000000000000" pitchFamily="2" charset="2"/>
                <a:buChar char="§"/>
                <a:tabLst/>
                <a:defRPr/>
              </a:pPr>
              <a:r>
                <a:rPr kumimoji="0" lang="el-GR" sz="1000" b="0" i="0" u="none" strike="noStrike" kern="1200" cap="none" spc="0" normalizeH="0" baseline="0" noProof="0" dirty="0">
                  <a:ln>
                    <a:noFill/>
                  </a:ln>
                  <a:solidFill>
                    <a:prstClr val="black"/>
                  </a:solidFill>
                  <a:effectLst/>
                  <a:uLnTx/>
                  <a:uFillTx/>
                  <a:latin typeface="Arial" panose="020B0604020202020204"/>
                  <a:ea typeface="+mn-ea"/>
                  <a:cs typeface="+mn-cs"/>
                </a:rPr>
                <a:t>Ο βαθμός </a:t>
              </a:r>
              <a:r>
                <a:rPr kumimoji="0" lang="el-GR" sz="1000" b="1" i="0" u="none" strike="noStrike" kern="1200" cap="none" spc="0" normalizeH="0" baseline="0" noProof="0" dirty="0">
                  <a:ln>
                    <a:noFill/>
                  </a:ln>
                  <a:solidFill>
                    <a:prstClr val="black"/>
                  </a:solidFill>
                  <a:effectLst/>
                  <a:uLnTx/>
                  <a:uFillTx/>
                  <a:latin typeface="Arial" panose="020B0604020202020204"/>
                  <a:ea typeface="+mn-ea"/>
                  <a:cs typeface="+mn-cs"/>
                </a:rPr>
                <a:t>διείσδυσης γενόσημων </a:t>
              </a:r>
              <a:r>
                <a:rPr kumimoji="0" lang="el-GR" sz="1000" b="0" i="0" u="none" strike="noStrike" kern="1200" cap="none" spc="0" normalizeH="0" baseline="0" noProof="0" dirty="0">
                  <a:ln>
                    <a:noFill/>
                  </a:ln>
                  <a:solidFill>
                    <a:prstClr val="black"/>
                  </a:solidFill>
                  <a:effectLst/>
                  <a:uLnTx/>
                  <a:uFillTx/>
                  <a:latin typeface="Arial" panose="020B0604020202020204"/>
                  <a:ea typeface="+mn-ea"/>
                  <a:cs typeface="+mn-cs"/>
                </a:rPr>
                <a:t>οφείλεται στην αύξηση της διαθεσιμότητάς τους, στην Ελλάδα όμως παρατηρείται προτίμηση σε φάρμακα των οποίων </a:t>
              </a:r>
              <a:r>
                <a:rPr kumimoji="0" lang="el-GR" sz="1000" b="1" i="0" u="none" strike="noStrike" kern="1200" cap="none" spc="0" normalizeH="0" baseline="0" noProof="0" dirty="0">
                  <a:ln>
                    <a:noFill/>
                  </a:ln>
                  <a:solidFill>
                    <a:prstClr val="black"/>
                  </a:solidFill>
                  <a:effectLst/>
                  <a:uLnTx/>
                  <a:uFillTx/>
                  <a:latin typeface="Arial" panose="020B0604020202020204"/>
                  <a:ea typeface="+mn-ea"/>
                  <a:cs typeface="+mn-cs"/>
                </a:rPr>
                <a:t>η πατέντα είτε είναι ενεργή ή έχει λήξει</a:t>
              </a:r>
            </a:p>
          </p:txBody>
        </p:sp>
      </p:grpSp>
      <p:grpSp>
        <p:nvGrpSpPr>
          <p:cNvPr id="19" name="Group 18">
            <a:extLst>
              <a:ext uri="{FF2B5EF4-FFF2-40B4-BE49-F238E27FC236}">
                <a16:creationId xmlns:a16="http://schemas.microsoft.com/office/drawing/2014/main" id="{449CE286-E566-BD18-18B9-6AB3DC7EB916}"/>
              </a:ext>
            </a:extLst>
          </p:cNvPr>
          <p:cNvGrpSpPr/>
          <p:nvPr/>
        </p:nvGrpSpPr>
        <p:grpSpPr>
          <a:xfrm>
            <a:off x="7896200" y="2829329"/>
            <a:ext cx="371675" cy="3104746"/>
            <a:chOff x="7953196" y="3241675"/>
            <a:chExt cx="252000" cy="2717800"/>
          </a:xfrm>
        </p:grpSpPr>
        <p:cxnSp>
          <p:nvCxnSpPr>
            <p:cNvPr id="20" name="Straight Connector 69">
              <a:extLst>
                <a:ext uri="{FF2B5EF4-FFF2-40B4-BE49-F238E27FC236}">
                  <a16:creationId xmlns:a16="http://schemas.microsoft.com/office/drawing/2014/main" id="{35D20F4B-75E8-EB21-CAA7-884EBE17A6DB}"/>
                </a:ext>
              </a:extLst>
            </p:cNvPr>
            <p:cNvCxnSpPr>
              <a:cxnSpLocks/>
            </p:cNvCxnSpPr>
            <p:nvPr/>
          </p:nvCxnSpPr>
          <p:spPr>
            <a:xfrm flipV="1">
              <a:off x="8079196" y="3241675"/>
              <a:ext cx="0" cy="2717800"/>
            </a:xfrm>
            <a:prstGeom prst="line">
              <a:avLst/>
            </a:prstGeom>
            <a:noFill/>
            <a:ln w="12700" cap="flat" cmpd="sng" algn="ctr">
              <a:solidFill>
                <a:schemeClr val="tx2"/>
              </a:solidFill>
              <a:prstDash val="dash"/>
            </a:ln>
            <a:effectLst/>
          </p:spPr>
        </p:cxnSp>
        <p:grpSp>
          <p:nvGrpSpPr>
            <p:cNvPr id="21" name="Ομάδα 6">
              <a:extLst>
                <a:ext uri="{FF2B5EF4-FFF2-40B4-BE49-F238E27FC236}">
                  <a16:creationId xmlns:a16="http://schemas.microsoft.com/office/drawing/2014/main" id="{87982A31-C2D8-EDAB-3C5C-978453EF86AA}"/>
                </a:ext>
              </a:extLst>
            </p:cNvPr>
            <p:cNvGrpSpPr/>
            <p:nvPr/>
          </p:nvGrpSpPr>
          <p:grpSpPr>
            <a:xfrm>
              <a:off x="7953196" y="4480091"/>
              <a:ext cx="252000" cy="252000"/>
              <a:chOff x="6690027" y="2528718"/>
              <a:chExt cx="324000" cy="324000"/>
            </a:xfrm>
          </p:grpSpPr>
          <p:sp>
            <p:nvSpPr>
              <p:cNvPr id="22" name="Έλλειψη 2">
                <a:extLst>
                  <a:ext uri="{FF2B5EF4-FFF2-40B4-BE49-F238E27FC236}">
                    <a16:creationId xmlns:a16="http://schemas.microsoft.com/office/drawing/2014/main" id="{E9368081-F7BF-4008-16AD-F4B6C9EF948F}"/>
                  </a:ext>
                </a:extLst>
              </p:cNvPr>
              <p:cNvSpPr/>
              <p:nvPr/>
            </p:nvSpPr>
            <p:spPr>
              <a:xfrm>
                <a:off x="6690027" y="2528718"/>
                <a:ext cx="324000" cy="324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998"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AutoShape 32">
                <a:extLst>
                  <a:ext uri="{FF2B5EF4-FFF2-40B4-BE49-F238E27FC236}">
                    <a16:creationId xmlns:a16="http://schemas.microsoft.com/office/drawing/2014/main" id="{69D801B1-023E-C207-AC13-EF72624A4370}"/>
                  </a:ext>
                </a:extLst>
              </p:cNvPr>
              <p:cNvSpPr>
                <a:spLocks noChangeArrowheads="1"/>
              </p:cNvSpPr>
              <p:nvPr/>
            </p:nvSpPr>
            <p:spPr bwMode="gray">
              <a:xfrm>
                <a:off x="6820667" y="2564718"/>
                <a:ext cx="144000" cy="252000"/>
              </a:xfrm>
              <a:prstGeom prst="rightArrow">
                <a:avLst>
                  <a:gd name="adj1" fmla="val 56093"/>
                  <a:gd name="adj2" fmla="val 100000"/>
                </a:avLst>
              </a:prstGeom>
              <a:solidFill>
                <a:schemeClr val="tx2">
                  <a:lumMod val="75000"/>
                  <a:alpha val="40000"/>
                </a:schemeClr>
              </a:solidFill>
              <a:ln>
                <a:noFill/>
              </a:ln>
            </p:spPr>
            <p:txBody>
              <a:bodyPr lIns="65315" tIns="65315" rIns="65315" bIns="65315" anchor="ctr" anchorCtr="0"/>
              <a:lstStyle/>
              <a:p>
                <a:pPr marL="0" marR="0" lvl="0" indent="-168501" algn="ctr" defTabSz="914400" rtl="0" eaLnBrk="1" fontAlgn="auto" latinLnBrk="0" hangingPunct="1">
                  <a:lnSpc>
                    <a:spcPct val="115000"/>
                  </a:lnSpc>
                  <a:spcBef>
                    <a:spcPts val="0"/>
                  </a:spcBef>
                  <a:spcAft>
                    <a:spcPts val="0"/>
                  </a:spcAft>
                  <a:buClrTx/>
                  <a:buSzTx/>
                  <a:buFontTx/>
                  <a:buNone/>
                  <a:tabLst/>
                  <a:defRPr/>
                </a:pPr>
                <a:endParaRPr kumimoji="0" lang="de-DE" sz="998"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aphicFrame>
        <p:nvGraphicFramePr>
          <p:cNvPr id="906" name="Chart 905">
            <a:extLst>
              <a:ext uri="{FF2B5EF4-FFF2-40B4-BE49-F238E27FC236}">
                <a16:creationId xmlns:a16="http://schemas.microsoft.com/office/drawing/2014/main" id="{6BD386F1-559B-90B9-6620-3396756865DC}"/>
              </a:ext>
            </a:extLst>
          </p:cNvPr>
          <p:cNvGraphicFramePr/>
          <p:nvPr>
            <p:custDataLst>
              <p:tags r:id="rId4"/>
            </p:custDataLst>
            <p:extLst>
              <p:ext uri="{D42A27DB-BD31-4B8C-83A1-F6EECF244321}">
                <p14:modId xmlns:p14="http://schemas.microsoft.com/office/powerpoint/2010/main" val="4004296883"/>
              </p:ext>
            </p:extLst>
          </p:nvPr>
        </p:nvGraphicFramePr>
        <p:xfrm>
          <a:off x="931863" y="3105150"/>
          <a:ext cx="2978150" cy="1517650"/>
        </p:xfrm>
        <a:graphic>
          <a:graphicData uri="http://schemas.openxmlformats.org/drawingml/2006/chart">
            <c:chart xmlns:c="http://schemas.openxmlformats.org/drawingml/2006/chart" xmlns:r="http://schemas.openxmlformats.org/officeDocument/2006/relationships" r:id="rId76"/>
          </a:graphicData>
        </a:graphic>
      </p:graphicFrame>
      <p:cxnSp>
        <p:nvCxnSpPr>
          <p:cNvPr id="31" name="Straight Connector 30">
            <a:extLst>
              <a:ext uri="{FF2B5EF4-FFF2-40B4-BE49-F238E27FC236}">
                <a16:creationId xmlns:a16="http://schemas.microsoft.com/office/drawing/2014/main" id="{4E7A11A2-E104-195F-C90D-9FF182BB9197}"/>
              </a:ext>
            </a:extLst>
          </p:cNvPr>
          <p:cNvCxnSpPr/>
          <p:nvPr>
            <p:custDataLst>
              <p:tags r:id="rId5"/>
            </p:custDataLst>
          </p:nvPr>
        </p:nvCxnSpPr>
        <p:spPr bwMode="auto">
          <a:xfrm flipH="1">
            <a:off x="981075" y="4437063"/>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3" name="Straight Connector 902">
            <a:extLst>
              <a:ext uri="{FF2B5EF4-FFF2-40B4-BE49-F238E27FC236}">
                <a16:creationId xmlns:a16="http://schemas.microsoft.com/office/drawing/2014/main" id="{0C73E957-50C3-444A-8DC9-2D6E9A88CAA2}"/>
              </a:ext>
            </a:extLst>
          </p:cNvPr>
          <p:cNvCxnSpPr/>
          <p:nvPr>
            <p:custDataLst>
              <p:tags r:id="rId6"/>
            </p:custDataLst>
          </p:nvPr>
        </p:nvCxnSpPr>
        <p:spPr bwMode="auto">
          <a:xfrm flipH="1">
            <a:off x="981075" y="4271963"/>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4" name="Straight Connector 903">
            <a:extLst>
              <a:ext uri="{FF2B5EF4-FFF2-40B4-BE49-F238E27FC236}">
                <a16:creationId xmlns:a16="http://schemas.microsoft.com/office/drawing/2014/main" id="{9983FCE8-D7D5-4766-B4CD-92569A5A5E0D}"/>
              </a:ext>
            </a:extLst>
          </p:cNvPr>
          <p:cNvCxnSpPr/>
          <p:nvPr>
            <p:custDataLst>
              <p:tags r:id="rId7"/>
            </p:custDataLst>
          </p:nvPr>
        </p:nvCxnSpPr>
        <p:spPr bwMode="auto">
          <a:xfrm flipH="1">
            <a:off x="981075" y="3954463"/>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FA25916-00E8-88B5-2F8E-B601873992F6}"/>
              </a:ext>
            </a:extLst>
          </p:cNvPr>
          <p:cNvCxnSpPr/>
          <p:nvPr>
            <p:custDataLst>
              <p:tags r:id="rId8"/>
            </p:custDataLst>
          </p:nvPr>
        </p:nvCxnSpPr>
        <p:spPr bwMode="auto">
          <a:xfrm flipH="1">
            <a:off x="981075" y="3787775"/>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E9A8B1E4-62ED-A919-BFFC-8760EA55BC16}"/>
              </a:ext>
            </a:extLst>
          </p:cNvPr>
          <p:cNvCxnSpPr/>
          <p:nvPr>
            <p:custDataLst>
              <p:tags r:id="rId9"/>
            </p:custDataLst>
          </p:nvPr>
        </p:nvCxnSpPr>
        <p:spPr bwMode="auto">
          <a:xfrm flipH="1">
            <a:off x="981075" y="3622675"/>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8726ACB-EEDE-456A-066E-159FE90376D8}"/>
              </a:ext>
            </a:extLst>
          </p:cNvPr>
          <p:cNvCxnSpPr/>
          <p:nvPr>
            <p:custDataLst>
              <p:tags r:id="rId10"/>
            </p:custDataLst>
          </p:nvPr>
        </p:nvCxnSpPr>
        <p:spPr bwMode="auto">
          <a:xfrm flipH="1">
            <a:off x="981075" y="3455988"/>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898744F-7163-0F23-9306-CEA75E2DD93E}"/>
              </a:ext>
            </a:extLst>
          </p:cNvPr>
          <p:cNvCxnSpPr/>
          <p:nvPr>
            <p:custDataLst>
              <p:tags r:id="rId11"/>
            </p:custDataLst>
          </p:nvPr>
        </p:nvCxnSpPr>
        <p:spPr bwMode="auto">
          <a:xfrm flipH="1">
            <a:off x="981075" y="3290888"/>
            <a:ext cx="333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Text">
            <a:extLst>
              <a:ext uri="{FF2B5EF4-FFF2-40B4-BE49-F238E27FC236}">
                <a16:creationId xmlns:a16="http://schemas.microsoft.com/office/drawing/2014/main" id="{FBE3D6CA-B6C1-8685-A646-8FFA82624F2F}"/>
              </a:ext>
            </a:extLst>
          </p:cNvPr>
          <p:cNvSpPr>
            <a:spLocks noGrp="1"/>
          </p:cNvSpPr>
          <p:nvPr>
            <p:custDataLst>
              <p:tags r:id="rId12"/>
            </p:custDataLst>
          </p:nvPr>
        </p:nvSpPr>
        <p:spPr bwMode="gray">
          <a:xfrm>
            <a:off x="771525" y="43767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56457457-14AC-412B-9AAF-14CEAB4C5753}" type="datetime'''''''''''''''''''''''''''''''''''0'',0'''''''''''''''">
              <a:rPr lang="el-GR" altLang="en-US" sz="800" b="0" smtClean="0">
                <a:solidFill>
                  <a:srgbClr val="4F2D7F"/>
                </a:solidFill>
                <a:sym typeface="+mn-lt"/>
              </a:rPr>
              <a:pPr lvl="0" algn="r">
                <a:spcBef>
                  <a:spcPct val="0"/>
                </a:spcBef>
                <a:spcAft>
                  <a:spcPct val="0"/>
                </a:spcAft>
                <a:defRPr/>
              </a:pPr>
              <a:t>0,0</a:t>
            </a:fld>
            <a:endParaRPr kumimoji="0" lang="el-GR" sz="800" b="0" i="0" strike="noStrike" kern="1200" cap="none" spc="0" normalizeH="0" baseline="0" noProof="0" dirty="0">
              <a:ln>
                <a:noFill/>
              </a:ln>
              <a:solidFill>
                <a:srgbClr val="4F2D7F"/>
              </a:solidFill>
              <a:effectLst/>
              <a:uLnTx/>
              <a:uFillTx/>
              <a:sym typeface="+mn-lt"/>
            </a:endParaRPr>
          </a:p>
        </p:txBody>
      </p:sp>
      <p:sp>
        <p:nvSpPr>
          <p:cNvPr id="898" name="Rectangle 897">
            <a:extLst>
              <a:ext uri="{FF2B5EF4-FFF2-40B4-BE49-F238E27FC236}">
                <a16:creationId xmlns:a16="http://schemas.microsoft.com/office/drawing/2014/main" id="{60E87C1F-2CAC-4F81-87E3-10BF245AA266}"/>
              </a:ext>
            </a:extLst>
          </p:cNvPr>
          <p:cNvSpPr/>
          <p:nvPr>
            <p:custDataLst>
              <p:tags r:id="rId13"/>
            </p:custDataLst>
          </p:nvPr>
        </p:nvSpPr>
        <p:spPr bwMode="gray">
          <a:xfrm>
            <a:off x="714375" y="4221163"/>
            <a:ext cx="20002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7F0353BC-3909-4099-9837-1308B7019328}" type="datetime'''''''5''''''''''''''''''0'''''',''''''0'''''''''''''">
              <a:rPr lang="el-GR" altLang="en-US" sz="800" smtClean="0">
                <a:solidFill>
                  <a:srgbClr val="4F2D7F"/>
                </a:solidFill>
                <a:sym typeface="+mn-lt"/>
              </a:rPr>
              <a:pPr algn="r">
                <a:lnSpc>
                  <a:spcPct val="90000"/>
                </a:lnSpc>
                <a:spcBef>
                  <a:spcPct val="0"/>
                </a:spcBef>
                <a:spcAft>
                  <a:spcPct val="0"/>
                </a:spcAft>
              </a:pPr>
              <a:t>50,0</a:t>
            </a:fld>
            <a:endParaRPr lang="el-GR" sz="800">
              <a:solidFill>
                <a:srgbClr val="4F2D7F"/>
              </a:solidFill>
              <a:sym typeface="+mn-lt"/>
            </a:endParaRPr>
          </a:p>
        </p:txBody>
      </p:sp>
      <p:sp>
        <p:nvSpPr>
          <p:cNvPr id="902" name="Rectangle 901">
            <a:extLst>
              <a:ext uri="{FF2B5EF4-FFF2-40B4-BE49-F238E27FC236}">
                <a16:creationId xmlns:a16="http://schemas.microsoft.com/office/drawing/2014/main" id="{8AAB8548-9217-45F9-A3D1-B3E891E8EC34}"/>
              </a:ext>
            </a:extLst>
          </p:cNvPr>
          <p:cNvSpPr/>
          <p:nvPr>
            <p:custDataLst>
              <p:tags r:id="rId14"/>
            </p:custDataLst>
          </p:nvPr>
        </p:nvSpPr>
        <p:spPr bwMode="gray">
          <a:xfrm>
            <a:off x="657225" y="3903663"/>
            <a:ext cx="257175" cy="1095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CCACAEF7-2712-429B-A7B8-1144BAB5E277}" type="datetime'''''''4''0''''''''''''''0'''''''''''''''''',''''''''''''0'''">
              <a:rPr lang="el-GR" altLang="en-US" sz="800" smtClean="0">
                <a:solidFill>
                  <a:srgbClr val="4F2D7F"/>
                </a:solidFill>
                <a:sym typeface="+mn-lt"/>
              </a:rPr>
              <a:pPr algn="r">
                <a:lnSpc>
                  <a:spcPct val="90000"/>
                </a:lnSpc>
                <a:spcBef>
                  <a:spcPct val="0"/>
                </a:spcBef>
                <a:spcAft>
                  <a:spcPct val="0"/>
                </a:spcAft>
              </a:pPr>
              <a:t>400,0</a:t>
            </a:fld>
            <a:endParaRPr lang="el-GR" sz="800">
              <a:solidFill>
                <a:srgbClr val="4F2D7F"/>
              </a:solidFill>
              <a:sym typeface="+mn-lt"/>
            </a:endParaRPr>
          </a:p>
        </p:txBody>
      </p:sp>
      <p:sp>
        <p:nvSpPr>
          <p:cNvPr id="68" name="Text">
            <a:extLst>
              <a:ext uri="{FF2B5EF4-FFF2-40B4-BE49-F238E27FC236}">
                <a16:creationId xmlns:a16="http://schemas.microsoft.com/office/drawing/2014/main" id="{5FBB4D3B-0F46-CA5E-7E13-5D1C4125F06B}"/>
              </a:ext>
            </a:extLst>
          </p:cNvPr>
          <p:cNvSpPr>
            <a:spLocks noGrp="1"/>
          </p:cNvSpPr>
          <p:nvPr>
            <p:custDataLst>
              <p:tags r:id="rId15"/>
            </p:custDataLst>
          </p:nvPr>
        </p:nvSpPr>
        <p:spPr bwMode="gray">
          <a:xfrm>
            <a:off x="657225" y="3727450"/>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66373AE1-D5AD-4C8D-8F4E-7238421206FE}" type="datetime'''''''''''''4''''50,''''''''''''''''''''''''''''''''''0'''">
              <a:rPr lang="el-GR" altLang="en-US" sz="800" b="0" smtClean="0">
                <a:solidFill>
                  <a:srgbClr val="4F2D7F"/>
                </a:solidFill>
                <a:sym typeface="+mn-lt"/>
              </a:rPr>
              <a:pPr lvl="0" algn="r">
                <a:spcBef>
                  <a:spcPct val="0"/>
                </a:spcBef>
                <a:spcAft>
                  <a:spcPct val="0"/>
                </a:spcAft>
                <a:defRPr/>
              </a:pPr>
              <a:t>450,0</a:t>
            </a:fld>
            <a:endParaRPr kumimoji="0" lang="el-GR" sz="800" b="0" i="0" strike="noStrike" kern="1200" cap="none" spc="0" normalizeH="0" baseline="0" noProof="0" dirty="0">
              <a:ln>
                <a:noFill/>
              </a:ln>
              <a:solidFill>
                <a:srgbClr val="4F2D7F"/>
              </a:solidFill>
              <a:effectLst/>
              <a:uLnTx/>
              <a:uFillTx/>
              <a:sym typeface="+mn-lt"/>
            </a:endParaRPr>
          </a:p>
        </p:txBody>
      </p:sp>
      <p:sp>
        <p:nvSpPr>
          <p:cNvPr id="65" name="Text">
            <a:extLst>
              <a:ext uri="{FF2B5EF4-FFF2-40B4-BE49-F238E27FC236}">
                <a16:creationId xmlns:a16="http://schemas.microsoft.com/office/drawing/2014/main" id="{1B8AA0C4-AC9F-A6DA-5BD6-70177DF5D484}"/>
              </a:ext>
            </a:extLst>
          </p:cNvPr>
          <p:cNvSpPr>
            <a:spLocks noGrp="1"/>
          </p:cNvSpPr>
          <p:nvPr>
            <p:custDataLst>
              <p:tags r:id="rId16"/>
            </p:custDataLst>
          </p:nvPr>
        </p:nvSpPr>
        <p:spPr bwMode="gray">
          <a:xfrm>
            <a:off x="657225" y="3562350"/>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47E835D8-D126-46B2-BCCB-8525A2719030}" type="datetime'''''''''''''''''''''''''''5''''0''''''''''0,''0'''''''">
              <a:rPr lang="el-GR" altLang="en-US" sz="800" b="0" smtClean="0">
                <a:solidFill>
                  <a:srgbClr val="4F2D7F"/>
                </a:solidFill>
                <a:sym typeface="+mn-lt"/>
              </a:rPr>
              <a:pPr lvl="0" algn="r">
                <a:spcBef>
                  <a:spcPct val="0"/>
                </a:spcBef>
                <a:spcAft>
                  <a:spcPct val="0"/>
                </a:spcAft>
                <a:defRPr/>
              </a:pPr>
              <a:t>500,0</a:t>
            </a:fld>
            <a:endParaRPr kumimoji="0" lang="el-GR" sz="800" b="0" i="0" strike="noStrike" kern="1200" cap="none" spc="0" normalizeH="0" baseline="0" noProof="0" dirty="0">
              <a:ln>
                <a:noFill/>
              </a:ln>
              <a:solidFill>
                <a:srgbClr val="4F2D7F"/>
              </a:solidFill>
              <a:effectLst/>
              <a:uLnTx/>
              <a:uFillTx/>
              <a:sym typeface="+mn-lt"/>
            </a:endParaRPr>
          </a:p>
        </p:txBody>
      </p:sp>
      <p:sp>
        <p:nvSpPr>
          <p:cNvPr id="47" name="Text">
            <a:extLst>
              <a:ext uri="{FF2B5EF4-FFF2-40B4-BE49-F238E27FC236}">
                <a16:creationId xmlns:a16="http://schemas.microsoft.com/office/drawing/2014/main" id="{8C675FC1-9260-57C3-3934-A9F74F0C30F8}"/>
              </a:ext>
            </a:extLst>
          </p:cNvPr>
          <p:cNvSpPr>
            <a:spLocks noGrp="1"/>
          </p:cNvSpPr>
          <p:nvPr>
            <p:custDataLst>
              <p:tags r:id="rId17"/>
            </p:custDataLst>
          </p:nvPr>
        </p:nvSpPr>
        <p:spPr bwMode="gray">
          <a:xfrm>
            <a:off x="657225" y="3395663"/>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6DB4D0B0-9568-4A92-A4EE-0C350B260172}" type="datetime'''''5''''''''''''''5''0'''''''''''''''''''''''''''',''''''0'">
              <a:rPr lang="el-GR" altLang="en-US" sz="800" b="0" smtClean="0">
                <a:solidFill>
                  <a:srgbClr val="4F2D7F"/>
                </a:solidFill>
                <a:sym typeface="+mn-lt"/>
              </a:rPr>
              <a:pPr lvl="0" algn="r">
                <a:spcBef>
                  <a:spcPct val="0"/>
                </a:spcBef>
                <a:spcAft>
                  <a:spcPct val="0"/>
                </a:spcAft>
                <a:defRPr/>
              </a:pPr>
              <a:t>550,0</a:t>
            </a:fld>
            <a:endParaRPr kumimoji="0" lang="el-GR" sz="800" b="0" i="0" strike="noStrike" kern="1200" cap="none" spc="0" normalizeH="0" baseline="0" noProof="0" dirty="0">
              <a:ln>
                <a:noFill/>
              </a:ln>
              <a:solidFill>
                <a:srgbClr val="4F2D7F"/>
              </a:solidFill>
              <a:effectLst/>
              <a:uLnTx/>
              <a:uFillTx/>
              <a:sym typeface="+mn-lt"/>
            </a:endParaRPr>
          </a:p>
        </p:txBody>
      </p:sp>
      <p:sp>
        <p:nvSpPr>
          <p:cNvPr id="66" name="Text">
            <a:extLst>
              <a:ext uri="{FF2B5EF4-FFF2-40B4-BE49-F238E27FC236}">
                <a16:creationId xmlns:a16="http://schemas.microsoft.com/office/drawing/2014/main" id="{E51F9083-F2F9-0E53-4E57-B9EEB1E5BCAC}"/>
              </a:ext>
            </a:extLst>
          </p:cNvPr>
          <p:cNvSpPr>
            <a:spLocks noGrp="1"/>
          </p:cNvSpPr>
          <p:nvPr>
            <p:custDataLst>
              <p:tags r:id="rId18"/>
            </p:custDataLst>
          </p:nvPr>
        </p:nvSpPr>
        <p:spPr bwMode="gray">
          <a:xfrm>
            <a:off x="657225" y="3230563"/>
            <a:ext cx="2571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F8537EDE-FDFA-4102-846C-56A004E8FEC2}" type="datetime'''6''''''0''''''''''''''''''''''''''''0'',''0'''''''''''">
              <a:rPr lang="el-GR" altLang="en-US" sz="800" b="0" smtClean="0">
                <a:solidFill>
                  <a:srgbClr val="4F2D7F"/>
                </a:solidFill>
                <a:sym typeface="+mn-lt"/>
              </a:rPr>
              <a:pPr lvl="0" algn="r">
                <a:spcBef>
                  <a:spcPct val="0"/>
                </a:spcBef>
                <a:spcAft>
                  <a:spcPct val="0"/>
                </a:spcAft>
                <a:defRPr/>
              </a:pPr>
              <a:t>600,0</a:t>
            </a:fld>
            <a:endParaRPr kumimoji="0" lang="el-GR" sz="800" b="0" i="0" strike="noStrike" kern="1200" cap="none" spc="0" normalizeH="0" baseline="0" noProof="0" dirty="0">
              <a:ln>
                <a:noFill/>
              </a:ln>
              <a:solidFill>
                <a:srgbClr val="4F2D7F"/>
              </a:solidFill>
              <a:effectLst/>
              <a:uLnTx/>
              <a:uFillTx/>
              <a:sym typeface="+mn-lt"/>
            </a:endParaRPr>
          </a:p>
        </p:txBody>
      </p:sp>
      <p:sp useBgFill="1">
        <p:nvSpPr>
          <p:cNvPr id="12" name="Freeform: Shape 11">
            <a:extLst>
              <a:ext uri="{FF2B5EF4-FFF2-40B4-BE49-F238E27FC236}">
                <a16:creationId xmlns:a16="http://schemas.microsoft.com/office/drawing/2014/main" id="{A800C71E-6DB8-4A2E-9DA6-5954585B7B6D}"/>
              </a:ext>
            </a:extLst>
          </p:cNvPr>
          <p:cNvSpPr/>
          <p:nvPr>
            <p:custDataLst>
              <p:tags r:id="rId19"/>
            </p:custDataLst>
          </p:nvPr>
        </p:nvSpPr>
        <p:spPr bwMode="auto">
          <a:xfrm>
            <a:off x="1108075" y="4038600"/>
            <a:ext cx="373064" cy="157164"/>
          </a:xfrm>
          <a:custGeom>
            <a:avLst/>
            <a:gdLst/>
            <a:ahLst/>
            <a:cxnLst/>
            <a:rect l="0" t="0" r="0" b="0"/>
            <a:pathLst>
              <a:path w="373064" h="157164">
                <a:moveTo>
                  <a:pt x="0" y="100013"/>
                </a:moveTo>
                <a:lnTo>
                  <a:pt x="373063" y="0"/>
                </a:lnTo>
                <a:lnTo>
                  <a:pt x="373063" y="57150"/>
                </a:lnTo>
                <a:lnTo>
                  <a:pt x="0" y="157163"/>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900" name="Freeform: Shape 899">
            <a:extLst>
              <a:ext uri="{FF2B5EF4-FFF2-40B4-BE49-F238E27FC236}">
                <a16:creationId xmlns:a16="http://schemas.microsoft.com/office/drawing/2014/main" id="{80146A36-BE7D-B298-6CEE-6158EFC032C9}"/>
              </a:ext>
            </a:extLst>
          </p:cNvPr>
          <p:cNvSpPr/>
          <p:nvPr>
            <p:custDataLst>
              <p:tags r:id="rId20"/>
            </p:custDataLst>
          </p:nvPr>
        </p:nvSpPr>
        <p:spPr bwMode="auto">
          <a:xfrm>
            <a:off x="3359150" y="4038600"/>
            <a:ext cx="373064" cy="157164"/>
          </a:xfrm>
          <a:custGeom>
            <a:avLst/>
            <a:gdLst/>
            <a:ahLst/>
            <a:cxnLst/>
            <a:rect l="0" t="0" r="0" b="0"/>
            <a:pathLst>
              <a:path w="373064" h="157164">
                <a:moveTo>
                  <a:pt x="0" y="100013"/>
                </a:moveTo>
                <a:lnTo>
                  <a:pt x="373063" y="0"/>
                </a:lnTo>
                <a:lnTo>
                  <a:pt x="373063" y="57150"/>
                </a:lnTo>
                <a:lnTo>
                  <a:pt x="0" y="157163"/>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49" name="Freeform: Shape 48">
            <a:extLst>
              <a:ext uri="{FF2B5EF4-FFF2-40B4-BE49-F238E27FC236}">
                <a16:creationId xmlns:a16="http://schemas.microsoft.com/office/drawing/2014/main" id="{E709DCBB-1C3D-5641-FF7F-C36C1046D48C}"/>
              </a:ext>
            </a:extLst>
          </p:cNvPr>
          <p:cNvSpPr/>
          <p:nvPr>
            <p:custDataLst>
              <p:tags r:id="rId21"/>
            </p:custDataLst>
          </p:nvPr>
        </p:nvSpPr>
        <p:spPr bwMode="auto">
          <a:xfrm>
            <a:off x="2795588" y="4037013"/>
            <a:ext cx="374651" cy="158751"/>
          </a:xfrm>
          <a:custGeom>
            <a:avLst/>
            <a:gdLst/>
            <a:ahLst/>
            <a:cxnLst/>
            <a:rect l="0" t="0" r="0" b="0"/>
            <a:pathLst>
              <a:path w="374651" h="158751">
                <a:moveTo>
                  <a:pt x="0" y="101600"/>
                </a:moveTo>
                <a:lnTo>
                  <a:pt x="374650" y="0"/>
                </a:lnTo>
                <a:lnTo>
                  <a:pt x="374650" y="57150"/>
                </a:lnTo>
                <a:lnTo>
                  <a:pt x="0" y="15875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6" name="Freeform: Shape 5">
            <a:extLst>
              <a:ext uri="{FF2B5EF4-FFF2-40B4-BE49-F238E27FC236}">
                <a16:creationId xmlns:a16="http://schemas.microsoft.com/office/drawing/2014/main" id="{F73C48E6-EC17-480E-6AA8-9ADF7F88FFA5}"/>
              </a:ext>
            </a:extLst>
          </p:cNvPr>
          <p:cNvSpPr/>
          <p:nvPr>
            <p:custDataLst>
              <p:tags r:id="rId22"/>
            </p:custDataLst>
          </p:nvPr>
        </p:nvSpPr>
        <p:spPr bwMode="auto">
          <a:xfrm>
            <a:off x="941388" y="4068763"/>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45" name="Freeform: Shape 44">
            <a:extLst>
              <a:ext uri="{FF2B5EF4-FFF2-40B4-BE49-F238E27FC236}">
                <a16:creationId xmlns:a16="http://schemas.microsoft.com/office/drawing/2014/main" id="{B2E88BA8-228E-2A19-24B5-C2F01D1105F0}"/>
              </a:ext>
            </a:extLst>
          </p:cNvPr>
          <p:cNvSpPr/>
          <p:nvPr>
            <p:custDataLst>
              <p:tags r:id="rId23"/>
            </p:custDataLst>
          </p:nvPr>
        </p:nvSpPr>
        <p:spPr bwMode="auto">
          <a:xfrm>
            <a:off x="2233613" y="4038600"/>
            <a:ext cx="373063" cy="157164"/>
          </a:xfrm>
          <a:custGeom>
            <a:avLst/>
            <a:gdLst/>
            <a:ahLst/>
            <a:cxnLst/>
            <a:rect l="0" t="0" r="0" b="0"/>
            <a:pathLst>
              <a:path w="373063" h="157164">
                <a:moveTo>
                  <a:pt x="0" y="100013"/>
                </a:moveTo>
                <a:lnTo>
                  <a:pt x="373062" y="0"/>
                </a:lnTo>
                <a:lnTo>
                  <a:pt x="373062" y="57150"/>
                </a:lnTo>
                <a:lnTo>
                  <a:pt x="0" y="157163"/>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useBgFill="1">
        <p:nvSpPr>
          <p:cNvPr id="36" name="Freeform: Shape 35">
            <a:extLst>
              <a:ext uri="{FF2B5EF4-FFF2-40B4-BE49-F238E27FC236}">
                <a16:creationId xmlns:a16="http://schemas.microsoft.com/office/drawing/2014/main" id="{C3DE4315-53DD-1C78-DD69-C23F0325B893}"/>
              </a:ext>
            </a:extLst>
          </p:cNvPr>
          <p:cNvSpPr/>
          <p:nvPr>
            <p:custDataLst>
              <p:tags r:id="rId24"/>
            </p:custDataLst>
          </p:nvPr>
        </p:nvSpPr>
        <p:spPr bwMode="auto">
          <a:xfrm>
            <a:off x="1670050" y="4037013"/>
            <a:ext cx="374651" cy="158751"/>
          </a:xfrm>
          <a:custGeom>
            <a:avLst/>
            <a:gdLst/>
            <a:ahLst/>
            <a:cxnLst/>
            <a:rect l="0" t="0" r="0" b="0"/>
            <a:pathLst>
              <a:path w="374651" h="158751">
                <a:moveTo>
                  <a:pt x="0" y="101600"/>
                </a:moveTo>
                <a:lnTo>
                  <a:pt x="374650" y="0"/>
                </a:lnTo>
                <a:lnTo>
                  <a:pt x="374650" y="57150"/>
                </a:lnTo>
                <a:lnTo>
                  <a:pt x="0" y="15875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899" name="Freeform: Shape 898">
            <a:extLst>
              <a:ext uri="{FF2B5EF4-FFF2-40B4-BE49-F238E27FC236}">
                <a16:creationId xmlns:a16="http://schemas.microsoft.com/office/drawing/2014/main" id="{B5B0D0E0-3DC1-4357-6AE2-79791627D32E}"/>
              </a:ext>
            </a:extLst>
          </p:cNvPr>
          <p:cNvSpPr/>
          <p:nvPr>
            <p:custDataLst>
              <p:tags r:id="rId25"/>
            </p:custDataLst>
          </p:nvPr>
        </p:nvSpPr>
        <p:spPr bwMode="auto">
          <a:xfrm>
            <a:off x="3359150" y="4095750"/>
            <a:ext cx="373064" cy="100014"/>
          </a:xfrm>
          <a:custGeom>
            <a:avLst/>
            <a:gdLst/>
            <a:ahLst/>
            <a:cxnLst/>
            <a:rect l="0" t="0" r="0" b="0"/>
            <a:pathLst>
              <a:path w="373064" h="100014">
                <a:moveTo>
                  <a:pt x="0" y="100013"/>
                </a:moveTo>
                <a:lnTo>
                  <a:pt x="373063"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6" name="Freeform: Shape 45">
            <a:extLst>
              <a:ext uri="{FF2B5EF4-FFF2-40B4-BE49-F238E27FC236}">
                <a16:creationId xmlns:a16="http://schemas.microsoft.com/office/drawing/2014/main" id="{4072B515-AB1D-6D91-9E7B-A929240894F3}"/>
              </a:ext>
            </a:extLst>
          </p:cNvPr>
          <p:cNvSpPr/>
          <p:nvPr>
            <p:custDataLst>
              <p:tags r:id="rId26"/>
            </p:custDataLst>
          </p:nvPr>
        </p:nvSpPr>
        <p:spPr bwMode="auto">
          <a:xfrm>
            <a:off x="2795588" y="4037013"/>
            <a:ext cx="374651" cy="101601"/>
          </a:xfrm>
          <a:custGeom>
            <a:avLst/>
            <a:gdLst/>
            <a:ahLst/>
            <a:cxnLst/>
            <a:rect l="0" t="0" r="0" b="0"/>
            <a:pathLst>
              <a:path w="374651" h="101601">
                <a:moveTo>
                  <a:pt x="0" y="101600"/>
                </a:moveTo>
                <a:lnTo>
                  <a:pt x="3746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 name="Freeform: Shape 3">
            <a:extLst>
              <a:ext uri="{FF2B5EF4-FFF2-40B4-BE49-F238E27FC236}">
                <a16:creationId xmlns:a16="http://schemas.microsoft.com/office/drawing/2014/main" id="{46D764AE-ACE9-F268-9E0B-CF96DE80B912}"/>
              </a:ext>
            </a:extLst>
          </p:cNvPr>
          <p:cNvSpPr/>
          <p:nvPr>
            <p:custDataLst>
              <p:tags r:id="rId27"/>
            </p:custDataLst>
          </p:nvPr>
        </p:nvSpPr>
        <p:spPr bwMode="auto">
          <a:xfrm>
            <a:off x="941388" y="406876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26" name="Freeform: Shape 25">
            <a:extLst>
              <a:ext uri="{FF2B5EF4-FFF2-40B4-BE49-F238E27FC236}">
                <a16:creationId xmlns:a16="http://schemas.microsoft.com/office/drawing/2014/main" id="{16407E57-AE94-C3F2-C901-1143427A9EC7}"/>
              </a:ext>
            </a:extLst>
          </p:cNvPr>
          <p:cNvSpPr/>
          <p:nvPr>
            <p:custDataLst>
              <p:tags r:id="rId28"/>
            </p:custDataLst>
          </p:nvPr>
        </p:nvSpPr>
        <p:spPr bwMode="auto">
          <a:xfrm>
            <a:off x="1670050" y="4037013"/>
            <a:ext cx="374651" cy="101601"/>
          </a:xfrm>
          <a:custGeom>
            <a:avLst/>
            <a:gdLst/>
            <a:ahLst/>
            <a:cxnLst/>
            <a:rect l="0" t="0" r="0" b="0"/>
            <a:pathLst>
              <a:path w="374651" h="101601">
                <a:moveTo>
                  <a:pt x="0" y="101600"/>
                </a:moveTo>
                <a:lnTo>
                  <a:pt x="3746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5" name="Freeform: Shape 4">
            <a:extLst>
              <a:ext uri="{FF2B5EF4-FFF2-40B4-BE49-F238E27FC236}">
                <a16:creationId xmlns:a16="http://schemas.microsoft.com/office/drawing/2014/main" id="{B5F17F00-D97A-BAD6-24A9-FA8C25D3E72F}"/>
              </a:ext>
            </a:extLst>
          </p:cNvPr>
          <p:cNvSpPr/>
          <p:nvPr>
            <p:custDataLst>
              <p:tags r:id="rId29"/>
            </p:custDataLst>
          </p:nvPr>
        </p:nvSpPr>
        <p:spPr bwMode="auto">
          <a:xfrm>
            <a:off x="941388" y="412591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0" name="Freeform: Shape 9">
            <a:extLst>
              <a:ext uri="{FF2B5EF4-FFF2-40B4-BE49-F238E27FC236}">
                <a16:creationId xmlns:a16="http://schemas.microsoft.com/office/drawing/2014/main" id="{F02AC817-7ADC-CD79-5257-DAC0BFE2D086}"/>
              </a:ext>
            </a:extLst>
          </p:cNvPr>
          <p:cNvSpPr/>
          <p:nvPr>
            <p:custDataLst>
              <p:tags r:id="rId30"/>
            </p:custDataLst>
          </p:nvPr>
        </p:nvSpPr>
        <p:spPr bwMode="auto">
          <a:xfrm>
            <a:off x="1108075" y="4038600"/>
            <a:ext cx="373064" cy="100014"/>
          </a:xfrm>
          <a:custGeom>
            <a:avLst/>
            <a:gdLst/>
            <a:ahLst/>
            <a:cxnLst/>
            <a:rect l="0" t="0" r="0" b="0"/>
            <a:pathLst>
              <a:path w="373064" h="100014">
                <a:moveTo>
                  <a:pt x="0" y="100013"/>
                </a:moveTo>
                <a:lnTo>
                  <a:pt x="373063"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1" name="Freeform: Shape 10">
            <a:extLst>
              <a:ext uri="{FF2B5EF4-FFF2-40B4-BE49-F238E27FC236}">
                <a16:creationId xmlns:a16="http://schemas.microsoft.com/office/drawing/2014/main" id="{55927E1E-C01F-DFBC-0C2B-1DE2D9FC732F}"/>
              </a:ext>
            </a:extLst>
          </p:cNvPr>
          <p:cNvSpPr/>
          <p:nvPr>
            <p:custDataLst>
              <p:tags r:id="rId31"/>
            </p:custDataLst>
          </p:nvPr>
        </p:nvSpPr>
        <p:spPr bwMode="auto">
          <a:xfrm>
            <a:off x="1108075" y="4095750"/>
            <a:ext cx="373064" cy="100014"/>
          </a:xfrm>
          <a:custGeom>
            <a:avLst/>
            <a:gdLst/>
            <a:ahLst/>
            <a:cxnLst/>
            <a:rect l="0" t="0" r="0" b="0"/>
            <a:pathLst>
              <a:path w="373064" h="100014">
                <a:moveTo>
                  <a:pt x="0" y="100013"/>
                </a:moveTo>
                <a:lnTo>
                  <a:pt x="373063"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27" name="Freeform: Shape 26">
            <a:extLst>
              <a:ext uri="{FF2B5EF4-FFF2-40B4-BE49-F238E27FC236}">
                <a16:creationId xmlns:a16="http://schemas.microsoft.com/office/drawing/2014/main" id="{C6FFA3B6-4AEF-A7CD-8F1E-D959E1E80BEE}"/>
              </a:ext>
            </a:extLst>
          </p:cNvPr>
          <p:cNvSpPr/>
          <p:nvPr>
            <p:custDataLst>
              <p:tags r:id="rId32"/>
            </p:custDataLst>
          </p:nvPr>
        </p:nvSpPr>
        <p:spPr bwMode="auto">
          <a:xfrm>
            <a:off x="1670050" y="4094163"/>
            <a:ext cx="374651" cy="101601"/>
          </a:xfrm>
          <a:custGeom>
            <a:avLst/>
            <a:gdLst/>
            <a:ahLst/>
            <a:cxnLst/>
            <a:rect l="0" t="0" r="0" b="0"/>
            <a:pathLst>
              <a:path w="374651" h="101601">
                <a:moveTo>
                  <a:pt x="0" y="101600"/>
                </a:moveTo>
                <a:lnTo>
                  <a:pt x="3746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1" name="Freeform: Shape 40">
            <a:extLst>
              <a:ext uri="{FF2B5EF4-FFF2-40B4-BE49-F238E27FC236}">
                <a16:creationId xmlns:a16="http://schemas.microsoft.com/office/drawing/2014/main" id="{B0994643-43A1-AC7D-4F09-86C6D46C6D04}"/>
              </a:ext>
            </a:extLst>
          </p:cNvPr>
          <p:cNvSpPr/>
          <p:nvPr>
            <p:custDataLst>
              <p:tags r:id="rId33"/>
            </p:custDataLst>
          </p:nvPr>
        </p:nvSpPr>
        <p:spPr bwMode="auto">
          <a:xfrm>
            <a:off x="2233613" y="4038600"/>
            <a:ext cx="373063" cy="100014"/>
          </a:xfrm>
          <a:custGeom>
            <a:avLst/>
            <a:gdLst/>
            <a:ahLst/>
            <a:cxnLst/>
            <a:rect l="0" t="0" r="0" b="0"/>
            <a:pathLst>
              <a:path w="373063" h="100014">
                <a:moveTo>
                  <a:pt x="0" y="100013"/>
                </a:moveTo>
                <a:lnTo>
                  <a:pt x="373062"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4" name="Freeform: Shape 43">
            <a:extLst>
              <a:ext uri="{FF2B5EF4-FFF2-40B4-BE49-F238E27FC236}">
                <a16:creationId xmlns:a16="http://schemas.microsoft.com/office/drawing/2014/main" id="{F4F19F04-0BEF-1CAB-7619-858F33FB95B2}"/>
              </a:ext>
            </a:extLst>
          </p:cNvPr>
          <p:cNvSpPr/>
          <p:nvPr>
            <p:custDataLst>
              <p:tags r:id="rId34"/>
            </p:custDataLst>
          </p:nvPr>
        </p:nvSpPr>
        <p:spPr bwMode="auto">
          <a:xfrm>
            <a:off x="2233613" y="4095750"/>
            <a:ext cx="373063" cy="100014"/>
          </a:xfrm>
          <a:custGeom>
            <a:avLst/>
            <a:gdLst/>
            <a:ahLst/>
            <a:cxnLst/>
            <a:rect l="0" t="0" r="0" b="0"/>
            <a:pathLst>
              <a:path w="373063" h="100014">
                <a:moveTo>
                  <a:pt x="0" y="100013"/>
                </a:moveTo>
                <a:lnTo>
                  <a:pt x="373062"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48" name="Freeform: Shape 47">
            <a:extLst>
              <a:ext uri="{FF2B5EF4-FFF2-40B4-BE49-F238E27FC236}">
                <a16:creationId xmlns:a16="http://schemas.microsoft.com/office/drawing/2014/main" id="{433945D7-D472-667C-64AA-A961B8FDBF20}"/>
              </a:ext>
            </a:extLst>
          </p:cNvPr>
          <p:cNvSpPr/>
          <p:nvPr>
            <p:custDataLst>
              <p:tags r:id="rId35"/>
            </p:custDataLst>
          </p:nvPr>
        </p:nvSpPr>
        <p:spPr bwMode="auto">
          <a:xfrm>
            <a:off x="2795588" y="4094163"/>
            <a:ext cx="374651" cy="101601"/>
          </a:xfrm>
          <a:custGeom>
            <a:avLst/>
            <a:gdLst/>
            <a:ahLst/>
            <a:cxnLst/>
            <a:rect l="0" t="0" r="0" b="0"/>
            <a:pathLst>
              <a:path w="374651" h="101601">
                <a:moveTo>
                  <a:pt x="0" y="101600"/>
                </a:moveTo>
                <a:lnTo>
                  <a:pt x="374650"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52" name="Freeform: Shape 51">
            <a:extLst>
              <a:ext uri="{FF2B5EF4-FFF2-40B4-BE49-F238E27FC236}">
                <a16:creationId xmlns:a16="http://schemas.microsoft.com/office/drawing/2014/main" id="{E5A8C52D-4DB0-2519-EAAF-D2C7F7533343}"/>
              </a:ext>
            </a:extLst>
          </p:cNvPr>
          <p:cNvSpPr/>
          <p:nvPr>
            <p:custDataLst>
              <p:tags r:id="rId36"/>
            </p:custDataLst>
          </p:nvPr>
        </p:nvSpPr>
        <p:spPr bwMode="auto">
          <a:xfrm>
            <a:off x="3359150" y="4038600"/>
            <a:ext cx="373064" cy="100014"/>
          </a:xfrm>
          <a:custGeom>
            <a:avLst/>
            <a:gdLst/>
            <a:ahLst/>
            <a:cxnLst/>
            <a:rect l="0" t="0" r="0" b="0"/>
            <a:pathLst>
              <a:path w="373064" h="100014">
                <a:moveTo>
                  <a:pt x="0" y="100013"/>
                </a:moveTo>
                <a:lnTo>
                  <a:pt x="373063" y="0"/>
                </a:lnTo>
              </a:path>
            </a:pathLst>
          </a:cu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
        <p:nvSpPr>
          <p:cNvPr id="109" name="Text">
            <a:extLst>
              <a:ext uri="{FF2B5EF4-FFF2-40B4-BE49-F238E27FC236}">
                <a16:creationId xmlns:a16="http://schemas.microsoft.com/office/drawing/2014/main" id="{B58D6E10-4C99-7588-58D6-5B897E82F630}"/>
              </a:ext>
            </a:extLst>
          </p:cNvPr>
          <p:cNvSpPr>
            <a:spLocks noGrp="1"/>
          </p:cNvSpPr>
          <p:nvPr>
            <p:custDataLst>
              <p:tags r:id="rId37"/>
            </p:custDataLst>
          </p:nvPr>
        </p:nvSpPr>
        <p:spPr bwMode="auto">
          <a:xfrm>
            <a:off x="777875" y="3027363"/>
            <a:ext cx="4730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l-GR" altLang="en-US" sz="800" b="0" i="0" u="none" strike="noStrike" kern="1200" cap="none" spc="0" normalizeH="0" baseline="0" noProof="0" dirty="0">
                <a:ln>
                  <a:noFill/>
                </a:ln>
                <a:solidFill>
                  <a:schemeClr val="tx1"/>
                </a:solidFill>
                <a:effectLst/>
                <a:uLnTx/>
                <a:uFillTx/>
                <a:latin typeface="Arial" panose="020B0604020202020204"/>
                <a:ea typeface="+mn-ea"/>
                <a:cs typeface="+mn-cs"/>
                <a:sym typeface="+mn-lt"/>
              </a:rPr>
              <a:t>σε εκ. </a:t>
            </a:r>
            <a:r>
              <a:rPr kumimoji="0" lang="el-GR" altLang="en-US" sz="800" b="0" i="0" u="none" strike="noStrike" kern="1200" cap="none" spc="0" normalizeH="0" baseline="0" noProof="0" dirty="0" err="1">
                <a:ln>
                  <a:noFill/>
                </a:ln>
                <a:solidFill>
                  <a:schemeClr val="tx1"/>
                </a:solidFill>
                <a:effectLst/>
                <a:uLnTx/>
                <a:uFillTx/>
                <a:latin typeface="Arial" panose="020B0604020202020204"/>
                <a:ea typeface="+mn-ea"/>
                <a:cs typeface="+mn-cs"/>
                <a:sym typeface="+mn-lt"/>
              </a:rPr>
              <a:t>τμχ</a:t>
            </a:r>
            <a:r>
              <a:rPr kumimoji="0" lang="el-GR" altLang="en-US" sz="800" b="0" i="0" u="none" strike="noStrike" kern="1200" cap="none" spc="0" normalizeH="0" baseline="0" noProof="0" dirty="0">
                <a:ln>
                  <a:noFill/>
                </a:ln>
                <a:solidFill>
                  <a:schemeClr val="tx1"/>
                </a:solidFill>
                <a:effectLst/>
                <a:uLnTx/>
                <a:uFillTx/>
                <a:latin typeface="Arial" panose="020B0604020202020204"/>
                <a:ea typeface="+mn-ea"/>
                <a:cs typeface="+mn-cs"/>
                <a:sym typeface="+mn-lt"/>
              </a:rPr>
              <a:t>.</a:t>
            </a:r>
            <a:endParaRPr kumimoji="0" lang="el-GR" sz="800" b="0" i="0" u="none" strike="noStrike" kern="1200" cap="none" spc="0" normalizeH="0" baseline="0" noProof="0" dirty="0">
              <a:ln>
                <a:noFill/>
              </a:ln>
              <a:solidFill>
                <a:schemeClr val="tx1"/>
              </a:solidFill>
              <a:effectLst/>
              <a:uLnTx/>
              <a:uFillTx/>
              <a:latin typeface="Arial" panose="020B0604020202020204"/>
              <a:ea typeface="+mn-ea"/>
              <a:cs typeface="+mn-cs"/>
              <a:sym typeface="+mn-lt"/>
            </a:endParaRPr>
          </a:p>
        </p:txBody>
      </p:sp>
      <p:sp>
        <p:nvSpPr>
          <p:cNvPr id="110" name="Text">
            <a:extLst>
              <a:ext uri="{FF2B5EF4-FFF2-40B4-BE49-F238E27FC236}">
                <a16:creationId xmlns:a16="http://schemas.microsoft.com/office/drawing/2014/main" id="{334203E4-4746-26F6-62D2-7075B8B4A111}"/>
              </a:ext>
            </a:extLst>
          </p:cNvPr>
          <p:cNvSpPr>
            <a:spLocks noGrp="1"/>
          </p:cNvSpPr>
          <p:nvPr>
            <p:custDataLst>
              <p:tags r:id="rId38"/>
            </p:custDataLst>
          </p:nvPr>
        </p:nvSpPr>
        <p:spPr bwMode="gray">
          <a:xfrm>
            <a:off x="1150938" y="38655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05B1BED6-D6EF-4B30-B913-54B5AC7E0BA0}" type="datetime'4''''''''''''''''''''7''''''''''''''''8'',''''''''''''''''3'">
              <a:rPr lang="el-GR" altLang="en-US" sz="800" b="0" smtClean="0">
                <a:solidFill>
                  <a:srgbClr val="FFFFFF"/>
                </a:solidFill>
              </a:rPr>
              <a:pPr/>
              <a:t>478,3</a:t>
            </a:fld>
            <a:endParaRPr kumimoji="0" lang="el-GR" sz="800" b="0" i="0" strike="noStrike" kern="1200" cap="none" spc="0" normalizeH="0" baseline="0" noProof="0" dirty="0">
              <a:ln>
                <a:noFill/>
              </a:ln>
              <a:solidFill>
                <a:srgbClr val="FFFFFF"/>
              </a:solidFill>
              <a:effectLst/>
              <a:uLnTx/>
              <a:uFillTx/>
              <a:sym typeface="+mn-lt"/>
            </a:endParaRPr>
          </a:p>
        </p:txBody>
      </p:sp>
      <p:sp>
        <p:nvSpPr>
          <p:cNvPr id="103" name="Text Placeholder 2">
            <a:extLst>
              <a:ext uri="{FF2B5EF4-FFF2-40B4-BE49-F238E27FC236}">
                <a16:creationId xmlns:a16="http://schemas.microsoft.com/office/drawing/2014/main" id="{4A0C90A5-ABC8-21FB-22F3-7704154F84DE}"/>
              </a:ext>
            </a:extLst>
          </p:cNvPr>
          <p:cNvSpPr>
            <a:spLocks noGrp="1"/>
          </p:cNvSpPr>
          <p:nvPr>
            <p:custDataLst>
              <p:tags r:id="rId39"/>
            </p:custDataLst>
          </p:nvPr>
        </p:nvSpPr>
        <p:spPr bwMode="auto">
          <a:xfrm>
            <a:off x="2862263" y="4470400"/>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563AD22A-B0CD-46D8-8368-44BCA0E807A5}" type="datetime'2''''''''''02''''''''''''''''''''''''''''''2'''''''''''''">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89" name="Text">
            <a:extLst>
              <a:ext uri="{FF2B5EF4-FFF2-40B4-BE49-F238E27FC236}">
                <a16:creationId xmlns:a16="http://schemas.microsoft.com/office/drawing/2014/main" id="{94F22F46-8FCD-14E0-A2F6-AFFBD0B9C0DF}"/>
              </a:ext>
            </a:extLst>
          </p:cNvPr>
          <p:cNvSpPr>
            <a:spLocks noGrp="1"/>
          </p:cNvSpPr>
          <p:nvPr>
            <p:custDataLst>
              <p:tags r:id="rId40"/>
            </p:custDataLst>
          </p:nvPr>
        </p:nvSpPr>
        <p:spPr bwMode="gray">
          <a:xfrm>
            <a:off x="2840038" y="386397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82C1C8C2-8152-469B-9BEE-B6A8EE8A180B}" type="datetime'''''''''''4''5''5'''''',''''''''''''''''''''6'''''''''''">
              <a:rPr lang="el-GR" altLang="en-US" sz="800" b="0" smtClean="0">
                <a:solidFill>
                  <a:srgbClr val="FFFFFF"/>
                </a:solidFill>
              </a:rPr>
              <a:pPr/>
              <a:t>455,6</a:t>
            </a:fld>
            <a:endParaRPr kumimoji="0" lang="el-GR" sz="800" b="0" i="0" strike="noStrike" kern="1200" cap="none" spc="0" normalizeH="0" baseline="0" noProof="0" dirty="0">
              <a:ln>
                <a:noFill/>
              </a:ln>
              <a:solidFill>
                <a:srgbClr val="FFFFFF"/>
              </a:solidFill>
              <a:effectLst/>
              <a:uLnTx/>
              <a:uFillTx/>
              <a:sym typeface="+mn-lt"/>
            </a:endParaRPr>
          </a:p>
        </p:txBody>
      </p:sp>
      <p:sp>
        <p:nvSpPr>
          <p:cNvPr id="92" name="Text">
            <a:extLst>
              <a:ext uri="{FF2B5EF4-FFF2-40B4-BE49-F238E27FC236}">
                <a16:creationId xmlns:a16="http://schemas.microsoft.com/office/drawing/2014/main" id="{B76ECCE7-4BBE-4B52-E6E8-5BE2D40D2A21}"/>
              </a:ext>
            </a:extLst>
          </p:cNvPr>
          <p:cNvSpPr>
            <a:spLocks noGrp="1"/>
          </p:cNvSpPr>
          <p:nvPr>
            <p:custDataLst>
              <p:tags r:id="rId41"/>
            </p:custDataLst>
          </p:nvPr>
        </p:nvSpPr>
        <p:spPr bwMode="gray">
          <a:xfrm>
            <a:off x="2840038" y="327977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29F285DD-A421-497B-A792-77F058046C11}" type="datetime'''''''''''55''''''''''''''''''''9'''',''''''''''''0'">
              <a:rPr lang="el-GR" altLang="en-US" sz="800" b="0" smtClean="0">
                <a:solidFill>
                  <a:srgbClr val="000000"/>
                </a:solidFill>
              </a:rPr>
              <a:pPr/>
              <a:t>559,0</a:t>
            </a:fld>
            <a:endParaRPr kumimoji="0" lang="el-GR" sz="800" b="0" i="0" strike="noStrike" kern="1200" cap="none" spc="0" normalizeH="0" baseline="0" noProof="0" dirty="0">
              <a:ln>
                <a:noFill/>
              </a:ln>
              <a:solidFill>
                <a:srgbClr val="000000"/>
              </a:solidFill>
              <a:effectLst/>
              <a:uLnTx/>
              <a:uFillTx/>
              <a:sym typeface="+mn-lt"/>
            </a:endParaRPr>
          </a:p>
        </p:txBody>
      </p:sp>
      <p:sp>
        <p:nvSpPr>
          <p:cNvPr id="105" name="Text Placeholder 2">
            <a:extLst>
              <a:ext uri="{FF2B5EF4-FFF2-40B4-BE49-F238E27FC236}">
                <a16:creationId xmlns:a16="http://schemas.microsoft.com/office/drawing/2014/main" id="{A51225CA-B0E6-4394-9E24-DD024CE731D1}"/>
              </a:ext>
            </a:extLst>
          </p:cNvPr>
          <p:cNvSpPr>
            <a:spLocks noGrp="1"/>
          </p:cNvSpPr>
          <p:nvPr>
            <p:custDataLst>
              <p:tags r:id="rId42"/>
            </p:custDataLst>
          </p:nvPr>
        </p:nvSpPr>
        <p:spPr bwMode="auto">
          <a:xfrm>
            <a:off x="2298700" y="4470400"/>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A37DD107-A10D-4D3B-83C3-70ED928E179D}" type="datetime'2''''''''0''''''''''''''''''''''''''2''''''1'">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2021</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91" name="Text">
            <a:extLst>
              <a:ext uri="{FF2B5EF4-FFF2-40B4-BE49-F238E27FC236}">
                <a16:creationId xmlns:a16="http://schemas.microsoft.com/office/drawing/2014/main" id="{F003388C-DE25-B3CD-C963-B15FFA481E0B}"/>
              </a:ext>
            </a:extLst>
          </p:cNvPr>
          <p:cNvSpPr>
            <a:spLocks noGrp="1"/>
          </p:cNvSpPr>
          <p:nvPr>
            <p:custDataLst>
              <p:tags r:id="rId43"/>
            </p:custDataLst>
          </p:nvPr>
        </p:nvSpPr>
        <p:spPr bwMode="gray">
          <a:xfrm>
            <a:off x="3402013" y="317658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4D1B6065-8720-4647-A329-51F3258CED53}" type="datetime'''''''''''''''''''5''''''''8''''''''''''''''9,8'">
              <a:rPr lang="el-GR" altLang="en-US" sz="800" b="0" smtClean="0">
                <a:solidFill>
                  <a:srgbClr val="000000"/>
                </a:solidFill>
              </a:rPr>
              <a:pPr/>
              <a:t>589,8</a:t>
            </a:fld>
            <a:endParaRPr kumimoji="0" lang="el-GR" sz="800" b="0" i="0" strike="noStrike" kern="1200" cap="none" spc="0" normalizeH="0" baseline="0" noProof="0" dirty="0">
              <a:ln>
                <a:noFill/>
              </a:ln>
              <a:solidFill>
                <a:srgbClr val="000000"/>
              </a:solidFill>
              <a:effectLst/>
              <a:uLnTx/>
              <a:uFillTx/>
              <a:sym typeface="+mn-lt"/>
            </a:endParaRPr>
          </a:p>
        </p:txBody>
      </p:sp>
      <p:sp>
        <p:nvSpPr>
          <p:cNvPr id="102" name="Text Placeholder 2">
            <a:extLst>
              <a:ext uri="{FF2B5EF4-FFF2-40B4-BE49-F238E27FC236}">
                <a16:creationId xmlns:a16="http://schemas.microsoft.com/office/drawing/2014/main" id="{FDE462A5-F168-CE62-984F-D0ADF637449E}"/>
              </a:ext>
            </a:extLst>
          </p:cNvPr>
          <p:cNvSpPr>
            <a:spLocks noGrp="1"/>
          </p:cNvSpPr>
          <p:nvPr>
            <p:custDataLst>
              <p:tags r:id="rId44"/>
            </p:custDataLst>
          </p:nvPr>
        </p:nvSpPr>
        <p:spPr bwMode="auto">
          <a:xfrm>
            <a:off x="3424238" y="4470400"/>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92466647-BCA6-487D-91D6-50CEBD3D328A}" type="datetime'2''''0''''2''''''''''3'''''''''''">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88" name="Text">
            <a:extLst>
              <a:ext uri="{FF2B5EF4-FFF2-40B4-BE49-F238E27FC236}">
                <a16:creationId xmlns:a16="http://schemas.microsoft.com/office/drawing/2014/main" id="{7C1168C9-4CC3-DABE-9D0B-ACA1332ACC10}"/>
              </a:ext>
            </a:extLst>
          </p:cNvPr>
          <p:cNvSpPr>
            <a:spLocks noGrp="1"/>
          </p:cNvSpPr>
          <p:nvPr>
            <p:custDataLst>
              <p:tags r:id="rId45"/>
            </p:custDataLst>
          </p:nvPr>
        </p:nvSpPr>
        <p:spPr bwMode="gray">
          <a:xfrm>
            <a:off x="2276475" y="3865563"/>
            <a:ext cx="285750" cy="122238"/>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466DF725-7029-4DD4-A5E0-0FFAD84058C0}" type="datetime'''''''''4''''''''''48'''''''',''''''2'''''''''''''''''">
              <a:rPr lang="el-GR" altLang="en-US" sz="800" b="0" smtClean="0">
                <a:solidFill>
                  <a:srgbClr val="FFFFFF"/>
                </a:solidFill>
              </a:rPr>
              <a:pPr/>
              <a:t>448,2</a:t>
            </a:fld>
            <a:endParaRPr kumimoji="0" lang="el-GR" sz="800" b="0" i="0" strike="noStrike" kern="1200" cap="none" spc="0" normalizeH="0" baseline="0" noProof="0" dirty="0">
              <a:ln>
                <a:noFill/>
              </a:ln>
              <a:solidFill>
                <a:srgbClr val="FFFFFF"/>
              </a:solidFill>
              <a:effectLst/>
              <a:uLnTx/>
              <a:uFillTx/>
              <a:sym typeface="+mn-lt"/>
            </a:endParaRPr>
          </a:p>
        </p:txBody>
      </p:sp>
      <p:sp>
        <p:nvSpPr>
          <p:cNvPr id="106" name="Text Placeholder 2">
            <a:extLst>
              <a:ext uri="{FF2B5EF4-FFF2-40B4-BE49-F238E27FC236}">
                <a16:creationId xmlns:a16="http://schemas.microsoft.com/office/drawing/2014/main" id="{FFC3E457-A65F-F020-D14A-C67BBC6A64CB}"/>
              </a:ext>
            </a:extLst>
          </p:cNvPr>
          <p:cNvSpPr>
            <a:spLocks noGrp="1"/>
          </p:cNvSpPr>
          <p:nvPr>
            <p:custDataLst>
              <p:tags r:id="rId46"/>
            </p:custDataLst>
          </p:nvPr>
        </p:nvSpPr>
        <p:spPr bwMode="auto">
          <a:xfrm>
            <a:off x="1736725" y="4470400"/>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3C0C6A37-88F3-471D-9D2E-D21069D03443}" type="datetime'''''''''''''''''''''''2''''''''''0''''2''0'''">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07" name="Text">
            <a:extLst>
              <a:ext uri="{FF2B5EF4-FFF2-40B4-BE49-F238E27FC236}">
                <a16:creationId xmlns:a16="http://schemas.microsoft.com/office/drawing/2014/main" id="{396F1107-2BCC-8D0A-8873-F6C6465DAE4C}"/>
              </a:ext>
            </a:extLst>
          </p:cNvPr>
          <p:cNvSpPr>
            <a:spLocks noGrp="1"/>
          </p:cNvSpPr>
          <p:nvPr>
            <p:custDataLst>
              <p:tags r:id="rId47"/>
            </p:custDataLst>
          </p:nvPr>
        </p:nvSpPr>
        <p:spPr bwMode="gray">
          <a:xfrm>
            <a:off x="1150938" y="32321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8B3E05DE-3849-490B-B135-C27A6E52A4D6}" type="datetime'''''''''''''5''''''''''73'''',''''''''''3'">
              <a:rPr lang="el-GR" altLang="en-US" sz="800" b="0" smtClean="0">
                <a:solidFill>
                  <a:srgbClr val="000000"/>
                </a:solidFill>
              </a:rPr>
              <a:pPr/>
              <a:t>573,3</a:t>
            </a:fld>
            <a:endParaRPr kumimoji="0" lang="el-GR" sz="800" b="0" i="0" strike="noStrike" kern="1200" cap="none" spc="0" normalizeH="0" baseline="0" noProof="0" dirty="0">
              <a:ln>
                <a:noFill/>
              </a:ln>
              <a:solidFill>
                <a:srgbClr val="000000"/>
              </a:solidFill>
              <a:effectLst/>
              <a:uLnTx/>
              <a:uFillTx/>
              <a:sym typeface="+mn-lt"/>
            </a:endParaRPr>
          </a:p>
        </p:txBody>
      </p:sp>
      <p:sp>
        <p:nvSpPr>
          <p:cNvPr id="87" name="Text">
            <a:extLst>
              <a:ext uri="{FF2B5EF4-FFF2-40B4-BE49-F238E27FC236}">
                <a16:creationId xmlns:a16="http://schemas.microsoft.com/office/drawing/2014/main" id="{8E50EAF9-F9C5-A210-72F4-6DDB3F19BF43}"/>
              </a:ext>
            </a:extLst>
          </p:cNvPr>
          <p:cNvSpPr>
            <a:spLocks noGrp="1"/>
          </p:cNvSpPr>
          <p:nvPr>
            <p:custDataLst>
              <p:tags r:id="rId48"/>
            </p:custDataLst>
          </p:nvPr>
        </p:nvSpPr>
        <p:spPr bwMode="gray">
          <a:xfrm>
            <a:off x="1714500" y="386397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5765F5E0-EA01-47EF-AE2A-B0166E964C50}" type="datetime'''4''''''''''''8''''''1'''''''''''''''''',''''''''''''3'">
              <a:rPr lang="el-GR" altLang="en-US" sz="800" b="0" smtClean="0">
                <a:solidFill>
                  <a:srgbClr val="FFFFFF"/>
                </a:solidFill>
              </a:rPr>
              <a:pPr/>
              <a:t>481,3</a:t>
            </a:fld>
            <a:endParaRPr kumimoji="0" lang="el-GR" sz="800" b="0" i="0" strike="noStrike" kern="1200" cap="none" spc="0" normalizeH="0" baseline="0" noProof="0" dirty="0">
              <a:ln>
                <a:noFill/>
              </a:ln>
              <a:solidFill>
                <a:srgbClr val="FFFFFF"/>
              </a:solidFill>
              <a:effectLst/>
              <a:uLnTx/>
              <a:uFillTx/>
              <a:sym typeface="+mn-lt"/>
            </a:endParaRPr>
          </a:p>
        </p:txBody>
      </p:sp>
      <p:sp>
        <p:nvSpPr>
          <p:cNvPr id="90" name="Text">
            <a:extLst>
              <a:ext uri="{FF2B5EF4-FFF2-40B4-BE49-F238E27FC236}">
                <a16:creationId xmlns:a16="http://schemas.microsoft.com/office/drawing/2014/main" id="{0C3E8ACF-B4F3-16DD-1F41-C29C8113F61C}"/>
              </a:ext>
            </a:extLst>
          </p:cNvPr>
          <p:cNvSpPr>
            <a:spLocks noGrp="1"/>
          </p:cNvSpPr>
          <p:nvPr>
            <p:custDataLst>
              <p:tags r:id="rId49"/>
            </p:custDataLst>
          </p:nvPr>
        </p:nvSpPr>
        <p:spPr bwMode="gray">
          <a:xfrm>
            <a:off x="3402013" y="38655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FEB59A3A-045E-4DA8-83D1-512D093A5F67}" type="datetime'''''4''''''''''''7''''9'',''''9'''''''''''''''''''">
              <a:rPr lang="el-GR" altLang="en-US" sz="800" b="0" smtClean="0">
                <a:solidFill>
                  <a:srgbClr val="FFFFFF"/>
                </a:solidFill>
              </a:rPr>
              <a:pPr/>
              <a:t>479,9</a:t>
            </a:fld>
            <a:endParaRPr kumimoji="0" lang="el-GR" sz="800" b="0" i="0" strike="noStrike" kern="1200" cap="none" spc="0" normalizeH="0" baseline="0" noProof="0" dirty="0">
              <a:ln>
                <a:noFill/>
              </a:ln>
              <a:solidFill>
                <a:srgbClr val="FFFFFF"/>
              </a:solidFill>
              <a:effectLst/>
              <a:uLnTx/>
              <a:uFillTx/>
              <a:sym typeface="+mn-lt"/>
            </a:endParaRPr>
          </a:p>
        </p:txBody>
      </p:sp>
      <p:sp>
        <p:nvSpPr>
          <p:cNvPr id="94" name="Text">
            <a:extLst>
              <a:ext uri="{FF2B5EF4-FFF2-40B4-BE49-F238E27FC236}">
                <a16:creationId xmlns:a16="http://schemas.microsoft.com/office/drawing/2014/main" id="{A2EE1C75-32E5-0B95-9C07-C5149CBC7021}"/>
              </a:ext>
            </a:extLst>
          </p:cNvPr>
          <p:cNvSpPr>
            <a:spLocks noGrp="1"/>
          </p:cNvSpPr>
          <p:nvPr>
            <p:custDataLst>
              <p:tags r:id="rId50"/>
            </p:custDataLst>
          </p:nvPr>
        </p:nvSpPr>
        <p:spPr bwMode="gray">
          <a:xfrm>
            <a:off x="1714500" y="324643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48962ED0-6132-4FA2-A051-7D0B90859B28}" type="datetime'''''''''''''''''''''56''''''''''''''8'''''''''''''''''',8'''''">
              <a:rPr lang="el-GR" altLang="en-US" sz="800" b="0" smtClean="0">
                <a:solidFill>
                  <a:srgbClr val="000000"/>
                </a:solidFill>
              </a:rPr>
              <a:pPr/>
              <a:t>568,8</a:t>
            </a:fld>
            <a:endParaRPr kumimoji="0" lang="el-GR" sz="800" b="0" i="0" strike="noStrike" kern="1200" cap="none" spc="0" normalizeH="0" baseline="0" noProof="0" dirty="0">
              <a:ln>
                <a:noFill/>
              </a:ln>
              <a:solidFill>
                <a:srgbClr val="000000"/>
              </a:solidFill>
              <a:effectLst/>
              <a:uLnTx/>
              <a:uFillTx/>
              <a:sym typeface="+mn-lt"/>
            </a:endParaRPr>
          </a:p>
        </p:txBody>
      </p:sp>
      <p:sp>
        <p:nvSpPr>
          <p:cNvPr id="104" name="Text Placeholder 2">
            <a:extLst>
              <a:ext uri="{FF2B5EF4-FFF2-40B4-BE49-F238E27FC236}">
                <a16:creationId xmlns:a16="http://schemas.microsoft.com/office/drawing/2014/main" id="{C86D7C8B-EAAA-65A9-0BE7-DA4C3C2B17E1}"/>
              </a:ext>
            </a:extLst>
          </p:cNvPr>
          <p:cNvSpPr>
            <a:spLocks noGrp="1"/>
          </p:cNvSpPr>
          <p:nvPr>
            <p:custDataLst>
              <p:tags r:id="rId51"/>
            </p:custDataLst>
          </p:nvPr>
        </p:nvSpPr>
        <p:spPr bwMode="auto">
          <a:xfrm>
            <a:off x="1173163" y="4470400"/>
            <a:ext cx="24130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5DC1E3EC-99C5-4D2C-ACBF-0EC74CAE475E}" type="datetime'''''''''''''''20''1''''''''''''''''''9'''''''''''''">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2019</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93" name="Text">
            <a:extLst>
              <a:ext uri="{FF2B5EF4-FFF2-40B4-BE49-F238E27FC236}">
                <a16:creationId xmlns:a16="http://schemas.microsoft.com/office/drawing/2014/main" id="{0C1F38E0-F086-AC1B-A806-AE882F57E4E6}"/>
              </a:ext>
            </a:extLst>
          </p:cNvPr>
          <p:cNvSpPr>
            <a:spLocks noGrp="1"/>
          </p:cNvSpPr>
          <p:nvPr>
            <p:custDataLst>
              <p:tags r:id="rId52"/>
            </p:custDataLst>
          </p:nvPr>
        </p:nvSpPr>
        <p:spPr bwMode="gray">
          <a:xfrm>
            <a:off x="2276475" y="32829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54EC22F9-43C7-4587-BEA8-F124B07D1F41}" type="datetime'5''''''''''''''''''''''''''5''8'''''''''',''''0'''''">
              <a:rPr lang="el-GR" altLang="en-US" sz="800" b="0" smtClean="0">
                <a:solidFill>
                  <a:srgbClr val="000000"/>
                </a:solidFill>
              </a:rPr>
              <a:pPr/>
              <a:t>558,0</a:t>
            </a:fld>
            <a:endParaRPr kumimoji="0" lang="el-GR" sz="800" b="0" i="0" strike="noStrike" kern="1200" cap="none" spc="0" normalizeH="0" baseline="0" noProof="0" dirty="0">
              <a:ln>
                <a:noFill/>
              </a:ln>
              <a:solidFill>
                <a:srgbClr val="000000"/>
              </a:solidFill>
              <a:effectLst/>
              <a:uLnTx/>
              <a:uFillTx/>
              <a:sym typeface="+mn-lt"/>
            </a:endParaRPr>
          </a:p>
        </p:txBody>
      </p:sp>
      <p:sp>
        <p:nvSpPr>
          <p:cNvPr id="111" name="Rectangle 110">
            <a:extLst>
              <a:ext uri="{FF2B5EF4-FFF2-40B4-BE49-F238E27FC236}">
                <a16:creationId xmlns:a16="http://schemas.microsoft.com/office/drawing/2014/main" id="{7E71B4F1-3A31-095D-B67D-9A340603F283}"/>
              </a:ext>
            </a:extLst>
          </p:cNvPr>
          <p:cNvSpPr/>
          <p:nvPr>
            <p:custDataLst>
              <p:tags r:id="rId53"/>
            </p:custDataLst>
          </p:nvPr>
        </p:nvSpPr>
        <p:spPr bwMode="auto">
          <a:xfrm>
            <a:off x="1292225" y="2909888"/>
            <a:ext cx="142875" cy="1063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2" name="Rectangle 111">
            <a:extLst>
              <a:ext uri="{FF2B5EF4-FFF2-40B4-BE49-F238E27FC236}">
                <a16:creationId xmlns:a16="http://schemas.microsoft.com/office/drawing/2014/main" id="{85C8C1BF-2E8D-8B69-0E28-7B7D67366B3A}"/>
              </a:ext>
            </a:extLst>
          </p:cNvPr>
          <p:cNvSpPr/>
          <p:nvPr>
            <p:custDataLst>
              <p:tags r:id="rId54"/>
            </p:custDataLst>
          </p:nvPr>
        </p:nvSpPr>
        <p:spPr bwMode="auto">
          <a:xfrm>
            <a:off x="2278063" y="2909888"/>
            <a:ext cx="142875" cy="1063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3" name="Text">
            <a:extLst>
              <a:ext uri="{FF2B5EF4-FFF2-40B4-BE49-F238E27FC236}">
                <a16:creationId xmlns:a16="http://schemas.microsoft.com/office/drawing/2014/main" id="{DBBFCA54-C54A-5DCE-F0F3-F2713CFD8B93}"/>
              </a:ext>
            </a:extLst>
          </p:cNvPr>
          <p:cNvSpPr>
            <a:spLocks noGrp="1"/>
          </p:cNvSpPr>
          <p:nvPr>
            <p:custDataLst>
              <p:tags r:id="rId55"/>
            </p:custDataLst>
          </p:nvPr>
        </p:nvSpPr>
        <p:spPr bwMode="auto">
          <a:xfrm>
            <a:off x="1485900" y="2905125"/>
            <a:ext cx="6905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spcBef>
                <a:spcPct val="0"/>
              </a:spcBef>
              <a:spcAft>
                <a:spcPct val="0"/>
              </a:spcAft>
              <a:defRPr/>
            </a:pPr>
            <a:fld id="{830CBEFD-F825-4118-80C8-53BE6F3EDA0D}" type="datetime'Νο''''''''''σο''κ''''''ομ''''''''''''''''''''ει''''ακέ''ς'''''">
              <a:rPr lang="el-GR" altLang="en-US" sz="800" b="0" smtClean="0">
                <a:solidFill>
                  <a:schemeClr val="tx1"/>
                </a:solidFill>
              </a:rPr>
              <a:pPr lvl="0">
                <a:spcBef>
                  <a:spcPct val="0"/>
                </a:spcBef>
                <a:spcAft>
                  <a:spcPct val="0"/>
                </a:spcAft>
                <a:defRPr/>
              </a:pPr>
              <a:t>Νοσοκομειακές</a:t>
            </a:fld>
            <a:endParaRPr kumimoji="0" lang="el-GR" sz="800" b="0" i="0" strike="noStrike" kern="1200" cap="none" spc="0" normalizeH="0" baseline="0" noProof="0" dirty="0">
              <a:ln>
                <a:noFill/>
              </a:ln>
              <a:solidFill>
                <a:schemeClr val="tx1"/>
              </a:solidFill>
              <a:effectLst/>
              <a:uLnTx/>
              <a:uFillTx/>
              <a:sym typeface="+mn-lt"/>
            </a:endParaRPr>
          </a:p>
        </p:txBody>
      </p:sp>
      <p:sp>
        <p:nvSpPr>
          <p:cNvPr id="114" name="Text">
            <a:extLst>
              <a:ext uri="{FF2B5EF4-FFF2-40B4-BE49-F238E27FC236}">
                <a16:creationId xmlns:a16="http://schemas.microsoft.com/office/drawing/2014/main" id="{8DC32CF2-6BCD-FC53-2A06-F599BA18995A}"/>
              </a:ext>
            </a:extLst>
          </p:cNvPr>
          <p:cNvSpPr>
            <a:spLocks noGrp="1"/>
          </p:cNvSpPr>
          <p:nvPr>
            <p:custDataLst>
              <p:tags r:id="rId56"/>
            </p:custDataLst>
          </p:nvPr>
        </p:nvSpPr>
        <p:spPr bwMode="auto">
          <a:xfrm>
            <a:off x="2471738" y="2905125"/>
            <a:ext cx="8620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spcBef>
                <a:spcPct val="0"/>
              </a:spcBef>
              <a:spcAft>
                <a:spcPct val="0"/>
              </a:spcAft>
              <a:defRPr/>
            </a:pPr>
            <a:fld id="{CD6F5A88-A1A2-4F04-8EA2-5C3E738C3E00}" type="datetime'Ε''''ξ''ων''''οσ''''''οκ''''''''''''''''''''''ομ''ε''ια''κές'">
              <a:rPr lang="el-GR" altLang="en-US" sz="800" b="0" smtClean="0">
                <a:solidFill>
                  <a:schemeClr val="tx1"/>
                </a:solidFill>
              </a:rPr>
              <a:pPr lvl="0">
                <a:spcBef>
                  <a:spcPct val="0"/>
                </a:spcBef>
                <a:spcAft>
                  <a:spcPct val="0"/>
                </a:spcAft>
                <a:defRPr/>
              </a:pPr>
              <a:t>Εξωνοσοκομειακές</a:t>
            </a:fld>
            <a:endParaRPr kumimoji="0" lang="el-GR" sz="800" b="0" i="0" strike="noStrike" kern="1200" cap="none" spc="0" normalizeH="0" baseline="0" noProof="0" dirty="0">
              <a:ln>
                <a:noFill/>
              </a:ln>
              <a:solidFill>
                <a:schemeClr val="tx1"/>
              </a:solidFill>
              <a:effectLst/>
              <a:uLnTx/>
              <a:uFillTx/>
              <a:sym typeface="+mn-lt"/>
            </a:endParaRPr>
          </a:p>
        </p:txBody>
      </p:sp>
      <p:cxnSp>
        <p:nvCxnSpPr>
          <p:cNvPr id="798" name="Straight Connector 797">
            <a:extLst>
              <a:ext uri="{FF2B5EF4-FFF2-40B4-BE49-F238E27FC236}">
                <a16:creationId xmlns:a16="http://schemas.microsoft.com/office/drawing/2014/main" id="{61CCCDFC-0E57-8073-D07E-657E6F209D84}"/>
              </a:ext>
            </a:extLst>
          </p:cNvPr>
          <p:cNvCxnSpPr/>
          <p:nvPr>
            <p:custDataLst>
              <p:tags r:id="rId57"/>
            </p:custDataLst>
          </p:nvPr>
        </p:nvCxnSpPr>
        <p:spPr bwMode="auto">
          <a:xfrm>
            <a:off x="5300663" y="4356100"/>
            <a:ext cx="2444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9" name="Straight Connector 798">
            <a:extLst>
              <a:ext uri="{FF2B5EF4-FFF2-40B4-BE49-F238E27FC236}">
                <a16:creationId xmlns:a16="http://schemas.microsoft.com/office/drawing/2014/main" id="{79E607A4-E950-F83F-D746-CC2001F35206}"/>
              </a:ext>
            </a:extLst>
          </p:cNvPr>
          <p:cNvCxnSpPr/>
          <p:nvPr>
            <p:custDataLst>
              <p:tags r:id="rId58"/>
            </p:custDataLst>
          </p:nvPr>
        </p:nvCxnSpPr>
        <p:spPr bwMode="auto">
          <a:xfrm>
            <a:off x="5851525" y="3978275"/>
            <a:ext cx="2444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4" name="Straight Connector 863">
            <a:extLst>
              <a:ext uri="{FF2B5EF4-FFF2-40B4-BE49-F238E27FC236}">
                <a16:creationId xmlns:a16="http://schemas.microsoft.com/office/drawing/2014/main" id="{54C1387A-A09C-5E8C-111B-9862871564DE}"/>
              </a:ext>
            </a:extLst>
          </p:cNvPr>
          <p:cNvCxnSpPr/>
          <p:nvPr>
            <p:custDataLst>
              <p:tags r:id="rId59"/>
            </p:custDataLst>
          </p:nvPr>
        </p:nvCxnSpPr>
        <p:spPr bwMode="auto">
          <a:xfrm>
            <a:off x="6403975" y="3532188"/>
            <a:ext cx="2444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9" name="Straight Connector 868">
            <a:extLst>
              <a:ext uri="{FF2B5EF4-FFF2-40B4-BE49-F238E27FC236}">
                <a16:creationId xmlns:a16="http://schemas.microsoft.com/office/drawing/2014/main" id="{0BEC15FA-77A9-6BEC-EC96-9DE181604657}"/>
              </a:ext>
            </a:extLst>
          </p:cNvPr>
          <p:cNvCxnSpPr/>
          <p:nvPr>
            <p:custDataLst>
              <p:tags r:id="rId60"/>
            </p:custDataLst>
          </p:nvPr>
        </p:nvCxnSpPr>
        <p:spPr bwMode="auto">
          <a:xfrm>
            <a:off x="6954838" y="3290888"/>
            <a:ext cx="2444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2" name="Chart 41">
            <a:extLst>
              <a:ext uri="{FF2B5EF4-FFF2-40B4-BE49-F238E27FC236}">
                <a16:creationId xmlns:a16="http://schemas.microsoft.com/office/drawing/2014/main" id="{D1213044-F34F-C50C-AFD0-C55114999A4A}"/>
              </a:ext>
            </a:extLst>
          </p:cNvPr>
          <p:cNvGraphicFramePr/>
          <p:nvPr>
            <p:custDataLst>
              <p:tags r:id="rId61"/>
            </p:custDataLst>
            <p:extLst>
              <p:ext uri="{D42A27DB-BD31-4B8C-83A1-F6EECF244321}">
                <p14:modId xmlns:p14="http://schemas.microsoft.com/office/powerpoint/2010/main" val="2570305467"/>
              </p:ext>
            </p:extLst>
          </p:nvPr>
        </p:nvGraphicFramePr>
        <p:xfrm>
          <a:off x="4424363" y="3163888"/>
          <a:ext cx="3286125" cy="1401762"/>
        </p:xfrm>
        <a:graphic>
          <a:graphicData uri="http://schemas.openxmlformats.org/drawingml/2006/chart">
            <c:chart xmlns:c="http://schemas.openxmlformats.org/drawingml/2006/chart" xmlns:r="http://schemas.openxmlformats.org/officeDocument/2006/relationships" r:id="rId77"/>
          </a:graphicData>
        </a:graphic>
      </p:graphicFrame>
      <p:sp>
        <p:nvSpPr>
          <p:cNvPr id="3" name="Rectangle 2">
            <a:extLst>
              <a:ext uri="{FF2B5EF4-FFF2-40B4-BE49-F238E27FC236}">
                <a16:creationId xmlns:a16="http://schemas.microsoft.com/office/drawing/2014/main" id="{5967E595-0DF4-81DE-EAB7-F7BEDF4122C2}"/>
              </a:ext>
            </a:extLst>
          </p:cNvPr>
          <p:cNvSpPr/>
          <p:nvPr>
            <p:custDataLst>
              <p:tags r:id="rId62"/>
            </p:custDataLst>
          </p:nvPr>
        </p:nvSpPr>
        <p:spPr bwMode="auto">
          <a:xfrm>
            <a:off x="4757738" y="2965450"/>
            <a:ext cx="228600" cy="122238"/>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b"/>
          <a:lstStyle/>
          <a:p>
            <a:pPr algn="ctr">
              <a:spcBef>
                <a:spcPct val="0"/>
              </a:spcBef>
              <a:spcAft>
                <a:spcPct val="0"/>
              </a:spcAft>
            </a:pPr>
            <a:r>
              <a:rPr lang="el-GR" altLang="en-US" sz="800" dirty="0">
                <a:solidFill>
                  <a:schemeClr val="tx1"/>
                </a:solidFill>
              </a:rPr>
              <a:t>σ</a:t>
            </a:r>
            <a:r>
              <a:rPr lang="el-GR" altLang="en-US" sz="800" dirty="0">
                <a:solidFill>
                  <a:schemeClr val="tx1"/>
                </a:solidFill>
                <a:effectLst/>
              </a:rPr>
              <a:t>ε %</a:t>
            </a:r>
            <a:endParaRPr lang="el-GR" sz="800" dirty="0">
              <a:solidFill>
                <a:schemeClr val="tx1"/>
              </a:solidFill>
            </a:endParaRPr>
          </a:p>
        </p:txBody>
      </p:sp>
      <p:sp>
        <p:nvSpPr>
          <p:cNvPr id="928" name="Text">
            <a:extLst>
              <a:ext uri="{FF2B5EF4-FFF2-40B4-BE49-F238E27FC236}">
                <a16:creationId xmlns:a16="http://schemas.microsoft.com/office/drawing/2014/main" id="{0123C096-35A6-C597-08CB-DF47DA1E5F48}"/>
              </a:ext>
            </a:extLst>
          </p:cNvPr>
          <p:cNvSpPr>
            <a:spLocks noGrp="1"/>
          </p:cNvSpPr>
          <p:nvPr>
            <p:custDataLst>
              <p:tags r:id="rId63"/>
            </p:custDataLst>
          </p:nvPr>
        </p:nvSpPr>
        <p:spPr bwMode="auto">
          <a:xfrm>
            <a:off x="4913313" y="4470400"/>
            <a:ext cx="4683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6C6ADE99-DA0D-49F0-9D6E-D188078F5945}" type="datetime'''''O''''''''''''n''''''-''''''''p''at''''e''''n''t'''">
              <a:rPr lang="en-GB" altLang="en-US" sz="800" b="0" smtClean="0">
                <a:solidFill>
                  <a:srgbClr val="4F2D7F"/>
                </a:solidFill>
              </a:rPr>
              <a:pPr lvl="0" algn="ctr">
                <a:spcBef>
                  <a:spcPct val="0"/>
                </a:spcBef>
                <a:spcAft>
                  <a:spcPct val="0"/>
                </a:spcAft>
                <a:defRPr/>
              </a:pPr>
              <a:t>On-patent</a:t>
            </a:fld>
            <a:endParaRPr kumimoji="0" lang="el-GR" sz="800" b="0" i="0" strike="noStrike" kern="1200" cap="none" spc="0" normalizeH="0" baseline="0" noProof="0" dirty="0">
              <a:ln>
                <a:noFill/>
              </a:ln>
              <a:solidFill>
                <a:srgbClr val="4F2D7F"/>
              </a:solidFill>
              <a:effectLst/>
              <a:uLnTx/>
              <a:uFillTx/>
            </a:endParaRPr>
          </a:p>
        </p:txBody>
      </p:sp>
      <p:sp>
        <p:nvSpPr>
          <p:cNvPr id="998" name="Text">
            <a:extLst>
              <a:ext uri="{FF2B5EF4-FFF2-40B4-BE49-F238E27FC236}">
                <a16:creationId xmlns:a16="http://schemas.microsoft.com/office/drawing/2014/main" id="{5649EE61-3CD7-A6AA-3603-C1F1C12EB124}"/>
              </a:ext>
            </a:extLst>
          </p:cNvPr>
          <p:cNvSpPr>
            <a:spLocks noGrp="1"/>
          </p:cNvSpPr>
          <p:nvPr>
            <p:custDataLst>
              <p:tags r:id="rId64"/>
            </p:custDataLst>
          </p:nvPr>
        </p:nvSpPr>
        <p:spPr bwMode="gray">
          <a:xfrm>
            <a:off x="5538788" y="4106863"/>
            <a:ext cx="3190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0C9F15AA-3DD5-4863-8A5C-9FA27142F25D}" type="datetime'''3''''''''''3'''''''',''''''''''''0''%'''''''''''''''''''''''">
              <a:rPr kumimoji="0" lang="el-GR" altLang="en-US" sz="800" b="0" i="0" u="none" strike="noStrike" kern="1200" cap="none" spc="0" normalizeH="0" baseline="0" noProof="0" smtClean="0">
                <a:ln>
                  <a:noFill/>
                </a:ln>
                <a:solidFill>
                  <a:srgbClr val="4F2D7F"/>
                </a:solidFill>
                <a:effectLst/>
                <a:uLnTx/>
                <a:uFillTx/>
                <a:latin typeface="Arial" panose="020B0604020202020204"/>
                <a:ea typeface="+mn-ea"/>
                <a:cs typeface="+mn-cs"/>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33,0%</a:t>
            </a:fld>
            <a:endParaRPr kumimoji="0" lang="el-GR" sz="800" b="0" i="0" u="none" strike="noStrike" kern="1200" cap="none" spc="0" normalizeH="0" baseline="0" noProof="0" dirty="0">
              <a:ln>
                <a:noFill/>
              </a:ln>
              <a:solidFill>
                <a:srgbClr val="4F2D7F"/>
              </a:solidFill>
              <a:effectLst/>
              <a:uLnTx/>
              <a:uFillTx/>
              <a:latin typeface="Arial" panose="020B0604020202020204"/>
              <a:ea typeface="+mn-ea"/>
              <a:cs typeface="+mn-cs"/>
            </a:endParaRPr>
          </a:p>
        </p:txBody>
      </p:sp>
      <p:sp>
        <p:nvSpPr>
          <p:cNvPr id="929" name="Text">
            <a:extLst>
              <a:ext uri="{FF2B5EF4-FFF2-40B4-BE49-F238E27FC236}">
                <a16:creationId xmlns:a16="http://schemas.microsoft.com/office/drawing/2014/main" id="{E08E01BA-5901-FC3F-0EA8-2E93EA1C5D2F}"/>
              </a:ext>
            </a:extLst>
          </p:cNvPr>
          <p:cNvSpPr>
            <a:spLocks noGrp="1"/>
          </p:cNvSpPr>
          <p:nvPr>
            <p:custDataLst>
              <p:tags r:id="rId65"/>
            </p:custDataLst>
          </p:nvPr>
        </p:nvSpPr>
        <p:spPr bwMode="auto">
          <a:xfrm>
            <a:off x="5464175" y="4470400"/>
            <a:ext cx="46831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D79BB869-F2FB-44D9-8715-DDD0600EF51B}" type="datetime'''''''''''''''''''''Of''''f-p''a''te''''n''''''''''''''''''t'">
              <a:rPr lang="en-GB" altLang="en-US" sz="800" b="0" smtClean="0">
                <a:solidFill>
                  <a:srgbClr val="4F2D7F"/>
                </a:solidFill>
              </a:rPr>
              <a:pPr lvl="0" algn="ctr">
                <a:spcBef>
                  <a:spcPct val="0"/>
                </a:spcBef>
                <a:spcAft>
                  <a:spcPct val="0"/>
                </a:spcAft>
                <a:defRPr/>
              </a:pPr>
              <a:t>Off-patent</a:t>
            </a:fld>
            <a:endParaRPr kumimoji="0" lang="el-GR" sz="800" b="0" i="0" strike="noStrike" kern="1200" cap="none" spc="0" normalizeH="0" baseline="0" noProof="0" dirty="0">
              <a:ln>
                <a:noFill/>
              </a:ln>
              <a:solidFill>
                <a:srgbClr val="4F2D7F"/>
              </a:solidFill>
              <a:effectLst/>
              <a:uLnTx/>
              <a:uFillTx/>
            </a:endParaRPr>
          </a:p>
        </p:txBody>
      </p:sp>
      <p:sp>
        <p:nvSpPr>
          <p:cNvPr id="1012" name="Text">
            <a:extLst>
              <a:ext uri="{FF2B5EF4-FFF2-40B4-BE49-F238E27FC236}">
                <a16:creationId xmlns:a16="http://schemas.microsoft.com/office/drawing/2014/main" id="{6CF399D6-006F-67B3-5666-84E033495988}"/>
              </a:ext>
            </a:extLst>
          </p:cNvPr>
          <p:cNvSpPr>
            <a:spLocks noGrp="1"/>
          </p:cNvSpPr>
          <p:nvPr>
            <p:custDataLst>
              <p:tags r:id="rId66"/>
            </p:custDataLst>
          </p:nvPr>
        </p:nvSpPr>
        <p:spPr bwMode="gray">
          <a:xfrm>
            <a:off x="6091238" y="3694113"/>
            <a:ext cx="3190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0FB6B6B1-83D8-403B-A33D-A83FD8C8CE1B}" type="datetime'''''''''''''''''''''''''''''''3''''''9'''',''0''%'''">
              <a:rPr kumimoji="0" lang="el-GR" altLang="en-US"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39,0%</a:t>
            </a:fld>
            <a:endParaRPr kumimoji="0" lang="el-GR"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30" name="Text">
            <a:extLst>
              <a:ext uri="{FF2B5EF4-FFF2-40B4-BE49-F238E27FC236}">
                <a16:creationId xmlns:a16="http://schemas.microsoft.com/office/drawing/2014/main" id="{F1FD8A4F-BBF7-5DE6-ECF2-D04D4159EE11}"/>
              </a:ext>
            </a:extLst>
          </p:cNvPr>
          <p:cNvSpPr>
            <a:spLocks noGrp="1"/>
          </p:cNvSpPr>
          <p:nvPr>
            <p:custDataLst>
              <p:tags r:id="rId67"/>
            </p:custDataLst>
          </p:nvPr>
        </p:nvSpPr>
        <p:spPr bwMode="auto">
          <a:xfrm>
            <a:off x="6019800" y="4470400"/>
            <a:ext cx="4603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5E627D23-6D50-4173-8925-B1FB535C5862}" type="datetime'Γ''''''''ενό''''''''''''''''''''''''''''''σ''''η''''μ''''α'">
              <a:rPr lang="el-GR" altLang="en-US" sz="800" b="0" smtClean="0">
                <a:solidFill>
                  <a:srgbClr val="4F2D7F"/>
                </a:solidFill>
              </a:rPr>
              <a:pPr lvl="0" algn="ctr">
                <a:spcBef>
                  <a:spcPct val="0"/>
                </a:spcBef>
                <a:spcAft>
                  <a:spcPct val="0"/>
                </a:spcAft>
                <a:defRPr/>
              </a:pPr>
              <a:t>Γενόσημα</a:t>
            </a:fld>
            <a:endParaRPr kumimoji="0" lang="el-GR" sz="800" b="0" i="0" strike="noStrike" kern="1200" cap="none" spc="0" normalizeH="0" baseline="0" noProof="0" dirty="0">
              <a:ln>
                <a:noFill/>
              </a:ln>
              <a:solidFill>
                <a:srgbClr val="4F2D7F"/>
              </a:solidFill>
              <a:effectLst/>
              <a:uLnTx/>
              <a:uFillTx/>
            </a:endParaRPr>
          </a:p>
        </p:txBody>
      </p:sp>
      <p:sp>
        <p:nvSpPr>
          <p:cNvPr id="1019" name="Text">
            <a:extLst>
              <a:ext uri="{FF2B5EF4-FFF2-40B4-BE49-F238E27FC236}">
                <a16:creationId xmlns:a16="http://schemas.microsoft.com/office/drawing/2014/main" id="{2DF7FD9F-F809-E8C9-F95D-8A371DDAFD10}"/>
              </a:ext>
            </a:extLst>
          </p:cNvPr>
          <p:cNvSpPr>
            <a:spLocks noGrp="1"/>
          </p:cNvSpPr>
          <p:nvPr>
            <p:custDataLst>
              <p:tags r:id="rId68"/>
            </p:custDataLst>
          </p:nvPr>
        </p:nvSpPr>
        <p:spPr bwMode="gray">
          <a:xfrm>
            <a:off x="6642100" y="3351213"/>
            <a:ext cx="3190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B5B118C3-3680-4911-8283-C3B4712E1058}" type="datetime'''2''''''1'''',''''''''0%'''''''''''''''''''''''''''''">
              <a:rPr kumimoji="0" lang="el-GR" altLang="en-US" sz="8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21,0%</a:t>
            </a:fld>
            <a:endParaRPr kumimoji="0" lang="el-GR"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31" name="Text">
            <a:extLst>
              <a:ext uri="{FF2B5EF4-FFF2-40B4-BE49-F238E27FC236}">
                <a16:creationId xmlns:a16="http://schemas.microsoft.com/office/drawing/2014/main" id="{6D65B9F5-DD53-8CF0-E1D5-006C379DDF6E}"/>
              </a:ext>
            </a:extLst>
          </p:cNvPr>
          <p:cNvSpPr>
            <a:spLocks noGrp="1"/>
          </p:cNvSpPr>
          <p:nvPr>
            <p:custDataLst>
              <p:tags r:id="rId69"/>
            </p:custDataLst>
          </p:nvPr>
        </p:nvSpPr>
        <p:spPr bwMode="auto">
          <a:xfrm>
            <a:off x="6656388" y="4470400"/>
            <a:ext cx="2889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8832A5F0-0A8C-48D8-95AE-C522E9E9B987}" type="datetime'''Λ''''''''''''''''''''''''''''''''''οιπ''ά'''''''''''''''''''">
              <a:rPr lang="el-GR" altLang="en-US" sz="800" b="0" smtClean="0">
                <a:solidFill>
                  <a:srgbClr val="4F2D7F"/>
                </a:solidFill>
              </a:rPr>
              <a:pPr lvl="0" algn="ctr">
                <a:spcBef>
                  <a:spcPct val="0"/>
                </a:spcBef>
                <a:spcAft>
                  <a:spcPct val="0"/>
                </a:spcAft>
                <a:defRPr/>
              </a:pPr>
              <a:t>Λοιπά</a:t>
            </a:fld>
            <a:endParaRPr kumimoji="0" lang="el-GR" sz="800" b="0" i="0" strike="noStrike" kern="1200" cap="none" spc="0" normalizeH="0" baseline="0" noProof="0" dirty="0">
              <a:ln>
                <a:noFill/>
              </a:ln>
              <a:solidFill>
                <a:srgbClr val="4F2D7F"/>
              </a:solidFill>
              <a:effectLst/>
              <a:uLnTx/>
              <a:uFillTx/>
            </a:endParaRPr>
          </a:p>
        </p:txBody>
      </p:sp>
      <p:sp>
        <p:nvSpPr>
          <p:cNvPr id="932" name="Text">
            <a:extLst>
              <a:ext uri="{FF2B5EF4-FFF2-40B4-BE49-F238E27FC236}">
                <a16:creationId xmlns:a16="http://schemas.microsoft.com/office/drawing/2014/main" id="{9173F419-D4DC-6E83-A19B-1CE846F46F6A}"/>
              </a:ext>
            </a:extLst>
          </p:cNvPr>
          <p:cNvSpPr>
            <a:spLocks noGrp="1"/>
          </p:cNvSpPr>
          <p:nvPr>
            <p:custDataLst>
              <p:tags r:id="rId70"/>
            </p:custDataLst>
          </p:nvPr>
        </p:nvSpPr>
        <p:spPr bwMode="auto">
          <a:xfrm>
            <a:off x="7178675" y="4470400"/>
            <a:ext cx="3476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defRPr/>
            </a:pPr>
            <a:fld id="{005CC8D0-282D-4F1A-AA65-C3E5536EDCA7}" type="datetime'Σ''''''''''''ύ''''ν''ο''''''''''λ''ο'''">
              <a:rPr lang="el-GR" altLang="en-US" sz="800" b="0" smtClean="0">
                <a:solidFill>
                  <a:srgbClr val="4F2D7F"/>
                </a:solidFill>
              </a:rPr>
              <a:pPr lvl="0" algn="ctr">
                <a:spcBef>
                  <a:spcPct val="0"/>
                </a:spcBef>
                <a:spcAft>
                  <a:spcPct val="0"/>
                </a:spcAft>
                <a:defRPr/>
              </a:pPr>
              <a:t>Σύνολο</a:t>
            </a:fld>
            <a:endParaRPr kumimoji="0" lang="el-GR" sz="800" b="0" i="0" strike="noStrike" kern="1200" cap="none" spc="0" normalizeH="0" baseline="0" noProof="0" dirty="0">
              <a:ln>
                <a:noFill/>
              </a:ln>
              <a:solidFill>
                <a:srgbClr val="4F2D7F"/>
              </a:solidFill>
              <a:effectLst/>
              <a:uLnTx/>
              <a:uFillTx/>
            </a:endParaRPr>
          </a:p>
        </p:txBody>
      </p:sp>
      <p:sp>
        <p:nvSpPr>
          <p:cNvPr id="1005" name="Text">
            <a:extLst>
              <a:ext uri="{FF2B5EF4-FFF2-40B4-BE49-F238E27FC236}">
                <a16:creationId xmlns:a16="http://schemas.microsoft.com/office/drawing/2014/main" id="{FADB2071-8891-0FDE-4D32-E89551598756}"/>
              </a:ext>
            </a:extLst>
          </p:cNvPr>
          <p:cNvSpPr>
            <a:spLocks noGrp="1"/>
          </p:cNvSpPr>
          <p:nvPr>
            <p:custDataLst>
              <p:tags r:id="rId71"/>
            </p:custDataLst>
          </p:nvPr>
        </p:nvSpPr>
        <p:spPr bwMode="gray">
          <a:xfrm>
            <a:off x="5016500" y="4208463"/>
            <a:ext cx="2619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2B1798B1-8E1F-49AD-9924-0475F4217C5D}" type="datetime'''''''''''''''''''''''''''''7,''''''''''''0''''%'''''">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7,0%</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26" name="Text">
            <a:extLst>
              <a:ext uri="{FF2B5EF4-FFF2-40B4-BE49-F238E27FC236}">
                <a16:creationId xmlns:a16="http://schemas.microsoft.com/office/drawing/2014/main" id="{0C1FF00A-E730-818F-B2A1-A4CEAE80AF14}"/>
              </a:ext>
            </a:extLst>
          </p:cNvPr>
          <p:cNvSpPr>
            <a:spLocks noGrp="1"/>
          </p:cNvSpPr>
          <p:nvPr>
            <p:custDataLst>
              <p:tags r:id="rId72"/>
            </p:custDataLst>
          </p:nvPr>
        </p:nvSpPr>
        <p:spPr bwMode="gray">
          <a:xfrm>
            <a:off x="7164388" y="3143250"/>
            <a:ext cx="3762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A3D15730-49EB-4A92-B0FC-62B153EAAE97}" type="datetime'''1''''''0''''''''0,''''''''''''''0''''''''''''''%'''''''''">
              <a:rPr kumimoji="0" lang="el-GR" alt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100,0%</a:t>
            </a:fld>
            <a:endParaRPr kumimoji="0" lang="el-GR"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51" name="Rectangle: Rounded Corners 1050">
            <a:extLst>
              <a:ext uri="{FF2B5EF4-FFF2-40B4-BE49-F238E27FC236}">
                <a16:creationId xmlns:a16="http://schemas.microsoft.com/office/drawing/2014/main" id="{25A441BB-B0E6-EB86-D569-E1E30AB361DF}"/>
              </a:ext>
            </a:extLst>
          </p:cNvPr>
          <p:cNvSpPr/>
          <p:nvPr/>
        </p:nvSpPr>
        <p:spPr>
          <a:xfrm>
            <a:off x="5973762" y="3212976"/>
            <a:ext cx="547563" cy="1457449"/>
          </a:xfrm>
          <a:prstGeom prst="roundRect">
            <a:avLst/>
          </a:prstGeom>
          <a:noFill/>
          <a:ln w="190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solidFill>
                  <a:srgbClr val="554370"/>
                </a:solidFill>
              </a:ln>
              <a:solidFill>
                <a:prstClr val="white"/>
              </a:solidFill>
              <a:effectLst/>
              <a:uLnTx/>
              <a:uFillTx/>
              <a:latin typeface="Arial" panose="020B0604020202020204"/>
              <a:ea typeface="+mn-ea"/>
              <a:cs typeface="+mn-cs"/>
            </a:endParaRPr>
          </a:p>
        </p:txBody>
      </p:sp>
      <p:sp>
        <p:nvSpPr>
          <p:cNvPr id="24" name="Text Placeholder 5">
            <a:extLst>
              <a:ext uri="{FF2B5EF4-FFF2-40B4-BE49-F238E27FC236}">
                <a16:creationId xmlns:a16="http://schemas.microsoft.com/office/drawing/2014/main" id="{F63D9ABC-20AE-1A36-53E1-E4E712AE73E5}"/>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marR="0" lvl="0" indent="-172800" algn="l" defTabSz="914406" rtl="0" eaLnBrk="1" fontAlgn="auto" latinLnBrk="0" hangingPunct="1">
              <a:lnSpc>
                <a:spcPct val="100000"/>
              </a:lnSpc>
              <a:spcBef>
                <a:spcPts val="181"/>
              </a:spcBef>
              <a:spcAft>
                <a:spcPts val="181"/>
              </a:spcAft>
              <a:buClrTx/>
              <a:buSzTx/>
              <a:buFont typeface="Arial" panose="020B0604020202020204" pitchFamily="34" charset="0"/>
              <a:buNone/>
              <a:tabLst/>
              <a:defRPr/>
            </a:pPr>
            <a:r>
              <a:rPr lang="el-GR" sz="1179" dirty="0">
                <a:solidFill>
                  <a:srgbClr val="4F2D7F"/>
                </a:solidFill>
                <a:latin typeface="Arial" panose="020B0604020202020204"/>
              </a:rPr>
              <a:t>Ο αριθμός των συνολικών ετήσιων πωλήσεων φαρμάκων στην Ελλάδα,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αναδεικνύουν τη σημαντικότητα της συμβολής των εταιριών του κλάδου της </a:t>
            </a:r>
          </a:p>
          <a:p>
            <a:pPr marL="172800" marR="0" lvl="0" indent="-172800" algn="l" defTabSz="914406" rtl="0" eaLnBrk="1" fontAlgn="auto" latinLnBrk="0" hangingPunct="1">
              <a:lnSpc>
                <a:spcPct val="100000"/>
              </a:lnSpc>
              <a:spcBef>
                <a:spcPts val="181"/>
              </a:spcBef>
              <a:spcAft>
                <a:spcPts val="181"/>
              </a:spcAft>
              <a:buClrTx/>
              <a:buSzTx/>
              <a:buFont typeface="Arial" panose="020B0604020202020204" pitchFamily="34" charset="0"/>
              <a:buNone/>
              <a:tabLst/>
              <a:defRPr/>
            </a:pP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αποθήκευσης και διακίνησης</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 φαρμάκου καθώς:</a:t>
            </a:r>
          </a:p>
          <a:p>
            <a:pPr marL="172800" marR="0" lvl="0" indent="-172800" algn="l" defTabSz="914406"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αποτελούν κρίσιμο μέρος της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προώθησης των φαρμάκων αυτών στην κοινωνία</a:t>
            </a:r>
          </a:p>
          <a:p>
            <a:pPr marL="172800" marR="0" lvl="0" indent="-172800" algn="l" defTabSz="914406"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λειτουργούν ως συνδετικός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κρίκος μεταξύ των εμπλεκόμενων φορέων, </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ήτοι εισαγωγείς / βιομηχανίες και σημεία διάθεσης φαρμάκου  </a:t>
            </a:r>
          </a:p>
        </p:txBody>
      </p:sp>
      <p:sp>
        <p:nvSpPr>
          <p:cNvPr id="25" name="Title">
            <a:extLst>
              <a:ext uri="{FF2B5EF4-FFF2-40B4-BE49-F238E27FC236}">
                <a16:creationId xmlns:a16="http://schemas.microsoft.com/office/drawing/2014/main" id="{7F2E8EE2-BDF9-35CB-DF26-9C1E430B6A8A}"/>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Κατανάλωση φαρμάκου</a:t>
            </a:r>
          </a:p>
          <a:p>
            <a:r>
              <a:rPr lang="el-GR" sz="2000" dirty="0">
                <a:solidFill>
                  <a:srgbClr val="00A7B4"/>
                </a:solidFill>
                <a:latin typeface="Arial (Body)"/>
                <a:cs typeface="Arial" panose="020B0604020202020204" pitchFamily="34" charset="0"/>
              </a:rPr>
              <a:t>Πωλήσεις φαρμάκου και προτίμηση βάσει πλαισίου προστασίας</a:t>
            </a:r>
          </a:p>
        </p:txBody>
      </p:sp>
      <p:grpSp>
        <p:nvGrpSpPr>
          <p:cNvPr id="33" name="Group 32">
            <a:extLst>
              <a:ext uri="{FF2B5EF4-FFF2-40B4-BE49-F238E27FC236}">
                <a16:creationId xmlns:a16="http://schemas.microsoft.com/office/drawing/2014/main" id="{70D63592-7BC7-A069-3EA8-59C34297CFBE}"/>
              </a:ext>
            </a:extLst>
          </p:cNvPr>
          <p:cNvGrpSpPr/>
          <p:nvPr/>
        </p:nvGrpSpPr>
        <p:grpSpPr>
          <a:xfrm>
            <a:off x="567239" y="2471366"/>
            <a:ext cx="3474137" cy="309562"/>
            <a:chOff x="516000" y="1675302"/>
            <a:chExt cx="3496939" cy="322294"/>
          </a:xfrm>
        </p:grpSpPr>
        <p:cxnSp>
          <p:nvCxnSpPr>
            <p:cNvPr id="34" name="Straight Connector 33">
              <a:extLst>
                <a:ext uri="{FF2B5EF4-FFF2-40B4-BE49-F238E27FC236}">
                  <a16:creationId xmlns:a16="http://schemas.microsoft.com/office/drawing/2014/main" id="{17BAA433-5240-1B3A-6053-9609B6486C8D}"/>
                </a:ext>
              </a:extLst>
            </p:cNvPr>
            <p:cNvCxnSpPr>
              <a:cxnSpLocks/>
            </p:cNvCxnSpPr>
            <p:nvPr/>
          </p:nvCxnSpPr>
          <p:spPr>
            <a:xfrm>
              <a:off x="516000" y="1997596"/>
              <a:ext cx="3496939" cy="0"/>
            </a:xfrm>
            <a:prstGeom prst="line">
              <a:avLst/>
            </a:prstGeom>
            <a:solidFill>
              <a:srgbClr val="4F2D7F"/>
            </a:solidFill>
            <a:ln w="19050">
              <a:solidFill>
                <a:srgbClr val="55437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F0F7F28-F1C4-2FE0-099D-286CBE63D28B}"/>
                </a:ext>
              </a:extLst>
            </p:cNvPr>
            <p:cNvSpPr/>
            <p:nvPr/>
          </p:nvSpPr>
          <p:spPr>
            <a:xfrm>
              <a:off x="521118" y="1675302"/>
              <a:ext cx="3491821" cy="280315"/>
            </a:xfrm>
            <a:prstGeom prst="rect">
              <a:avLst/>
            </a:prstGeom>
          </p:spPr>
          <p:txBody>
            <a:bodyPr wrap="square">
              <a:spAutoFit/>
            </a:bodyPr>
            <a:lstStyle/>
            <a:p>
              <a:pPr marL="1350" algn="ctr">
                <a:lnSpc>
                  <a:spcPct val="114000"/>
                </a:lnSpc>
                <a:spcBef>
                  <a:spcPts val="500"/>
                </a:spcBef>
                <a:spcAft>
                  <a:spcPts val="500"/>
                </a:spcAft>
              </a:pPr>
              <a:r>
                <a:rPr lang="el-GR" sz="1100" b="1" dirty="0">
                  <a:solidFill>
                    <a:schemeClr val="accent6">
                      <a:lumMod val="90000"/>
                      <a:lumOff val="10000"/>
                    </a:schemeClr>
                  </a:solidFill>
                </a:rPr>
                <a:t>Ετήσιες φαρμακευτικές πωλήσεις σε ποσότητα</a:t>
              </a:r>
            </a:p>
          </p:txBody>
        </p:sp>
      </p:grpSp>
      <p:sp>
        <p:nvSpPr>
          <p:cNvPr id="536" name="Rectangle 11">
            <a:extLst>
              <a:ext uri="{FF2B5EF4-FFF2-40B4-BE49-F238E27FC236}">
                <a16:creationId xmlns:a16="http://schemas.microsoft.com/office/drawing/2014/main" id="{76F34E92-1504-BA21-F31D-768D08B1B78D}"/>
              </a:ext>
            </a:extLst>
          </p:cNvPr>
          <p:cNvSpPr/>
          <p:nvPr/>
        </p:nvSpPr>
        <p:spPr>
          <a:xfrm>
            <a:off x="575173" y="4877304"/>
            <a:ext cx="3466203" cy="1058359"/>
          </a:xfrm>
          <a:prstGeom prst="rect">
            <a:avLst/>
          </a:prstGeom>
          <a:noFill/>
          <a:ln w="15875">
            <a:noFill/>
            <a:prstDash val="solid"/>
          </a:ln>
        </p:spPr>
        <p:txBody>
          <a:bodyPr wrap="square" lIns="61200" tIns="0" rIns="61200" bIns="0" anchor="t" anchorCtr="0">
            <a:noAutofit/>
          </a:bodyPr>
          <a:lstStyle/>
          <a:p>
            <a:pPr marL="172800" lvl="1" indent="-172800">
              <a:lnSpc>
                <a:spcPct val="114000"/>
              </a:lnSpc>
              <a:spcAft>
                <a:spcPts val="300"/>
              </a:spcAft>
              <a:buFont typeface="Wingdings" panose="05000000000000000000" pitchFamily="2" charset="2"/>
              <a:buChar char="§"/>
            </a:pPr>
            <a:r>
              <a:rPr lang="el-GR" sz="1000" dirty="0"/>
              <a:t>Διαχρονικά, το </a:t>
            </a:r>
            <a:r>
              <a:rPr lang="el-GR" sz="1000" b="1" dirty="0"/>
              <a:t>μερίδιο των εξωνοσοκομειακών φαρμακευτικών πωλήσεων, ανέρχεται σε ~80%  </a:t>
            </a:r>
          </a:p>
          <a:p>
            <a:pPr marL="172800" lvl="1" indent="-172800">
              <a:lnSpc>
                <a:spcPct val="114000"/>
              </a:lnSpc>
              <a:spcAft>
                <a:spcPts val="300"/>
              </a:spcAft>
              <a:buFont typeface="Wingdings" panose="05000000000000000000" pitchFamily="2" charset="2"/>
              <a:buChar char="§"/>
            </a:pPr>
            <a:r>
              <a:rPr lang="el-GR" sz="1000" dirty="0"/>
              <a:t>Η </a:t>
            </a:r>
            <a:r>
              <a:rPr lang="el-GR" sz="1000" b="1" dirty="0"/>
              <a:t>περίοδος 2021-2022</a:t>
            </a:r>
            <a:r>
              <a:rPr lang="el-GR" sz="1000" dirty="0"/>
              <a:t>, κυρίως λόγω του περιορισμού μετακινήσεων λόγω </a:t>
            </a:r>
            <a:r>
              <a:rPr lang="en-US" sz="1000" dirty="0"/>
              <a:t>COVID-19</a:t>
            </a:r>
            <a:r>
              <a:rPr lang="el-GR" sz="1000" dirty="0"/>
              <a:t> είχε ως αποτέλεσμα τη </a:t>
            </a:r>
            <a:r>
              <a:rPr lang="el-GR" sz="1000" b="1" dirty="0"/>
              <a:t>μείωση εξωνοσοκομειακών πωλήσεων</a:t>
            </a:r>
          </a:p>
        </p:txBody>
      </p:sp>
      <p:sp>
        <p:nvSpPr>
          <p:cNvPr id="537" name="Rectangle 11">
            <a:extLst>
              <a:ext uri="{FF2B5EF4-FFF2-40B4-BE49-F238E27FC236}">
                <a16:creationId xmlns:a16="http://schemas.microsoft.com/office/drawing/2014/main" id="{8A6069A8-FDCC-619B-38F0-2E9CD8A6B6AD}"/>
              </a:ext>
            </a:extLst>
          </p:cNvPr>
          <p:cNvSpPr/>
          <p:nvPr/>
        </p:nvSpPr>
        <p:spPr>
          <a:xfrm>
            <a:off x="4483548" y="4899844"/>
            <a:ext cx="3466203" cy="1058359"/>
          </a:xfrm>
          <a:prstGeom prst="rect">
            <a:avLst/>
          </a:prstGeom>
          <a:noFill/>
          <a:ln w="15875">
            <a:noFill/>
            <a:prstDash val="solid"/>
          </a:ln>
        </p:spPr>
        <p:txBody>
          <a:bodyPr wrap="square" lIns="61200" tIns="0" rIns="61200" bIns="0" anchor="t" anchorCtr="0">
            <a:noAutofit/>
          </a:bodyPr>
          <a:lstStyle/>
          <a:p>
            <a:pPr marL="172800" lvl="1" indent="-172800">
              <a:lnSpc>
                <a:spcPct val="114000"/>
              </a:lnSpc>
              <a:spcAft>
                <a:spcPts val="300"/>
              </a:spcAft>
              <a:buFont typeface="Wingdings" panose="05000000000000000000" pitchFamily="2" charset="2"/>
              <a:buChar char="§"/>
            </a:pPr>
            <a:r>
              <a:rPr lang="el-GR" sz="1000" dirty="0"/>
              <a:t>Το πέρας του χρονικού διαστήματος </a:t>
            </a:r>
            <a:r>
              <a:rPr lang="el-GR" sz="1000" b="1" dirty="0"/>
              <a:t>προστασίας σκευασμάτων έχει ως αποτέλεσμα την αύξηση παραγωγής των γενόσημων </a:t>
            </a:r>
            <a:r>
              <a:rPr lang="el-GR" sz="1000" dirty="0"/>
              <a:t>και κατά συνέπεια τη διείσδυσή τους </a:t>
            </a:r>
          </a:p>
          <a:p>
            <a:pPr marL="172800" lvl="1" indent="-172800">
              <a:lnSpc>
                <a:spcPct val="114000"/>
              </a:lnSpc>
              <a:spcAft>
                <a:spcPts val="300"/>
              </a:spcAft>
              <a:buFont typeface="Wingdings" panose="05000000000000000000" pitchFamily="2" charset="2"/>
              <a:buChar char="§"/>
            </a:pPr>
            <a:r>
              <a:rPr lang="el-GR" sz="1000" dirty="0"/>
              <a:t>Το </a:t>
            </a:r>
            <a:r>
              <a:rPr lang="el-GR" sz="1000" b="1" dirty="0"/>
              <a:t>μερίδιο των γενόσημων </a:t>
            </a:r>
            <a:r>
              <a:rPr lang="el-GR" sz="1000" dirty="0"/>
              <a:t>συνεπάγεται με την αντικατάσταση των </a:t>
            </a:r>
            <a:r>
              <a:rPr lang="en-US" sz="1000" dirty="0"/>
              <a:t>on-off patent </a:t>
            </a:r>
            <a:r>
              <a:rPr lang="el-GR" sz="1000" dirty="0"/>
              <a:t>φαρμάκων στην αγορά</a:t>
            </a:r>
          </a:p>
        </p:txBody>
      </p:sp>
      <p:sp>
        <p:nvSpPr>
          <p:cNvPr id="560" name="TextBox 559">
            <a:extLst>
              <a:ext uri="{FF2B5EF4-FFF2-40B4-BE49-F238E27FC236}">
                <a16:creationId xmlns:a16="http://schemas.microsoft.com/office/drawing/2014/main" id="{362D317E-77DB-3BE5-F2D0-1AD47399E407}"/>
              </a:ext>
            </a:extLst>
          </p:cNvPr>
          <p:cNvSpPr txBox="1"/>
          <p:nvPr/>
        </p:nvSpPr>
        <p:spPr>
          <a:xfrm>
            <a:off x="515003" y="6028240"/>
            <a:ext cx="4515729" cy="179360"/>
          </a:xfrm>
          <a:prstGeom prst="rect">
            <a:avLst/>
          </a:prstGeom>
          <a:noFill/>
        </p:spPr>
        <p:txBody>
          <a:bodyPr wrap="none" lIns="0" tIns="0" rIns="0" bIns="0" rtlCol="0">
            <a:noAutofit/>
          </a:bodyPr>
          <a:lstStyle/>
          <a:p>
            <a:pPr>
              <a:defRPr/>
            </a:pPr>
            <a:r>
              <a:rPr lang="el-GR" altLang="el-GR" sz="800" i="1" dirty="0">
                <a:solidFill>
                  <a:prstClr val="black"/>
                </a:solidFill>
              </a:rPr>
              <a:t>Πηγή: </a:t>
            </a:r>
            <a:r>
              <a:rPr lang="en-US" altLang="el-GR" sz="800" dirty="0">
                <a:solidFill>
                  <a:prstClr val="black"/>
                </a:solidFill>
              </a:rPr>
              <a:t>IQVIA, </a:t>
            </a:r>
            <a:r>
              <a:rPr lang="el-GR" altLang="el-GR" sz="800" dirty="0">
                <a:solidFill>
                  <a:prstClr val="black"/>
                </a:solidFill>
              </a:rPr>
              <a:t>ΕΟΦ</a:t>
            </a:r>
            <a:endParaRPr lang="en-US" sz="800" dirty="0">
              <a:solidFill>
                <a:prstClr val="black"/>
              </a:solidFill>
            </a:endParaRPr>
          </a:p>
        </p:txBody>
      </p:sp>
      <p:sp>
        <p:nvSpPr>
          <p:cNvPr id="43" name="TextBox 42">
            <a:extLst>
              <a:ext uri="{FF2B5EF4-FFF2-40B4-BE49-F238E27FC236}">
                <a16:creationId xmlns:a16="http://schemas.microsoft.com/office/drawing/2014/main" id="{EE50C0A6-E81A-1968-A5D1-A8B54298D553}"/>
              </a:ext>
            </a:extLst>
          </p:cNvPr>
          <p:cNvSpPr txBox="1"/>
          <p:nvPr/>
        </p:nvSpPr>
        <p:spPr>
          <a:xfrm>
            <a:off x="8590195" y="5645625"/>
            <a:ext cx="2871463" cy="561975"/>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l-GR" sz="1000" b="1" i="1" u="none" strike="noStrike" kern="1200" cap="none" spc="0" normalizeH="0" baseline="0" noProof="0" dirty="0">
                <a:ln>
                  <a:noFill/>
                </a:ln>
                <a:solidFill>
                  <a:srgbClr val="2B144C">
                    <a:lumMod val="50000"/>
                    <a:lumOff val="50000"/>
                  </a:srgbClr>
                </a:solidFill>
                <a:effectLst/>
                <a:uLnTx/>
                <a:uFillTx/>
                <a:latin typeface="Arial" panose="020B0604020202020204"/>
                <a:ea typeface="+mn-ea"/>
                <a:cs typeface="+mn-cs"/>
              </a:rPr>
              <a:t>Ο μέσος όρος κατανάλωσης γενόσημων στην ΕΕ ανέρχεται σε 60%</a:t>
            </a:r>
          </a:p>
        </p:txBody>
      </p:sp>
    </p:spTree>
    <p:extLst>
      <p:ext uri="{BB962C8B-B14F-4D97-AF65-F5344CB8AC3E}">
        <p14:creationId xmlns:p14="http://schemas.microsoft.com/office/powerpoint/2010/main" val="105580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05267901-BB75-F501-834B-45AC9F05221F}"/>
              </a:ext>
            </a:extLst>
          </p:cNvPr>
          <p:cNvGraphicFramePr>
            <a:graphicFrameLocks noChangeAspect="1"/>
          </p:cNvGraphicFramePr>
          <p:nvPr>
            <p:custDataLst>
              <p:tags r:id="rId1"/>
            </p:custDataLst>
            <p:extLst>
              <p:ext uri="{D42A27DB-BD31-4B8C-83A1-F6EECF244321}">
                <p14:modId xmlns:p14="http://schemas.microsoft.com/office/powerpoint/2010/main" val="698520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0" name="think-cell data - do not delete" hidden="1">
                        <a:extLst>
                          <a:ext uri="{FF2B5EF4-FFF2-40B4-BE49-F238E27FC236}">
                            <a16:creationId xmlns:a16="http://schemas.microsoft.com/office/drawing/2014/main" id="{05267901-BB75-F501-834B-45AC9F0522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ext Placeholder 5">
            <a:extLst>
              <a:ext uri="{FF2B5EF4-FFF2-40B4-BE49-F238E27FC236}">
                <a16:creationId xmlns:a16="http://schemas.microsoft.com/office/drawing/2014/main" id="{3BAE641E-1FDF-821E-6704-5D92B902F8CA}"/>
              </a:ext>
            </a:extLst>
          </p:cNvPr>
          <p:cNvSpPr txBox="1">
            <a:spLocks/>
          </p:cNvSpPr>
          <p:nvPr/>
        </p:nvSpPr>
        <p:spPr>
          <a:xfrm>
            <a:off x="516360" y="1482354"/>
            <a:ext cx="11159703" cy="936000"/>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marR="0" lvl="0" indent="-172800" algn="l" defTabSz="914406" rtl="0" eaLnBrk="1" fontAlgn="auto" latinLnBrk="0" hangingPunct="1">
              <a:lnSpc>
                <a:spcPct val="100000"/>
              </a:lnSpc>
              <a:spcBef>
                <a:spcPts val="181"/>
              </a:spcBef>
              <a:spcAft>
                <a:spcPts val="181"/>
              </a:spcAft>
              <a:buClrTx/>
              <a:buSzTx/>
              <a:buFont typeface="Arial" panose="020B0604020202020204" pitchFamily="34" charset="0"/>
              <a:buNone/>
              <a:tabLst/>
              <a:defRPr/>
            </a:pP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Στις περιπτώσεις που παρατηρούνται ελλείψεις στην αγορά φαρμάκου στην Ελληνική αγορά, κα</a:t>
            </a:r>
            <a:r>
              <a:rPr lang="el-GR" sz="1179" dirty="0">
                <a:solidFill>
                  <a:srgbClr val="4F2D7F"/>
                </a:solidFill>
                <a:latin typeface="Arial" panose="020B0604020202020204"/>
              </a:rPr>
              <a:t>ι με </a:t>
            </a:r>
            <a:r>
              <a:rPr lang="el-GR" sz="1179" dirty="0" err="1">
                <a:solidFill>
                  <a:srgbClr val="4F2D7F"/>
                </a:solidFill>
                <a:latin typeface="Arial" panose="020B0604020202020204"/>
              </a:rPr>
              <a:t>σκ</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οπό την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αντιμετώπιση φαινομένων </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και την αποκατάσταση</a:t>
            </a:r>
            <a:r>
              <a:rPr kumimoji="0" lang="el-GR" sz="1179" b="1"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172800" marR="0" lvl="0" indent="-172800" algn="l" defTabSz="914406" rtl="0" eaLnBrk="1" fontAlgn="auto" latinLnBrk="0" hangingPunct="1">
              <a:lnSpc>
                <a:spcPct val="100000"/>
              </a:lnSpc>
              <a:spcBef>
                <a:spcPts val="181"/>
              </a:spcBef>
              <a:spcAft>
                <a:spcPts val="181"/>
              </a:spcAft>
              <a:buClrTx/>
              <a:buSzTx/>
              <a:buFont typeface="Arial" panose="020B0604020202020204" pitchFamily="34" charset="0"/>
              <a:buNone/>
              <a:tabLst/>
              <a:defRPr/>
            </a:pPr>
            <a:r>
              <a:rPr kumimoji="0" lang="el-GR" sz="1179" i="0" u="none" strike="noStrike" kern="1200" cap="none" spc="0" normalizeH="0" baseline="0" noProof="0" dirty="0">
                <a:ln>
                  <a:noFill/>
                </a:ln>
                <a:solidFill>
                  <a:schemeClr val="accent6"/>
                </a:solidFill>
                <a:effectLst/>
                <a:uLnTx/>
                <a:uFillTx/>
                <a:latin typeface="Arial" panose="020B0604020202020204"/>
                <a:ea typeface="+mn-ea"/>
                <a:cs typeface="+mn-cs"/>
              </a:rPr>
              <a:t>διαθεσιμότητας των φαρμάκων</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 λαμβάνονται συγκεκριμένα μέτρα </a:t>
            </a:r>
            <a:r>
              <a:rPr lang="el-GR" sz="1179" dirty="0">
                <a:solidFill>
                  <a:srgbClr val="4F2D7F"/>
                </a:solidFill>
                <a:latin typeface="Arial" panose="020B0604020202020204"/>
              </a:rPr>
              <a:t>από την πολιτεία </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που έχουν ως στόχο:</a:t>
            </a:r>
          </a:p>
          <a:p>
            <a:pPr marL="172800" marR="0" lvl="0" indent="-172800" algn="l" defTabSz="914406"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lang="el-GR" sz="1179" dirty="0">
                <a:solidFill>
                  <a:srgbClr val="4F2D7F"/>
                </a:solidFill>
                <a:latin typeface="Arial" panose="020B0604020202020204"/>
              </a:rPr>
              <a:t>τον έλεγχο </a:t>
            </a:r>
            <a:r>
              <a:rPr lang="el-GR" sz="1179" b="1" dirty="0">
                <a:solidFill>
                  <a:srgbClr val="4F2D7F"/>
                </a:solidFill>
                <a:latin typeface="Arial" panose="020B0604020202020204"/>
              </a:rPr>
              <a:t>επάρκειας φαρμάκων στο σύνολο της εφοδιαστικής αλυσίδας</a:t>
            </a:r>
            <a:r>
              <a:rPr lang="el-GR" sz="1179" dirty="0">
                <a:solidFill>
                  <a:srgbClr val="4F2D7F"/>
                </a:solidFill>
                <a:latin typeface="Arial" panose="020B0604020202020204"/>
              </a:rPr>
              <a:t> (βιομηχανίες, φαρμακαποθήκες, φαρμακεία)</a:t>
            </a:r>
            <a:endParaRPr kumimoji="0" lang="el-GR" sz="1179" i="0" u="none" strike="noStrike" kern="1200" cap="none" spc="0" normalizeH="0" baseline="0" noProof="0" dirty="0">
              <a:ln>
                <a:noFill/>
              </a:ln>
              <a:solidFill>
                <a:srgbClr val="4F2D7F"/>
              </a:solidFill>
              <a:effectLst/>
              <a:uLnTx/>
              <a:uFillTx/>
              <a:latin typeface="Arial" panose="020B0604020202020204"/>
              <a:ea typeface="+mn-ea"/>
              <a:cs typeface="+mn-cs"/>
            </a:endParaRPr>
          </a:p>
          <a:p>
            <a:pPr marL="172800" marR="0" lvl="0" indent="-172800" algn="l" defTabSz="914406"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lang="el-GR" sz="1179" dirty="0">
                <a:solidFill>
                  <a:srgbClr val="4F2D7F"/>
                </a:solidFill>
                <a:latin typeface="Arial" panose="020B0604020202020204"/>
              </a:rPr>
              <a:t>τη δυνατότητα πρόβλεψης ζητημάτων που επηρεάζουν τη ζήτηση</a:t>
            </a:r>
            <a:endParaRPr kumimoji="0" lang="en-US" sz="1179" b="1" i="0" u="none" strike="noStrike" kern="1200" cap="none" spc="0" normalizeH="0" baseline="0" noProof="0" dirty="0">
              <a:ln>
                <a:noFill/>
              </a:ln>
              <a:solidFill>
                <a:srgbClr val="4F2D7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445172AF-A68B-3B10-776C-9B95D98CB1F5}"/>
              </a:ext>
            </a:extLst>
          </p:cNvPr>
          <p:cNvSpPr/>
          <p:nvPr/>
        </p:nvSpPr>
        <p:spPr>
          <a:xfrm>
            <a:off x="516000" y="5990650"/>
            <a:ext cx="11160000" cy="180425"/>
          </a:xfrm>
          <a:prstGeom prst="rect">
            <a:avLst/>
          </a:prstGeom>
        </p:spPr>
        <p:txBody>
          <a:bodyPr wrap="square" lIns="90000" tIns="72000" rIns="90000" bIns="0">
            <a:spAutoFit/>
          </a:body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tab pos="457200" algn="l"/>
              </a:tabLst>
              <a:defRPr/>
            </a:pPr>
            <a:endParaRPr kumimoji="0" lang="el-GR" sz="700" b="0" i="0" u="none" strike="noStrike" kern="1200" cap="none" spc="0" normalizeH="0" baseline="0" noProof="0" dirty="0">
              <a:ln>
                <a:noFill/>
              </a:ln>
              <a:solidFill>
                <a:srgbClr val="FF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24" name="Text Placeholder 8">
            <a:extLst>
              <a:ext uri="{FF2B5EF4-FFF2-40B4-BE49-F238E27FC236}">
                <a16:creationId xmlns:a16="http://schemas.microsoft.com/office/drawing/2014/main" id="{CA910087-6BDB-3FB4-3984-D81EA9F44453}"/>
              </a:ext>
            </a:extLst>
          </p:cNvPr>
          <p:cNvSpPr txBox="1">
            <a:spLocks/>
          </p:cNvSpPr>
          <p:nvPr/>
        </p:nvSpPr>
        <p:spPr>
          <a:xfrm>
            <a:off x="1028630" y="2857295"/>
            <a:ext cx="3060000" cy="2371905"/>
          </a:xfrm>
          <a:prstGeom prst="roundRect">
            <a:avLst>
              <a:gd name="adj" fmla="val 7278"/>
            </a:avLst>
          </a:prstGeom>
          <a:solidFill>
            <a:srgbClr val="F8F8F8"/>
          </a:solidFill>
          <a:effectLst>
            <a:outerShdw blurRad="50800" dist="38100" dir="2700000" algn="tl" rotWithShape="0">
              <a:prstClr val="black">
                <a:alpha val="40000"/>
              </a:prstClr>
            </a:outerShdw>
          </a:effectLst>
        </p:spPr>
        <p:txBody>
          <a:bodyPr vert="horz" wrap="square" lIns="108000" tIns="216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400" b="1" i="0" u="none" strike="noStrike" kern="1200" cap="none" spc="0" normalizeH="0" baseline="0" noProof="0" dirty="0">
                <a:ln>
                  <a:noFill/>
                </a:ln>
                <a:solidFill>
                  <a:srgbClr val="00A4B3"/>
                </a:solidFill>
                <a:effectLst/>
                <a:uLnTx/>
                <a:uFillTx/>
                <a:latin typeface="Arial" panose="020B0604020202020204"/>
                <a:ea typeface="+mn-ea"/>
                <a:cs typeface="+mn-cs"/>
              </a:rPr>
              <a:t>Βιομηχανίες	</a:t>
            </a:r>
          </a:p>
          <a:p>
            <a:pPr marL="172800" marR="0" lvl="4" indent="-172800" algn="l" defTabSz="736656" rtl="0" eaLnBrk="1" fontAlgn="auto" latinLnBrk="0" hangingPunct="1">
              <a:lnSpc>
                <a:spcPct val="114000"/>
              </a:lnSpc>
              <a:spcBef>
                <a:spcPts val="0"/>
              </a:spcBef>
              <a:spcAft>
                <a:spcPts val="300"/>
              </a:spcAft>
              <a:buClrTx/>
              <a:buSzTx/>
              <a:buFont typeface="Arial" panose="020B0604020202020204" pitchFamily="34" charset="0"/>
              <a:buChar char="•"/>
              <a:tabLst/>
              <a:defRPr/>
            </a:pPr>
            <a:r>
              <a:rPr kumimoji="0" lang="el-GR" sz="1100" b="1" i="0" u="none" strike="noStrike" kern="1200" cap="none" spc="0" normalizeH="0" baseline="0" noProof="0" dirty="0">
                <a:ln>
                  <a:noFill/>
                </a:ln>
                <a:solidFill>
                  <a:prstClr val="black"/>
                </a:solidFill>
                <a:effectLst/>
                <a:uLnTx/>
                <a:uFillTx/>
                <a:latin typeface="Arial" panose="020B0604020202020204"/>
                <a:ea typeface="+mn-ea"/>
                <a:cs typeface="+mn-cs"/>
              </a:rPr>
              <a:t>Παρακολούθηση διακίνησης </a:t>
            </a:r>
            <a:r>
              <a:rPr kumimoji="0" lang="el-GR" sz="1100" i="0" u="none" strike="noStrike" kern="1200" cap="none" spc="0" normalizeH="0" baseline="0" noProof="0" dirty="0">
                <a:ln>
                  <a:noFill/>
                </a:ln>
                <a:solidFill>
                  <a:prstClr val="black"/>
                </a:solidFill>
                <a:effectLst/>
                <a:uLnTx/>
                <a:uFillTx/>
                <a:latin typeface="Arial" panose="020B0604020202020204"/>
                <a:ea typeface="+mn-ea"/>
                <a:cs typeface="+mn-cs"/>
              </a:rPr>
              <a:t>μέσω Ηλεκτρονικού Συστήματος Παρακολούθησης Διακίνησης Φαρμάκων (ΗΣΠΑΔΙΦ) </a:t>
            </a:r>
          </a:p>
          <a:p>
            <a:pPr marL="172800" marR="0" lvl="4" indent="-172800" algn="l" defTabSz="736656" rtl="0" eaLnBrk="1" fontAlgn="auto" latinLnBrk="0" hangingPunct="1">
              <a:lnSpc>
                <a:spcPct val="114000"/>
              </a:lnSpc>
              <a:spcBef>
                <a:spcPts val="0"/>
              </a:spcBef>
              <a:spcAft>
                <a:spcPts val="300"/>
              </a:spcAft>
              <a:buClrTx/>
              <a:buSzTx/>
              <a:buFont typeface="Arial" panose="020B0604020202020204" pitchFamily="34" charset="0"/>
              <a:buChar char="•"/>
              <a:tabLst/>
              <a:defRPr/>
            </a:pPr>
            <a:r>
              <a:rPr kumimoji="0" lang="el-GR" sz="1100" b="1" i="0" u="none" strike="noStrike" kern="1200" cap="none" spc="0" normalizeH="0" baseline="0" noProof="0" dirty="0">
                <a:ln>
                  <a:noFill/>
                </a:ln>
                <a:solidFill>
                  <a:prstClr val="black"/>
                </a:solidFill>
                <a:effectLst/>
                <a:uLnTx/>
                <a:uFillTx/>
                <a:latin typeface="Arial" panose="020B0604020202020204"/>
                <a:ea typeface="+mn-ea"/>
                <a:cs typeface="+mn-cs"/>
              </a:rPr>
              <a:t>Δημιουργία επαρκών αποθεμάτων </a:t>
            </a:r>
            <a:r>
              <a:rPr kumimoji="0" lang="el-GR" sz="1100" i="0" u="none" strike="noStrike" kern="1200" cap="none" spc="0" normalizeH="0" baseline="0" noProof="0" dirty="0">
                <a:ln>
                  <a:noFill/>
                </a:ln>
                <a:solidFill>
                  <a:prstClr val="black"/>
                </a:solidFill>
                <a:effectLst/>
                <a:uLnTx/>
                <a:uFillTx/>
                <a:latin typeface="Arial" panose="020B0604020202020204"/>
                <a:ea typeface="+mn-ea"/>
                <a:cs typeface="+mn-cs"/>
              </a:rPr>
              <a:t>φαρμάκων </a:t>
            </a:r>
            <a:endParaRPr kumimoji="0" lang="el-GR"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 name="Text Placeholder 8">
            <a:extLst>
              <a:ext uri="{FF2B5EF4-FFF2-40B4-BE49-F238E27FC236}">
                <a16:creationId xmlns:a16="http://schemas.microsoft.com/office/drawing/2014/main" id="{B38D7BD4-517E-7CE0-8B1F-33CEFD7BD4DE}"/>
              </a:ext>
            </a:extLst>
          </p:cNvPr>
          <p:cNvSpPr txBox="1">
            <a:spLocks/>
          </p:cNvSpPr>
          <p:nvPr/>
        </p:nvSpPr>
        <p:spPr>
          <a:xfrm>
            <a:off x="8160656" y="2857295"/>
            <a:ext cx="3060000" cy="2371905"/>
          </a:xfrm>
          <a:prstGeom prst="roundRect">
            <a:avLst>
              <a:gd name="adj" fmla="val 7278"/>
            </a:avLst>
          </a:prstGeom>
          <a:solidFill>
            <a:srgbClr val="F8F8F8"/>
          </a:solidFill>
          <a:effectLst>
            <a:outerShdw blurRad="50800" dist="38100" dir="2700000" algn="tl" rotWithShape="0">
              <a:prstClr val="black">
                <a:alpha val="40000"/>
              </a:prstClr>
            </a:outerShdw>
          </a:effectLst>
        </p:spPr>
        <p:txBody>
          <a:bodyPr vert="horz" wrap="square" lIns="108000" tIns="216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400" b="1" i="0" u="none" strike="noStrike" kern="1200" cap="none" spc="0" normalizeH="0" baseline="0" noProof="0" dirty="0">
                <a:ln>
                  <a:noFill/>
                </a:ln>
                <a:solidFill>
                  <a:srgbClr val="00A4B3"/>
                </a:solidFill>
                <a:effectLst/>
                <a:uLnTx/>
                <a:uFillTx/>
                <a:latin typeface="Arial" panose="020B0604020202020204"/>
                <a:ea typeface="+mn-ea"/>
                <a:cs typeface="+mn-cs"/>
              </a:rPr>
              <a:t>Φαρμακεία</a:t>
            </a:r>
          </a:p>
          <a:p>
            <a:pPr marL="172800" lvl="4" indent="-172800">
              <a:lnSpc>
                <a:spcPct val="114000"/>
              </a:lnSpc>
              <a:spcAft>
                <a:spcPts val="300"/>
              </a:spcAft>
              <a:defRPr/>
            </a:pPr>
            <a:r>
              <a:rPr kumimoji="0" lang="el-GR" sz="1100" b="0" i="0" u="none" strike="noStrike" kern="1200" cap="none" spc="0" normalizeH="0" baseline="0" noProof="0" dirty="0">
                <a:ln>
                  <a:noFill/>
                </a:ln>
                <a:solidFill>
                  <a:prstClr val="black"/>
                </a:solidFill>
                <a:effectLst/>
                <a:uLnTx/>
                <a:uFillTx/>
                <a:latin typeface="Arial" panose="020B0604020202020204"/>
                <a:ea typeface="+mn-ea"/>
                <a:cs typeface="+mn-cs"/>
              </a:rPr>
              <a:t>Η διάθεση των φαρμάκων σε</a:t>
            </a:r>
            <a:r>
              <a:rPr lang="el-GR" sz="1100" dirty="0">
                <a:solidFill>
                  <a:prstClr val="black"/>
                </a:solidFill>
                <a:latin typeface="Arial" panose="020B0604020202020204"/>
              </a:rPr>
              <a:t> έλλειψη ή </a:t>
            </a:r>
            <a:r>
              <a:rPr lang="el-GR" sz="1100" b="1" dirty="0">
                <a:solidFill>
                  <a:prstClr val="black"/>
                </a:solidFill>
                <a:latin typeface="Arial" panose="020B0604020202020204"/>
              </a:rPr>
              <a:t>απαγόρευση εξαγωγών </a:t>
            </a:r>
            <a:r>
              <a:rPr kumimoji="0" lang="el-GR" sz="1100" b="1" i="0" u="none" strike="noStrike" kern="1200" cap="none" spc="0" normalizeH="0" baseline="0" noProof="0" dirty="0">
                <a:ln>
                  <a:noFill/>
                </a:ln>
                <a:solidFill>
                  <a:prstClr val="black"/>
                </a:solidFill>
                <a:effectLst/>
                <a:uLnTx/>
                <a:uFillTx/>
                <a:latin typeface="Arial" panose="020B0604020202020204"/>
                <a:ea typeface="+mn-ea"/>
                <a:cs typeface="+mn-cs"/>
              </a:rPr>
              <a:t>γίνεται </a:t>
            </a:r>
            <a:r>
              <a:rPr kumimoji="0" lang="el-GR" sz="1100" b="0" i="0" u="none" strike="noStrike" kern="1200" cap="none" spc="0" normalizeH="0" baseline="0" noProof="0" dirty="0">
                <a:ln>
                  <a:noFill/>
                </a:ln>
                <a:solidFill>
                  <a:prstClr val="black"/>
                </a:solidFill>
                <a:effectLst/>
                <a:uLnTx/>
                <a:uFillTx/>
                <a:latin typeface="Arial" panose="020B0604020202020204"/>
                <a:ea typeface="+mn-ea"/>
                <a:cs typeface="+mn-cs"/>
              </a:rPr>
              <a:t>αποκλειστικά μέσω </a:t>
            </a:r>
            <a:r>
              <a:rPr lang="el-GR" sz="1100" dirty="0">
                <a:solidFill>
                  <a:prstClr val="black"/>
                </a:solidFill>
                <a:latin typeface="Arial" panose="020B0604020202020204"/>
              </a:rPr>
              <a:t>ηλεκτρονικής </a:t>
            </a:r>
            <a:r>
              <a:rPr kumimoji="0" lang="el-GR" sz="1100" i="0" u="none" strike="noStrike" kern="1200" cap="none" spc="0" normalizeH="0" baseline="0" noProof="0" dirty="0">
                <a:ln>
                  <a:noFill/>
                </a:ln>
                <a:solidFill>
                  <a:prstClr val="black"/>
                </a:solidFill>
                <a:effectLst/>
                <a:uLnTx/>
                <a:uFillTx/>
                <a:latin typeface="Arial" panose="020B0604020202020204"/>
                <a:ea typeface="+mn-ea"/>
                <a:cs typeface="+mn-cs"/>
              </a:rPr>
              <a:t>συνταγογράφησης</a:t>
            </a:r>
          </a:p>
        </p:txBody>
      </p:sp>
      <p:sp>
        <p:nvSpPr>
          <p:cNvPr id="35" name="Text Placeholder 8">
            <a:extLst>
              <a:ext uri="{FF2B5EF4-FFF2-40B4-BE49-F238E27FC236}">
                <a16:creationId xmlns:a16="http://schemas.microsoft.com/office/drawing/2014/main" id="{EE785E07-6CE3-7568-5E19-CF77E87C5368}"/>
              </a:ext>
            </a:extLst>
          </p:cNvPr>
          <p:cNvSpPr txBox="1">
            <a:spLocks/>
          </p:cNvSpPr>
          <p:nvPr/>
        </p:nvSpPr>
        <p:spPr>
          <a:xfrm>
            <a:off x="4595390" y="2857295"/>
            <a:ext cx="3060000" cy="2371905"/>
          </a:xfrm>
          <a:prstGeom prst="roundRect">
            <a:avLst>
              <a:gd name="adj" fmla="val 7278"/>
            </a:avLst>
          </a:prstGeom>
          <a:solidFill>
            <a:srgbClr val="F8F8F8"/>
          </a:solidFill>
          <a:effectLst>
            <a:outerShdw blurRad="50800" dist="38100" dir="2700000" algn="tl" rotWithShape="0">
              <a:prstClr val="black">
                <a:alpha val="40000"/>
              </a:prstClr>
            </a:outerShdw>
          </a:effectLst>
        </p:spPr>
        <p:txBody>
          <a:bodyPr vert="horz" wrap="square" lIns="108000" tIns="216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400" b="1" i="0" u="none" strike="noStrike" kern="1200" cap="none" spc="0" normalizeH="0" baseline="0" noProof="0" dirty="0">
                <a:ln>
                  <a:noFill/>
                </a:ln>
                <a:solidFill>
                  <a:srgbClr val="00A4B3"/>
                </a:solidFill>
                <a:effectLst/>
                <a:uLnTx/>
                <a:uFillTx/>
                <a:latin typeface="Arial" panose="020B0604020202020204"/>
                <a:ea typeface="+mn-ea"/>
                <a:cs typeface="+mn-cs"/>
              </a:rPr>
              <a:t>Φαρμακαποθήκες</a:t>
            </a:r>
          </a:p>
          <a:p>
            <a:pPr marL="172800" marR="0" lvl="4" indent="-172800" algn="l" defTabSz="736656" rtl="0" eaLnBrk="1" fontAlgn="auto" latinLnBrk="0" hangingPunct="1">
              <a:lnSpc>
                <a:spcPct val="114000"/>
              </a:lnSpc>
              <a:spcBef>
                <a:spcPts val="0"/>
              </a:spcBef>
              <a:spcAft>
                <a:spcPts val="300"/>
              </a:spcAft>
              <a:buClrTx/>
              <a:buSzTx/>
              <a:buFont typeface="Arial" panose="020B0604020202020204" pitchFamily="34" charset="0"/>
              <a:buChar char="•"/>
              <a:tabLst/>
              <a:defRPr/>
            </a:pPr>
            <a:r>
              <a:rPr lang="el-GR" sz="1100" b="1" dirty="0">
                <a:solidFill>
                  <a:prstClr val="black"/>
                </a:solidFill>
                <a:latin typeface="Arial" panose="020B0604020202020204"/>
              </a:rPr>
              <a:t>Παρακολούθηση</a:t>
            </a:r>
            <a:r>
              <a:rPr kumimoji="0" lang="el-GR" sz="1100" b="1" i="0" u="none" strike="noStrike" kern="1200" cap="none" spc="0" normalizeH="0" baseline="0" noProof="0" dirty="0">
                <a:ln>
                  <a:noFill/>
                </a:ln>
                <a:solidFill>
                  <a:prstClr val="black"/>
                </a:solidFill>
                <a:effectLst/>
                <a:uLnTx/>
                <a:uFillTx/>
                <a:latin typeface="Arial" panose="020B0604020202020204"/>
                <a:ea typeface="+mn-ea"/>
                <a:cs typeface="+mn-cs"/>
              </a:rPr>
              <a:t> διακίνησης </a:t>
            </a:r>
            <a:r>
              <a:rPr kumimoji="0" lang="el-GR" sz="1100" i="0" u="none" strike="noStrike" kern="1200" cap="none" spc="0" normalizeH="0" baseline="0" noProof="0" dirty="0">
                <a:ln>
                  <a:noFill/>
                </a:ln>
                <a:solidFill>
                  <a:prstClr val="black"/>
                </a:solidFill>
                <a:effectLst/>
                <a:uLnTx/>
                <a:uFillTx/>
                <a:latin typeface="Arial" panose="020B0604020202020204"/>
                <a:ea typeface="+mn-ea"/>
                <a:cs typeface="+mn-cs"/>
              </a:rPr>
              <a:t>μέσω Ηλεκτρονικού Συστήματος Παρακολούθησης Διακίνησης Φαρμάκων (ΗΣΠΑΔΙΦ) </a:t>
            </a:r>
          </a:p>
          <a:p>
            <a:pPr marL="172800" marR="0" lvl="4" indent="-172800" algn="l" defTabSz="736656"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l-GR" sz="1100" i="0" u="none" strike="noStrike" kern="1200" cap="none" spc="0" normalizeH="0" baseline="0" noProof="0" dirty="0">
                <a:ln>
                  <a:noFill/>
                </a:ln>
                <a:solidFill>
                  <a:prstClr val="black"/>
                </a:solidFill>
                <a:effectLst/>
                <a:uLnTx/>
                <a:uFillTx/>
                <a:latin typeface="Arial" panose="020B0604020202020204"/>
                <a:ea typeface="+mn-ea"/>
                <a:cs typeface="+mn-cs"/>
              </a:rPr>
              <a:t>Απαγορεύσεις</a:t>
            </a:r>
            <a:r>
              <a:rPr kumimoji="0" lang="el-GR" sz="1100" b="1" i="0" u="none" strike="noStrike" kern="1200" cap="none" spc="0" normalizeH="0" baseline="0" noProof="0" dirty="0">
                <a:ln>
                  <a:noFill/>
                </a:ln>
                <a:solidFill>
                  <a:prstClr val="black"/>
                </a:solidFill>
                <a:effectLst/>
                <a:uLnTx/>
                <a:uFillTx/>
                <a:latin typeface="Arial" panose="020B0604020202020204"/>
                <a:ea typeface="+mn-ea"/>
                <a:cs typeface="+mn-cs"/>
              </a:rPr>
              <a:t> των παράλληλων εξαγωγών φαρμάκων</a:t>
            </a:r>
            <a:endParaRPr kumimoji="0" lang="el-GR" sz="11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Freeform: Shape 26">
            <a:extLst>
              <a:ext uri="{FF2B5EF4-FFF2-40B4-BE49-F238E27FC236}">
                <a16:creationId xmlns:a16="http://schemas.microsoft.com/office/drawing/2014/main" id="{80B5E2A0-7142-02F6-0590-91BFAAFDB833}"/>
              </a:ext>
            </a:extLst>
          </p:cNvPr>
          <p:cNvSpPr/>
          <p:nvPr/>
        </p:nvSpPr>
        <p:spPr>
          <a:xfrm>
            <a:off x="809448" y="2891804"/>
            <a:ext cx="219183" cy="562887"/>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algn="l" defTabSz="94686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T Walsheim LC" pitchFamily="2" charset="0"/>
              <a:ea typeface="+mn-ea"/>
              <a:cs typeface="+mn-cs"/>
            </a:endParaRPr>
          </a:p>
        </p:txBody>
      </p:sp>
      <p:sp>
        <p:nvSpPr>
          <p:cNvPr id="28" name="Freeform: Shape 27">
            <a:extLst>
              <a:ext uri="{FF2B5EF4-FFF2-40B4-BE49-F238E27FC236}">
                <a16:creationId xmlns:a16="http://schemas.microsoft.com/office/drawing/2014/main" id="{9741784E-EB00-8A2D-973B-FD9937465C72}"/>
              </a:ext>
            </a:extLst>
          </p:cNvPr>
          <p:cNvSpPr/>
          <p:nvPr/>
        </p:nvSpPr>
        <p:spPr>
          <a:xfrm>
            <a:off x="809448" y="2652517"/>
            <a:ext cx="728927" cy="460848"/>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2" name="Oval 41">
            <a:extLst>
              <a:ext uri="{FF2B5EF4-FFF2-40B4-BE49-F238E27FC236}">
                <a16:creationId xmlns:a16="http://schemas.microsoft.com/office/drawing/2014/main" id="{BA571CFC-2C84-2AE3-B2A5-C8B00C55A7AE}"/>
              </a:ext>
            </a:extLst>
          </p:cNvPr>
          <p:cNvSpPr/>
          <p:nvPr/>
        </p:nvSpPr>
        <p:spPr>
          <a:xfrm>
            <a:off x="1028629" y="2714033"/>
            <a:ext cx="360000" cy="355542"/>
          </a:xfrm>
          <a:prstGeom prst="ellipse">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l-G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3" name="Picture 598">
            <a:extLst>
              <a:ext uri="{FF2B5EF4-FFF2-40B4-BE49-F238E27FC236}">
                <a16:creationId xmlns:a16="http://schemas.microsoft.com/office/drawing/2014/main" id="{90300315-FD10-4826-5186-A9B7D2CC4665}"/>
              </a:ext>
            </a:extLst>
          </p:cNvPr>
          <p:cNvPicPr>
            <a:picLocks noChangeAspect="1" noChangeArrowheads="1"/>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bwMode="auto">
          <a:xfrm>
            <a:off x="923575" y="2701756"/>
            <a:ext cx="360000" cy="360000"/>
          </a:xfrm>
          <a:prstGeom prst="rect">
            <a:avLst/>
          </a:prstGeom>
          <a:noFill/>
        </p:spPr>
      </p:pic>
      <p:sp>
        <p:nvSpPr>
          <p:cNvPr id="49" name="Freeform: Shape 48">
            <a:extLst>
              <a:ext uri="{FF2B5EF4-FFF2-40B4-BE49-F238E27FC236}">
                <a16:creationId xmlns:a16="http://schemas.microsoft.com/office/drawing/2014/main" id="{00BE73CE-18D9-714F-0C11-E5C9A42A3F01}"/>
              </a:ext>
            </a:extLst>
          </p:cNvPr>
          <p:cNvSpPr/>
          <p:nvPr/>
        </p:nvSpPr>
        <p:spPr>
          <a:xfrm>
            <a:off x="7942255" y="2891804"/>
            <a:ext cx="219183" cy="562887"/>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algn="l" defTabSz="94686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T Walsheim LC" pitchFamily="2" charset="0"/>
              <a:ea typeface="+mn-ea"/>
              <a:cs typeface="+mn-cs"/>
            </a:endParaRPr>
          </a:p>
        </p:txBody>
      </p:sp>
      <p:sp>
        <p:nvSpPr>
          <p:cNvPr id="50" name="Freeform: Shape 49">
            <a:extLst>
              <a:ext uri="{FF2B5EF4-FFF2-40B4-BE49-F238E27FC236}">
                <a16:creationId xmlns:a16="http://schemas.microsoft.com/office/drawing/2014/main" id="{B5552726-A21B-0A5E-06A6-B0F09AB9299F}"/>
              </a:ext>
            </a:extLst>
          </p:cNvPr>
          <p:cNvSpPr/>
          <p:nvPr/>
        </p:nvSpPr>
        <p:spPr>
          <a:xfrm>
            <a:off x="7942255" y="2652517"/>
            <a:ext cx="728927" cy="460848"/>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51" name="Oval 50">
            <a:extLst>
              <a:ext uri="{FF2B5EF4-FFF2-40B4-BE49-F238E27FC236}">
                <a16:creationId xmlns:a16="http://schemas.microsoft.com/office/drawing/2014/main" id="{11719D3B-6C84-1208-5032-F73E27AB81DE}"/>
              </a:ext>
            </a:extLst>
          </p:cNvPr>
          <p:cNvSpPr/>
          <p:nvPr/>
        </p:nvSpPr>
        <p:spPr>
          <a:xfrm>
            <a:off x="8161436" y="2714033"/>
            <a:ext cx="360000" cy="355542"/>
          </a:xfrm>
          <a:prstGeom prst="ellipse">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l-G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Freeform: Shape 53">
            <a:extLst>
              <a:ext uri="{FF2B5EF4-FFF2-40B4-BE49-F238E27FC236}">
                <a16:creationId xmlns:a16="http://schemas.microsoft.com/office/drawing/2014/main" id="{EA471EAA-5F8D-F556-F832-1BE1A202408A}"/>
              </a:ext>
            </a:extLst>
          </p:cNvPr>
          <p:cNvSpPr/>
          <p:nvPr/>
        </p:nvSpPr>
        <p:spPr>
          <a:xfrm>
            <a:off x="4369385" y="2891804"/>
            <a:ext cx="219183" cy="562887"/>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algn="l" defTabSz="94686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GT Walsheim LC" pitchFamily="2" charset="0"/>
              <a:ea typeface="+mn-ea"/>
              <a:cs typeface="+mn-cs"/>
            </a:endParaRPr>
          </a:p>
        </p:txBody>
      </p:sp>
      <p:sp>
        <p:nvSpPr>
          <p:cNvPr id="55" name="Freeform: Shape 54">
            <a:extLst>
              <a:ext uri="{FF2B5EF4-FFF2-40B4-BE49-F238E27FC236}">
                <a16:creationId xmlns:a16="http://schemas.microsoft.com/office/drawing/2014/main" id="{322B040A-52F2-510F-4428-D197A5AF987C}"/>
              </a:ext>
            </a:extLst>
          </p:cNvPr>
          <p:cNvSpPr/>
          <p:nvPr/>
        </p:nvSpPr>
        <p:spPr>
          <a:xfrm>
            <a:off x="4369385" y="2652517"/>
            <a:ext cx="728927" cy="460848"/>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1C0D3748-A54C-6421-7730-260DCD9951D5}"/>
              </a:ext>
            </a:extLst>
          </p:cNvPr>
          <p:cNvSpPr/>
          <p:nvPr/>
        </p:nvSpPr>
        <p:spPr>
          <a:xfrm>
            <a:off x="4588566" y="2714033"/>
            <a:ext cx="360000" cy="355542"/>
          </a:xfrm>
          <a:prstGeom prst="ellipse">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36656"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l-GR"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8" name="Picture 57">
            <a:extLst>
              <a:ext uri="{FF2B5EF4-FFF2-40B4-BE49-F238E27FC236}">
                <a16:creationId xmlns:a16="http://schemas.microsoft.com/office/drawing/2014/main" id="{58C47674-BC1C-BDE7-B64B-C70FADAA5570}"/>
              </a:ext>
            </a:extLst>
          </p:cNvPr>
          <p:cNvPicPr>
            <a:picLocks noChangeAspect="1"/>
          </p:cNvPicPr>
          <p:nvPr/>
        </p:nvPicPr>
        <p:blipFill>
          <a:blip r:embed="rId6" cstate="screen">
            <a:lum bright="70000" contrast="-70000"/>
            <a:extLst>
              <a:ext uri="{28A0092B-C50C-407E-A947-70E740481C1C}">
                <a14:useLocalDpi xmlns:a14="http://schemas.microsoft.com/office/drawing/2010/main" val="0"/>
              </a:ext>
            </a:extLst>
          </a:blip>
          <a:stretch>
            <a:fillRect/>
          </a:stretch>
        </p:blipFill>
        <p:spPr>
          <a:xfrm>
            <a:off x="4483512" y="2701756"/>
            <a:ext cx="360000" cy="360000"/>
          </a:xfrm>
          <a:prstGeom prst="rect">
            <a:avLst/>
          </a:prstGeom>
        </p:spPr>
      </p:pic>
      <p:pic>
        <p:nvPicPr>
          <p:cNvPr id="59" name="Picture 58">
            <a:extLst>
              <a:ext uri="{FF2B5EF4-FFF2-40B4-BE49-F238E27FC236}">
                <a16:creationId xmlns:a16="http://schemas.microsoft.com/office/drawing/2014/main" id="{F5F87B19-C1D0-10FB-B254-335B0CE70C5D}"/>
              </a:ext>
            </a:extLst>
          </p:cNvPr>
          <p:cNvPicPr>
            <a:picLocks noChangeAspect="1"/>
          </p:cNvPicPr>
          <p:nvPr/>
        </p:nvPicPr>
        <p:blipFill>
          <a:blip r:embed="rId7" cstate="screen">
            <a:lum bright="70000" contrast="-70000"/>
            <a:extLst>
              <a:ext uri="{28A0092B-C50C-407E-A947-70E740481C1C}">
                <a14:useLocalDpi xmlns:a14="http://schemas.microsoft.com/office/drawing/2010/main" val="0"/>
              </a:ext>
            </a:extLst>
          </a:blip>
          <a:stretch>
            <a:fillRect/>
          </a:stretch>
        </p:blipFill>
        <p:spPr>
          <a:xfrm>
            <a:off x="8051846" y="2701756"/>
            <a:ext cx="360000" cy="360000"/>
          </a:xfrm>
          <a:prstGeom prst="rect">
            <a:avLst/>
          </a:prstGeom>
        </p:spPr>
      </p:pic>
      <p:sp>
        <p:nvSpPr>
          <p:cNvPr id="2" name="Rectangle 1">
            <a:extLst>
              <a:ext uri="{FF2B5EF4-FFF2-40B4-BE49-F238E27FC236}">
                <a16:creationId xmlns:a16="http://schemas.microsoft.com/office/drawing/2014/main" id="{5F386170-A0F2-9C44-E00A-2094B0F65FE5}"/>
              </a:ext>
            </a:extLst>
          </p:cNvPr>
          <p:cNvSpPr/>
          <p:nvPr/>
        </p:nvSpPr>
        <p:spPr>
          <a:xfrm>
            <a:off x="1028628" y="5507091"/>
            <a:ext cx="10192027" cy="431949"/>
          </a:xfrm>
          <a:prstGeom prst="rect">
            <a:avLst/>
          </a:prstGeom>
          <a:solidFill>
            <a:schemeClr val="bg1">
              <a:lumMod val="95000"/>
            </a:schemeClr>
          </a:solidFill>
          <a:ln w="12700">
            <a:solidFill>
              <a:srgbClr val="55348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l-GR" sz="1200" i="1" dirty="0">
                <a:solidFill>
                  <a:schemeClr val="tx1"/>
                </a:solidFill>
              </a:rPr>
              <a:t>Από τα προαναφερόμενα μέτρα αντιμετώπισης τα πιο άμεσα αποτελούν: α) η παρακολούθηση ΗΣΠΑΔΙΦ σε </a:t>
            </a:r>
            <a:r>
              <a:rPr lang="en-US" sz="1200" i="1" dirty="0">
                <a:solidFill>
                  <a:schemeClr val="tx1"/>
                </a:solidFill>
              </a:rPr>
              <a:t> </a:t>
            </a:r>
            <a:r>
              <a:rPr lang="el-GR" sz="1200" i="1" dirty="0">
                <a:solidFill>
                  <a:schemeClr val="tx1"/>
                </a:solidFill>
              </a:rPr>
              <a:t>βιομηχανίες και φαρμακαποθήκες και β) </a:t>
            </a:r>
            <a:r>
              <a:rPr lang="el-GR" sz="1200" b="1" i="1" dirty="0">
                <a:solidFill>
                  <a:schemeClr val="tx1"/>
                </a:solidFill>
              </a:rPr>
              <a:t>οι απαγορεύσεις παράλληλων εξαγωγών</a:t>
            </a:r>
            <a:r>
              <a:rPr lang="el-GR" sz="1200" i="1" dirty="0">
                <a:solidFill>
                  <a:schemeClr val="tx1"/>
                </a:solidFill>
              </a:rPr>
              <a:t> </a:t>
            </a:r>
          </a:p>
        </p:txBody>
      </p:sp>
      <p:sp>
        <p:nvSpPr>
          <p:cNvPr id="3" name="Rectangle: Rounded Corners 2">
            <a:extLst>
              <a:ext uri="{FF2B5EF4-FFF2-40B4-BE49-F238E27FC236}">
                <a16:creationId xmlns:a16="http://schemas.microsoft.com/office/drawing/2014/main" id="{A5F6D1DB-E408-9E80-4744-83AC102BDE79}"/>
              </a:ext>
            </a:extLst>
          </p:cNvPr>
          <p:cNvSpPr/>
          <p:nvPr/>
        </p:nvSpPr>
        <p:spPr>
          <a:xfrm>
            <a:off x="4588566" y="4223622"/>
            <a:ext cx="3095849" cy="460847"/>
          </a:xfrm>
          <a:prstGeom prst="roundRect">
            <a:avLst/>
          </a:prstGeom>
          <a:noFill/>
          <a:ln w="19050">
            <a:solidFill>
              <a:srgbClr val="FF0000"/>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itle">
            <a:extLst>
              <a:ext uri="{FF2B5EF4-FFF2-40B4-BE49-F238E27FC236}">
                <a16:creationId xmlns:a16="http://schemas.microsoft.com/office/drawing/2014/main" id="{FB2A235C-0188-5264-9FF2-4EF06E8F877E}"/>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Κατανάλωση φαρμάκου</a:t>
            </a:r>
          </a:p>
          <a:p>
            <a:r>
              <a:rPr lang="el-GR" sz="2000" dirty="0">
                <a:solidFill>
                  <a:srgbClr val="00A7B4"/>
                </a:solidFill>
                <a:latin typeface="Arial (Body)"/>
                <a:cs typeface="Arial" panose="020B0604020202020204" pitchFamily="34" charset="0"/>
              </a:rPr>
              <a:t>Υφιστάμενα μέτρα αντιμετώπισης ελλείψεων</a:t>
            </a:r>
          </a:p>
        </p:txBody>
      </p:sp>
    </p:spTree>
    <p:extLst>
      <p:ext uri="{BB962C8B-B14F-4D97-AF65-F5344CB8AC3E}">
        <p14:creationId xmlns:p14="http://schemas.microsoft.com/office/powerpoint/2010/main" val="364580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05267901-BB75-F501-834B-45AC9F05221F}"/>
              </a:ext>
            </a:extLst>
          </p:cNvPr>
          <p:cNvGraphicFramePr>
            <a:graphicFrameLocks noChangeAspect="1"/>
          </p:cNvGraphicFramePr>
          <p:nvPr>
            <p:custDataLst>
              <p:tags r:id="rId1"/>
            </p:custDataLst>
            <p:extLst>
              <p:ext uri="{D42A27DB-BD31-4B8C-83A1-F6EECF244321}">
                <p14:modId xmlns:p14="http://schemas.microsoft.com/office/powerpoint/2010/main" val="1322242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25" imgH="426" progId="TCLayout.ActiveDocument.1">
                  <p:embed/>
                </p:oleObj>
              </mc:Choice>
              <mc:Fallback>
                <p:oleObj name="think-cell Slide" r:id="rId37" imgW="425" imgH="426" progId="TCLayout.ActiveDocument.1">
                  <p:embed/>
                  <p:pic>
                    <p:nvPicPr>
                      <p:cNvPr id="40" name="think-cell data - do not delete" hidden="1">
                        <a:extLst>
                          <a:ext uri="{FF2B5EF4-FFF2-40B4-BE49-F238E27FC236}">
                            <a16:creationId xmlns:a16="http://schemas.microsoft.com/office/drawing/2014/main" id="{05267901-BB75-F501-834B-45AC9F05221F}"/>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34DDF581-668A-7419-9179-ED4C0FAC6981}"/>
              </a:ext>
            </a:extLst>
          </p:cNvPr>
          <p:cNvSpPr/>
          <p:nvPr>
            <p:custDataLst>
              <p:tags r:id="rId2"/>
            </p:custDataLst>
          </p:nvPr>
        </p:nvSpPr>
        <p:spPr>
          <a:xfrm>
            <a:off x="575173" y="2829329"/>
            <a:ext cx="3487937" cy="1841096"/>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grpSp>
        <p:nvGrpSpPr>
          <p:cNvPr id="28" name="Group 27">
            <a:extLst>
              <a:ext uri="{FF2B5EF4-FFF2-40B4-BE49-F238E27FC236}">
                <a16:creationId xmlns:a16="http://schemas.microsoft.com/office/drawing/2014/main" id="{750AF069-B5D2-39DB-DA82-2F06C9B5615E}"/>
              </a:ext>
            </a:extLst>
          </p:cNvPr>
          <p:cNvGrpSpPr/>
          <p:nvPr/>
        </p:nvGrpSpPr>
        <p:grpSpPr>
          <a:xfrm>
            <a:off x="567239" y="2471366"/>
            <a:ext cx="3487937" cy="309562"/>
            <a:chOff x="516000" y="1675302"/>
            <a:chExt cx="3496939" cy="322294"/>
          </a:xfrm>
        </p:grpSpPr>
        <p:cxnSp>
          <p:nvCxnSpPr>
            <p:cNvPr id="29" name="Straight Connector 28">
              <a:extLst>
                <a:ext uri="{FF2B5EF4-FFF2-40B4-BE49-F238E27FC236}">
                  <a16:creationId xmlns:a16="http://schemas.microsoft.com/office/drawing/2014/main" id="{864AE69B-12E2-AADC-ECA9-230081134C72}"/>
                </a:ext>
              </a:extLst>
            </p:cNvPr>
            <p:cNvCxnSpPr>
              <a:cxnSpLocks/>
            </p:cNvCxnSpPr>
            <p:nvPr/>
          </p:nvCxnSpPr>
          <p:spPr>
            <a:xfrm>
              <a:off x="516000" y="1997596"/>
              <a:ext cx="3496939" cy="0"/>
            </a:xfrm>
            <a:prstGeom prst="line">
              <a:avLst/>
            </a:prstGeom>
            <a:solidFill>
              <a:srgbClr val="4F2D7F"/>
            </a:solidFill>
            <a:ln w="19050">
              <a:solidFill>
                <a:srgbClr val="55437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A25E332-6F4D-42FC-1108-AAED595A3A73}"/>
                </a:ext>
              </a:extLst>
            </p:cNvPr>
            <p:cNvSpPr/>
            <p:nvPr/>
          </p:nvSpPr>
          <p:spPr>
            <a:xfrm>
              <a:off x="521118" y="1675302"/>
              <a:ext cx="3491821" cy="280315"/>
            </a:xfrm>
            <a:prstGeom prst="rect">
              <a:avLst/>
            </a:prstGeom>
          </p:spPr>
          <p:txBody>
            <a:bodyPr wrap="square">
              <a:spAutoFit/>
            </a:bodyPr>
            <a:lstStyle/>
            <a:p>
              <a:pPr marL="1350" algn="ctr">
                <a:lnSpc>
                  <a:spcPct val="114000"/>
                </a:lnSpc>
                <a:spcBef>
                  <a:spcPts val="500"/>
                </a:spcBef>
                <a:spcAft>
                  <a:spcPts val="500"/>
                </a:spcAft>
              </a:pPr>
              <a:r>
                <a:rPr lang="el-GR" sz="1100" b="1" dirty="0">
                  <a:solidFill>
                    <a:schemeClr val="accent6">
                      <a:lumMod val="90000"/>
                      <a:lumOff val="10000"/>
                    </a:schemeClr>
                  </a:solidFill>
                </a:rPr>
                <a:t>Αξία παράλληλων εξαγωγών</a:t>
              </a:r>
            </a:p>
          </p:txBody>
        </p:sp>
      </p:grpSp>
      <p:sp>
        <p:nvSpPr>
          <p:cNvPr id="108" name="Rectangle: Rounded Corners 107">
            <a:extLst>
              <a:ext uri="{FF2B5EF4-FFF2-40B4-BE49-F238E27FC236}">
                <a16:creationId xmlns:a16="http://schemas.microsoft.com/office/drawing/2014/main" id="{241437ED-4AC4-A259-6895-C6848A478D2D}"/>
              </a:ext>
            </a:extLst>
          </p:cNvPr>
          <p:cNvSpPr/>
          <p:nvPr>
            <p:custDataLst>
              <p:tags r:id="rId3"/>
            </p:custDataLst>
          </p:nvPr>
        </p:nvSpPr>
        <p:spPr>
          <a:xfrm>
            <a:off x="4406886" y="2829330"/>
            <a:ext cx="3485679" cy="1840634"/>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7" name="Group 28">
            <a:extLst>
              <a:ext uri="{FF2B5EF4-FFF2-40B4-BE49-F238E27FC236}">
                <a16:creationId xmlns:a16="http://schemas.microsoft.com/office/drawing/2014/main" id="{0662C273-EEB1-C932-BB31-0427C294E3B1}"/>
              </a:ext>
            </a:extLst>
          </p:cNvPr>
          <p:cNvGrpSpPr/>
          <p:nvPr/>
        </p:nvGrpSpPr>
        <p:grpSpPr>
          <a:xfrm>
            <a:off x="4382177" y="2526706"/>
            <a:ext cx="3510938" cy="249333"/>
            <a:chOff x="4040790" y="3292823"/>
            <a:chExt cx="5088601" cy="221902"/>
          </a:xfrm>
        </p:grpSpPr>
        <p:sp>
          <p:nvSpPr>
            <p:cNvPr id="8" name="Text Placeholder 4">
              <a:extLst>
                <a:ext uri="{FF2B5EF4-FFF2-40B4-BE49-F238E27FC236}">
                  <a16:creationId xmlns:a16="http://schemas.microsoft.com/office/drawing/2014/main" id="{807F4643-9F00-4A9D-37EB-89A0F09F3FCE}"/>
                </a:ext>
              </a:extLst>
            </p:cNvPr>
            <p:cNvSpPr txBox="1">
              <a:spLocks/>
            </p:cNvSpPr>
            <p:nvPr/>
          </p:nvSpPr>
          <p:spPr>
            <a:xfrm>
              <a:off x="4040790" y="3292823"/>
              <a:ext cx="5060446" cy="149777"/>
            </a:xfrm>
            <a:prstGeom prst="rect">
              <a:avLst/>
            </a:prstGeom>
          </p:spPr>
          <p:txBody>
            <a:bodyPr vert="horz" wrap="square" lIns="0" tIns="0" rIns="0" bIns="0" rtlCol="0" anchor="b"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0" marR="0" lvl="3" indent="0" algn="ctr" defTabSz="78190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100" b="1" i="0" u="none" strike="noStrike" kern="1200" cap="none" spc="0" normalizeH="0" baseline="0" noProof="0" dirty="0">
                  <a:ln>
                    <a:noFill/>
                  </a:ln>
                  <a:solidFill>
                    <a:srgbClr val="4F2D7F"/>
                  </a:solidFill>
                  <a:effectLst/>
                  <a:uLnTx/>
                  <a:uFillTx/>
                  <a:latin typeface="Arial" panose="020B0604020202020204" pitchFamily="34" charset="0"/>
                  <a:ea typeface="+mn-ea"/>
                  <a:cs typeface="Arial" panose="020B0604020202020204" pitchFamily="34" charset="0"/>
                </a:rPr>
                <a:t>Ποσότητα παράλληλων εξαγωγών</a:t>
              </a:r>
            </a:p>
          </p:txBody>
        </p:sp>
        <p:cxnSp>
          <p:nvCxnSpPr>
            <p:cNvPr id="9" name="Straight Connector 35">
              <a:extLst>
                <a:ext uri="{FF2B5EF4-FFF2-40B4-BE49-F238E27FC236}">
                  <a16:creationId xmlns:a16="http://schemas.microsoft.com/office/drawing/2014/main" id="{701F0823-03DC-BDE0-7030-25114A004E4D}"/>
                </a:ext>
              </a:extLst>
            </p:cNvPr>
            <p:cNvCxnSpPr>
              <a:cxnSpLocks/>
            </p:cNvCxnSpPr>
            <p:nvPr/>
          </p:nvCxnSpPr>
          <p:spPr>
            <a:xfrm>
              <a:off x="4068945" y="3514725"/>
              <a:ext cx="5060446" cy="0"/>
            </a:xfrm>
            <a:prstGeom prst="line">
              <a:avLst/>
            </a:prstGeom>
            <a:ln w="17145">
              <a:solidFill>
                <a:srgbClr val="4F2D7F"/>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28">
            <a:extLst>
              <a:ext uri="{FF2B5EF4-FFF2-40B4-BE49-F238E27FC236}">
                <a16:creationId xmlns:a16="http://schemas.microsoft.com/office/drawing/2014/main" id="{6A7F8073-AE5F-45E8-5E4A-2061FA6A8C17}"/>
              </a:ext>
            </a:extLst>
          </p:cNvPr>
          <p:cNvGrpSpPr/>
          <p:nvPr/>
        </p:nvGrpSpPr>
        <p:grpSpPr>
          <a:xfrm>
            <a:off x="8514549" y="2529966"/>
            <a:ext cx="3126067" cy="247268"/>
            <a:chOff x="4068235" y="3295908"/>
            <a:chExt cx="5061156" cy="218817"/>
          </a:xfrm>
        </p:grpSpPr>
        <p:sp>
          <p:nvSpPr>
            <p:cNvPr id="17" name="Text Placeholder 4">
              <a:extLst>
                <a:ext uri="{FF2B5EF4-FFF2-40B4-BE49-F238E27FC236}">
                  <a16:creationId xmlns:a16="http://schemas.microsoft.com/office/drawing/2014/main" id="{D6EED47E-901E-7CB1-B47A-A64B66DDBC3B}"/>
                </a:ext>
              </a:extLst>
            </p:cNvPr>
            <p:cNvSpPr txBox="1">
              <a:spLocks/>
            </p:cNvSpPr>
            <p:nvPr/>
          </p:nvSpPr>
          <p:spPr>
            <a:xfrm>
              <a:off x="4068235" y="3295908"/>
              <a:ext cx="5060445" cy="149776"/>
            </a:xfrm>
            <a:prstGeom prst="rect">
              <a:avLst/>
            </a:prstGeom>
          </p:spPr>
          <p:txBody>
            <a:bodyPr vert="horz" wrap="square" lIns="0" tIns="0" rIns="0" bIns="0" rtlCol="0" anchor="b"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0" marR="0" lvl="3" indent="0" algn="ctr" defTabSz="78190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100" b="1" i="0" u="none" strike="noStrike" kern="1200" cap="none" spc="0" normalizeH="0" baseline="0" noProof="0" dirty="0">
                  <a:ln>
                    <a:noFill/>
                  </a:ln>
                  <a:solidFill>
                    <a:srgbClr val="4F2D7F"/>
                  </a:solidFill>
                  <a:effectLst/>
                  <a:uLnTx/>
                  <a:uFillTx/>
                  <a:latin typeface="Arial" panose="020B0604020202020204" pitchFamily="34" charset="0"/>
                  <a:ea typeface="+mn-ea"/>
                  <a:cs typeface="Arial" panose="020B0604020202020204" pitchFamily="34" charset="0"/>
                </a:rPr>
                <a:t>Βασικά σημεία </a:t>
              </a:r>
            </a:p>
          </p:txBody>
        </p:sp>
        <p:cxnSp>
          <p:nvCxnSpPr>
            <p:cNvPr id="18" name="Straight Connector 35">
              <a:extLst>
                <a:ext uri="{FF2B5EF4-FFF2-40B4-BE49-F238E27FC236}">
                  <a16:creationId xmlns:a16="http://schemas.microsoft.com/office/drawing/2014/main" id="{4A3C9C6D-55CE-E131-03A8-5B28C5BB85E5}"/>
                </a:ext>
              </a:extLst>
            </p:cNvPr>
            <p:cNvCxnSpPr>
              <a:cxnSpLocks/>
            </p:cNvCxnSpPr>
            <p:nvPr/>
          </p:nvCxnSpPr>
          <p:spPr>
            <a:xfrm>
              <a:off x="4068945" y="3514725"/>
              <a:ext cx="5060446" cy="0"/>
            </a:xfrm>
            <a:prstGeom prst="line">
              <a:avLst/>
            </a:prstGeom>
            <a:ln w="17145">
              <a:solidFill>
                <a:srgbClr val="4F2D7F"/>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3F4AD04-BBDB-26E7-B5A7-A50C50D47D37}"/>
              </a:ext>
            </a:extLst>
          </p:cNvPr>
          <p:cNvGrpSpPr/>
          <p:nvPr/>
        </p:nvGrpSpPr>
        <p:grpSpPr>
          <a:xfrm>
            <a:off x="8514549" y="2924944"/>
            <a:ext cx="3125630" cy="2142303"/>
            <a:chOff x="8638611" y="3080402"/>
            <a:chExt cx="2888481" cy="2142635"/>
          </a:xfrm>
        </p:grpSpPr>
        <p:sp>
          <p:nvSpPr>
            <p:cNvPr id="15" name="Rectangle 11">
              <a:extLst>
                <a:ext uri="{FF2B5EF4-FFF2-40B4-BE49-F238E27FC236}">
                  <a16:creationId xmlns:a16="http://schemas.microsoft.com/office/drawing/2014/main" id="{DBFB7AF3-4A5E-F4BD-1660-0035303868A0}"/>
                </a:ext>
              </a:extLst>
            </p:cNvPr>
            <p:cNvSpPr/>
            <p:nvPr/>
          </p:nvSpPr>
          <p:spPr>
            <a:xfrm>
              <a:off x="8638611" y="3080402"/>
              <a:ext cx="2888480" cy="989983"/>
            </a:xfrm>
            <a:prstGeom prst="rect">
              <a:avLst/>
            </a:prstGeom>
            <a:noFill/>
            <a:ln w="12700">
              <a:solidFill>
                <a:schemeClr val="tx2"/>
              </a:solidFill>
              <a:prstDash val="dash"/>
            </a:ln>
            <a:effectLst/>
          </p:spPr>
          <p:txBody>
            <a:bodyPr lIns="65315" tIns="72000" rIns="130631" bIns="36000" anchor="ctr" anchorCtr="0"/>
            <a:lstStyle/>
            <a:p>
              <a:pPr marL="86411" marR="0" lvl="0" indent="-5761" algn="l" defTabSz="1149408" rtl="0" eaLnBrk="1" fontAlgn="ctr" latinLnBrk="0" hangingPunct="1">
                <a:lnSpc>
                  <a:spcPct val="100000"/>
                </a:lnSpc>
                <a:spcBef>
                  <a:spcPts val="635"/>
                </a:spcBef>
                <a:spcAft>
                  <a:spcPts val="635"/>
                </a:spcAft>
                <a:buClrTx/>
                <a:buSzTx/>
                <a:buFontTx/>
                <a:buNone/>
                <a:tabLst/>
                <a:defRPr/>
              </a:pPr>
              <a:r>
                <a:rPr kumimoji="0" lang="el-GR" sz="1100" b="1" i="1" u="none" strike="noStrike" kern="1200" cap="none" spc="0" normalizeH="0" baseline="0" noProof="0" dirty="0">
                  <a:ln>
                    <a:noFill/>
                  </a:ln>
                  <a:solidFill>
                    <a:srgbClr val="00A7B4"/>
                  </a:solidFill>
                  <a:effectLst/>
                  <a:uLnTx/>
                  <a:uFillTx/>
                  <a:latin typeface="Arial" panose="020B0604020202020204"/>
                  <a:ea typeface="+mn-ea"/>
                  <a:cs typeface="+mn-cs"/>
                </a:rPr>
                <a:t>Χώρες εξαγωγών </a:t>
              </a:r>
            </a:p>
            <a:p>
              <a:pPr marL="172800" marR="0" lvl="0" indent="-172800" algn="l" defTabSz="1149408" rtl="0" eaLnBrk="1" fontAlgn="ctr" latinLnBrk="0" hangingPunct="1">
                <a:lnSpc>
                  <a:spcPct val="114000"/>
                </a:lnSpc>
                <a:spcAft>
                  <a:spcPts val="300"/>
                </a:spcAft>
                <a:buClrTx/>
                <a:buSzTx/>
                <a:buFont typeface="Wingdings" panose="05000000000000000000" pitchFamily="2" charset="2"/>
                <a:buChar char="§"/>
                <a:tabLst/>
                <a:defRPr/>
              </a:pPr>
              <a:r>
                <a:rPr kumimoji="0" lang="el-GR" sz="1000" b="0" i="0" u="none" strike="noStrike" kern="1200" cap="none" spc="0" normalizeH="0" baseline="0" noProof="0" dirty="0">
                  <a:ln>
                    <a:noFill/>
                  </a:ln>
                  <a:solidFill>
                    <a:srgbClr val="000000"/>
                  </a:solidFill>
                  <a:effectLst/>
                  <a:uLnTx/>
                  <a:uFillTx/>
                  <a:latin typeface="Arial" panose="020B0604020202020204"/>
                  <a:ea typeface="+mn-ea"/>
                  <a:cs typeface="+mn-cs"/>
                </a:rPr>
                <a:t>Οι κύριες χώρες εξαγωγής είναι η Ιταλία η Κύπρος, Γερμανία, Ολλανδία</a:t>
              </a:r>
            </a:p>
          </p:txBody>
        </p:sp>
        <p:sp>
          <p:nvSpPr>
            <p:cNvPr id="16" name="Rectangle 11">
              <a:extLst>
                <a:ext uri="{FF2B5EF4-FFF2-40B4-BE49-F238E27FC236}">
                  <a16:creationId xmlns:a16="http://schemas.microsoft.com/office/drawing/2014/main" id="{4E285F08-822E-5A7B-6FB2-6FE6C7AED4B7}"/>
                </a:ext>
              </a:extLst>
            </p:cNvPr>
            <p:cNvSpPr/>
            <p:nvPr/>
          </p:nvSpPr>
          <p:spPr>
            <a:xfrm>
              <a:off x="8638612" y="4233054"/>
              <a:ext cx="2888480" cy="989983"/>
            </a:xfrm>
            <a:prstGeom prst="rect">
              <a:avLst/>
            </a:prstGeom>
            <a:noFill/>
            <a:ln w="12700">
              <a:solidFill>
                <a:schemeClr val="tx2"/>
              </a:solidFill>
              <a:prstDash val="dash"/>
            </a:ln>
            <a:effectLst/>
          </p:spPr>
          <p:txBody>
            <a:bodyPr lIns="65315" tIns="72000" rIns="130631" bIns="36000" anchor="ctr" anchorCtr="0"/>
            <a:lstStyle/>
            <a:p>
              <a:pPr marL="86411" marR="0" lvl="0" indent="-5761" algn="l" defTabSz="1149408" rtl="0" eaLnBrk="1" fontAlgn="ctr" latinLnBrk="0" hangingPunct="1">
                <a:lnSpc>
                  <a:spcPct val="100000"/>
                </a:lnSpc>
                <a:spcBef>
                  <a:spcPts val="635"/>
                </a:spcBef>
                <a:spcAft>
                  <a:spcPts val="635"/>
                </a:spcAft>
                <a:buClrTx/>
                <a:buSzTx/>
                <a:buFontTx/>
                <a:buNone/>
                <a:tabLst/>
                <a:defRPr/>
              </a:pPr>
              <a:r>
                <a:rPr kumimoji="0" lang="el-GR" sz="1100" b="1" i="1" u="none" strike="noStrike" kern="1200" cap="none" spc="0" normalizeH="0" baseline="0" noProof="0" dirty="0">
                  <a:ln>
                    <a:noFill/>
                  </a:ln>
                  <a:solidFill>
                    <a:srgbClr val="00A7B4"/>
                  </a:solidFill>
                  <a:effectLst/>
                  <a:uLnTx/>
                  <a:uFillTx/>
                  <a:latin typeface="Arial" panose="020B0604020202020204"/>
                  <a:ea typeface="+mn-ea"/>
                  <a:cs typeface="+mn-cs"/>
                </a:rPr>
                <a:t>Παράλληλες εξαγωγές ΕΕ</a:t>
              </a:r>
            </a:p>
            <a:p>
              <a:pPr marL="172800" marR="0" lvl="0" indent="-172800" algn="l" defTabSz="1149408" rtl="0" eaLnBrk="1" fontAlgn="ctr" latinLnBrk="0" hangingPunct="1">
                <a:lnSpc>
                  <a:spcPct val="114000"/>
                </a:lnSpc>
                <a:spcAft>
                  <a:spcPts val="300"/>
                </a:spcAft>
                <a:buClrTx/>
                <a:buSzTx/>
                <a:buFont typeface="Wingdings" panose="05000000000000000000" pitchFamily="2" charset="2"/>
                <a:buChar char="§"/>
                <a:tabLst/>
                <a:defRPr/>
              </a:pPr>
              <a:r>
                <a:rPr kumimoji="0" lang="el-GR" sz="1000" b="0" i="0" u="none" strike="noStrike" kern="1200" cap="none" spc="0" normalizeH="0" baseline="0" noProof="0" dirty="0">
                  <a:ln>
                    <a:noFill/>
                  </a:ln>
                  <a:solidFill>
                    <a:srgbClr val="000000"/>
                  </a:solidFill>
                  <a:effectLst/>
                  <a:uLnTx/>
                  <a:uFillTx/>
                  <a:latin typeface="Arial" panose="020B0604020202020204"/>
                  <a:ea typeface="+mn-ea"/>
                  <a:cs typeface="+mn-cs"/>
                </a:rPr>
                <a:t>Σε επίπεδο ΕΕ το σύνολο των παράλληλων εξαγωγών σε αξία το 2023 ανέρχεται σε </a:t>
              </a:r>
              <a:r>
                <a:rPr kumimoji="0" lang="el-GR" sz="1000" b="1" i="0" u="none" strike="noStrike" kern="1200" cap="none" spc="0" normalizeH="0" baseline="0" noProof="0" dirty="0">
                  <a:ln>
                    <a:noFill/>
                  </a:ln>
                  <a:solidFill>
                    <a:srgbClr val="000000"/>
                  </a:solidFill>
                  <a:effectLst/>
                  <a:uLnTx/>
                  <a:uFillTx/>
                  <a:latin typeface="Arial" panose="020B0604020202020204"/>
                  <a:ea typeface="+mn-ea"/>
                  <a:cs typeface="+mn-cs"/>
                </a:rPr>
                <a:t>~3,0% </a:t>
              </a:r>
              <a:r>
                <a:rPr kumimoji="0" lang="el-GR" sz="1000" b="0" i="0" u="none" strike="noStrike" kern="1200" cap="none" spc="0" normalizeH="0" baseline="0" noProof="0" dirty="0">
                  <a:ln>
                    <a:noFill/>
                  </a:ln>
                  <a:solidFill>
                    <a:srgbClr val="000000"/>
                  </a:solidFill>
                  <a:effectLst/>
                  <a:uLnTx/>
                  <a:uFillTx/>
                  <a:latin typeface="Arial" panose="020B0604020202020204"/>
                  <a:ea typeface="+mn-ea"/>
                  <a:cs typeface="+mn-cs"/>
                </a:rPr>
                <a:t>επί των φαρμακευτικών πωλήσεων (</a:t>
              </a:r>
              <a:r>
                <a:rPr lang="el-GR" sz="1000" dirty="0">
                  <a:solidFill>
                    <a:srgbClr val="000000"/>
                  </a:solidFill>
                  <a:latin typeface="Arial" panose="020B0604020202020204"/>
                </a:rPr>
                <a:t>πρακτικά ίσο </a:t>
              </a:r>
              <a:r>
                <a:rPr kumimoji="0" lang="el-GR" sz="1000" b="0" i="0" u="none" strike="noStrike" kern="1200" cap="none" spc="0" normalizeH="0" baseline="0" noProof="0" dirty="0">
                  <a:ln>
                    <a:noFill/>
                  </a:ln>
                  <a:solidFill>
                    <a:srgbClr val="000000"/>
                  </a:solidFill>
                  <a:effectLst/>
                  <a:uLnTx/>
                  <a:uFillTx/>
                  <a:latin typeface="Arial" panose="020B0604020202020204"/>
                  <a:ea typeface="+mn-ea"/>
                  <a:cs typeface="+mn-cs"/>
                </a:rPr>
                <a:t>σε σχέση με το αντίστοιχο της Ελλάδας)</a:t>
              </a:r>
            </a:p>
          </p:txBody>
        </p:sp>
      </p:grpSp>
      <p:grpSp>
        <p:nvGrpSpPr>
          <p:cNvPr id="19" name="Group 18">
            <a:extLst>
              <a:ext uri="{FF2B5EF4-FFF2-40B4-BE49-F238E27FC236}">
                <a16:creationId xmlns:a16="http://schemas.microsoft.com/office/drawing/2014/main" id="{449CE286-E566-BD18-18B9-6AB3DC7EB916}"/>
              </a:ext>
            </a:extLst>
          </p:cNvPr>
          <p:cNvGrpSpPr/>
          <p:nvPr/>
        </p:nvGrpSpPr>
        <p:grpSpPr>
          <a:xfrm>
            <a:off x="7974393" y="2829328"/>
            <a:ext cx="339017" cy="3120621"/>
            <a:chOff x="7953196" y="3241675"/>
            <a:chExt cx="252000" cy="2717800"/>
          </a:xfrm>
        </p:grpSpPr>
        <p:cxnSp>
          <p:nvCxnSpPr>
            <p:cNvPr id="20" name="Straight Connector 69">
              <a:extLst>
                <a:ext uri="{FF2B5EF4-FFF2-40B4-BE49-F238E27FC236}">
                  <a16:creationId xmlns:a16="http://schemas.microsoft.com/office/drawing/2014/main" id="{35D20F4B-75E8-EB21-CAA7-884EBE17A6DB}"/>
                </a:ext>
              </a:extLst>
            </p:cNvPr>
            <p:cNvCxnSpPr>
              <a:cxnSpLocks/>
            </p:cNvCxnSpPr>
            <p:nvPr/>
          </p:nvCxnSpPr>
          <p:spPr>
            <a:xfrm flipV="1">
              <a:off x="8079196" y="3241675"/>
              <a:ext cx="0" cy="2717800"/>
            </a:xfrm>
            <a:prstGeom prst="line">
              <a:avLst/>
            </a:prstGeom>
            <a:noFill/>
            <a:ln w="12700" cap="flat" cmpd="sng" algn="ctr">
              <a:solidFill>
                <a:schemeClr val="tx2"/>
              </a:solidFill>
              <a:prstDash val="dash"/>
            </a:ln>
            <a:effectLst/>
          </p:spPr>
        </p:cxnSp>
        <p:grpSp>
          <p:nvGrpSpPr>
            <p:cNvPr id="21" name="Ομάδα 6">
              <a:extLst>
                <a:ext uri="{FF2B5EF4-FFF2-40B4-BE49-F238E27FC236}">
                  <a16:creationId xmlns:a16="http://schemas.microsoft.com/office/drawing/2014/main" id="{87982A31-C2D8-EDAB-3C5C-978453EF86AA}"/>
                </a:ext>
              </a:extLst>
            </p:cNvPr>
            <p:cNvGrpSpPr/>
            <p:nvPr/>
          </p:nvGrpSpPr>
          <p:grpSpPr>
            <a:xfrm>
              <a:off x="7953196" y="4480091"/>
              <a:ext cx="252000" cy="252000"/>
              <a:chOff x="6690027" y="2528718"/>
              <a:chExt cx="324000" cy="324000"/>
            </a:xfrm>
          </p:grpSpPr>
          <p:sp>
            <p:nvSpPr>
              <p:cNvPr id="22" name="Έλλειψη 2">
                <a:extLst>
                  <a:ext uri="{FF2B5EF4-FFF2-40B4-BE49-F238E27FC236}">
                    <a16:creationId xmlns:a16="http://schemas.microsoft.com/office/drawing/2014/main" id="{E9368081-F7BF-4008-16AD-F4B6C9EF948F}"/>
                  </a:ext>
                </a:extLst>
              </p:cNvPr>
              <p:cNvSpPr/>
              <p:nvPr/>
            </p:nvSpPr>
            <p:spPr>
              <a:xfrm>
                <a:off x="6690027" y="2528718"/>
                <a:ext cx="324000" cy="3240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998"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AutoShape 32">
                <a:extLst>
                  <a:ext uri="{FF2B5EF4-FFF2-40B4-BE49-F238E27FC236}">
                    <a16:creationId xmlns:a16="http://schemas.microsoft.com/office/drawing/2014/main" id="{69D801B1-023E-C207-AC13-EF72624A4370}"/>
                  </a:ext>
                </a:extLst>
              </p:cNvPr>
              <p:cNvSpPr>
                <a:spLocks noChangeArrowheads="1"/>
              </p:cNvSpPr>
              <p:nvPr/>
            </p:nvSpPr>
            <p:spPr bwMode="gray">
              <a:xfrm>
                <a:off x="6820667" y="2564718"/>
                <a:ext cx="144000" cy="252000"/>
              </a:xfrm>
              <a:prstGeom prst="rightArrow">
                <a:avLst>
                  <a:gd name="adj1" fmla="val 56093"/>
                  <a:gd name="adj2" fmla="val 100000"/>
                </a:avLst>
              </a:prstGeom>
              <a:solidFill>
                <a:schemeClr val="tx2">
                  <a:lumMod val="75000"/>
                  <a:alpha val="40000"/>
                </a:schemeClr>
              </a:solidFill>
              <a:ln>
                <a:noFill/>
              </a:ln>
            </p:spPr>
            <p:txBody>
              <a:bodyPr lIns="65315" tIns="65315" rIns="65315" bIns="65315" anchor="ctr" anchorCtr="0"/>
              <a:lstStyle/>
              <a:p>
                <a:pPr marL="0" marR="0" lvl="0" indent="-168501" algn="ctr" defTabSz="914400" rtl="0" eaLnBrk="1" fontAlgn="auto" latinLnBrk="0" hangingPunct="1">
                  <a:lnSpc>
                    <a:spcPct val="115000"/>
                  </a:lnSpc>
                  <a:spcBef>
                    <a:spcPts val="0"/>
                  </a:spcBef>
                  <a:spcAft>
                    <a:spcPts val="0"/>
                  </a:spcAft>
                  <a:buClrTx/>
                  <a:buSzTx/>
                  <a:buFontTx/>
                  <a:buNone/>
                  <a:tabLst/>
                  <a:defRPr/>
                </a:pPr>
                <a:endParaRPr kumimoji="0" lang="de-DE" sz="998"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graphicFrame>
        <p:nvGraphicFramePr>
          <p:cNvPr id="35" name="Chart 34">
            <a:extLst>
              <a:ext uri="{FF2B5EF4-FFF2-40B4-BE49-F238E27FC236}">
                <a16:creationId xmlns:a16="http://schemas.microsoft.com/office/drawing/2014/main" id="{094CF2C9-C304-9BEA-84DF-146AA2A5F08F}"/>
              </a:ext>
            </a:extLst>
          </p:cNvPr>
          <p:cNvGraphicFramePr/>
          <p:nvPr>
            <p:custDataLst>
              <p:tags r:id="rId4"/>
            </p:custDataLst>
            <p:extLst>
              <p:ext uri="{D42A27DB-BD31-4B8C-83A1-F6EECF244321}">
                <p14:modId xmlns:p14="http://schemas.microsoft.com/office/powerpoint/2010/main" val="160278077"/>
              </p:ext>
            </p:extLst>
          </p:nvPr>
        </p:nvGraphicFramePr>
        <p:xfrm>
          <a:off x="973138" y="2954338"/>
          <a:ext cx="2924175" cy="1616075"/>
        </p:xfrm>
        <a:graphic>
          <a:graphicData uri="http://schemas.openxmlformats.org/drawingml/2006/chart">
            <c:chart xmlns:c="http://schemas.openxmlformats.org/drawingml/2006/chart" xmlns:r="http://schemas.openxmlformats.org/officeDocument/2006/relationships" r:id="rId39"/>
          </a:graphicData>
        </a:graphic>
      </p:graphicFrame>
      <p:sp>
        <p:nvSpPr>
          <p:cNvPr id="4" name="Rectangle 3">
            <a:extLst>
              <a:ext uri="{FF2B5EF4-FFF2-40B4-BE49-F238E27FC236}">
                <a16:creationId xmlns:a16="http://schemas.microsoft.com/office/drawing/2014/main" id="{777604CE-1B23-E31F-1966-714C7589343E}"/>
              </a:ext>
            </a:extLst>
          </p:cNvPr>
          <p:cNvSpPr/>
          <p:nvPr>
            <p:custDataLst>
              <p:tags r:id="rId5"/>
            </p:custDataLst>
          </p:nvPr>
        </p:nvSpPr>
        <p:spPr bwMode="gray">
          <a:xfrm>
            <a:off x="750888" y="4192589"/>
            <a:ext cx="200025" cy="112713"/>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2483ED6C-5815-4BA8-A3FF-07F21427E3BF}" type="datetime'''5''''''''''''''0'''',''''''''''''''''''''''0'''''">
              <a:rPr lang="el-GR" altLang="en-US" sz="816" smtClean="0">
                <a:solidFill>
                  <a:srgbClr val="4F2D7F"/>
                </a:solidFill>
                <a:effectLst/>
                <a:sym typeface="+mn-lt"/>
              </a:rPr>
              <a:pPr algn="r">
                <a:lnSpc>
                  <a:spcPct val="90000"/>
                </a:lnSpc>
                <a:spcBef>
                  <a:spcPct val="0"/>
                </a:spcBef>
                <a:spcAft>
                  <a:spcPct val="0"/>
                </a:spcAft>
              </a:pPr>
              <a:t>50,0</a:t>
            </a:fld>
            <a:endParaRPr lang="el-GR" sz="816">
              <a:solidFill>
                <a:srgbClr val="4F2D7F"/>
              </a:solidFill>
              <a:sym typeface="+mn-lt"/>
            </a:endParaRPr>
          </a:p>
        </p:txBody>
      </p:sp>
      <p:sp>
        <p:nvSpPr>
          <p:cNvPr id="75" name="Text">
            <a:extLst>
              <a:ext uri="{FF2B5EF4-FFF2-40B4-BE49-F238E27FC236}">
                <a16:creationId xmlns:a16="http://schemas.microsoft.com/office/drawing/2014/main" id="{2A4238C6-F285-DB98-D879-8939C0C1EC91}"/>
              </a:ext>
            </a:extLst>
          </p:cNvPr>
          <p:cNvSpPr>
            <a:spLocks noGrp="1"/>
          </p:cNvSpPr>
          <p:nvPr>
            <p:custDataLst>
              <p:tags r:id="rId6"/>
            </p:custDataLst>
          </p:nvPr>
        </p:nvSpPr>
        <p:spPr bwMode="gray">
          <a:xfrm>
            <a:off x="693738" y="4062413"/>
            <a:ext cx="2571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AA54128F-ACEA-4CD0-B43D-F5315E94941F}" type="datetime'1''''''''0''''''''0'',0'''''">
              <a:rPr lang="el-GR" altLang="en-US" sz="816" b="0" smtClean="0">
                <a:solidFill>
                  <a:srgbClr val="4F2D7F"/>
                </a:solidFill>
              </a:rPr>
              <a:pPr lvl="0" algn="r">
                <a:spcBef>
                  <a:spcPct val="0"/>
                </a:spcBef>
                <a:spcAft>
                  <a:spcPct val="0"/>
                </a:spcAft>
                <a:defRPr/>
              </a:pPr>
              <a:t>100,0</a:t>
            </a:fld>
            <a:endParaRPr kumimoji="0" lang="el-GR" sz="816" b="0" i="0" strike="noStrike" kern="1200" cap="none" spc="0" normalizeH="0" baseline="0" noProof="0" dirty="0">
              <a:ln>
                <a:noFill/>
              </a:ln>
              <a:solidFill>
                <a:srgbClr val="4F2D7F"/>
              </a:solidFill>
              <a:effectLst/>
              <a:uLnTx/>
              <a:uFillTx/>
              <a:sym typeface="+mn-lt"/>
            </a:endParaRPr>
          </a:p>
        </p:txBody>
      </p:sp>
      <p:sp>
        <p:nvSpPr>
          <p:cNvPr id="5" name="Rectangle 4">
            <a:extLst>
              <a:ext uri="{FF2B5EF4-FFF2-40B4-BE49-F238E27FC236}">
                <a16:creationId xmlns:a16="http://schemas.microsoft.com/office/drawing/2014/main" id="{8065D075-B509-3234-2386-0F10F588A187}"/>
              </a:ext>
            </a:extLst>
          </p:cNvPr>
          <p:cNvSpPr/>
          <p:nvPr>
            <p:custDataLst>
              <p:tags r:id="rId7"/>
            </p:custDataLst>
          </p:nvPr>
        </p:nvSpPr>
        <p:spPr bwMode="gray">
          <a:xfrm>
            <a:off x="693738" y="3951289"/>
            <a:ext cx="257175" cy="112713"/>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0FA5173F-522C-414D-8214-4565FFECFC4D}" type="datetime'''1''''''5''''''''0,0'''''''''''''''''''''''''''''''''''">
              <a:rPr lang="el-GR" altLang="en-US" sz="816" smtClean="0">
                <a:solidFill>
                  <a:srgbClr val="4F2D7F"/>
                </a:solidFill>
                <a:effectLst/>
                <a:sym typeface="+mn-lt"/>
              </a:rPr>
              <a:pPr algn="r">
                <a:lnSpc>
                  <a:spcPct val="90000"/>
                </a:lnSpc>
                <a:spcBef>
                  <a:spcPct val="0"/>
                </a:spcBef>
                <a:spcAft>
                  <a:spcPct val="0"/>
                </a:spcAft>
              </a:pPr>
              <a:t>150,0</a:t>
            </a:fld>
            <a:endParaRPr lang="el-GR" sz="816">
              <a:solidFill>
                <a:srgbClr val="4F2D7F"/>
              </a:solidFill>
              <a:sym typeface="+mn-lt"/>
            </a:endParaRPr>
          </a:p>
        </p:txBody>
      </p:sp>
      <p:sp>
        <p:nvSpPr>
          <p:cNvPr id="77" name="Text">
            <a:extLst>
              <a:ext uri="{FF2B5EF4-FFF2-40B4-BE49-F238E27FC236}">
                <a16:creationId xmlns:a16="http://schemas.microsoft.com/office/drawing/2014/main" id="{F802F5BB-B58F-9D19-6A22-6BE69CD048DC}"/>
              </a:ext>
            </a:extLst>
          </p:cNvPr>
          <p:cNvSpPr>
            <a:spLocks noGrp="1"/>
          </p:cNvSpPr>
          <p:nvPr>
            <p:custDataLst>
              <p:tags r:id="rId8"/>
            </p:custDataLst>
          </p:nvPr>
        </p:nvSpPr>
        <p:spPr bwMode="gray">
          <a:xfrm>
            <a:off x="693738" y="3821113"/>
            <a:ext cx="2571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CCB84430-0F64-4B05-ABE0-09339C025809}" type="datetime'''''''20''0'''''''''''''''''''''''''''',''''''''''''0'''">
              <a:rPr lang="el-GR" altLang="en-US" sz="816" b="0" smtClean="0">
                <a:solidFill>
                  <a:srgbClr val="4F2D7F"/>
                </a:solidFill>
              </a:rPr>
              <a:pPr lvl="0" algn="r">
                <a:spcBef>
                  <a:spcPct val="0"/>
                </a:spcBef>
                <a:spcAft>
                  <a:spcPct val="0"/>
                </a:spcAft>
                <a:defRPr/>
              </a:pPr>
              <a:t>200,0</a:t>
            </a:fld>
            <a:endParaRPr kumimoji="0" lang="el-GR" sz="816" b="0" i="0" strike="noStrike" kern="1200" cap="none" spc="0" normalizeH="0" baseline="0" noProof="0" dirty="0">
              <a:ln>
                <a:noFill/>
              </a:ln>
              <a:solidFill>
                <a:srgbClr val="4F2D7F"/>
              </a:solidFill>
              <a:effectLst/>
              <a:uLnTx/>
              <a:uFillTx/>
              <a:sym typeface="+mn-lt"/>
            </a:endParaRPr>
          </a:p>
        </p:txBody>
      </p:sp>
      <p:sp>
        <p:nvSpPr>
          <p:cNvPr id="6" name="Rectangle 5">
            <a:extLst>
              <a:ext uri="{FF2B5EF4-FFF2-40B4-BE49-F238E27FC236}">
                <a16:creationId xmlns:a16="http://schemas.microsoft.com/office/drawing/2014/main" id="{13B0378F-51C6-879A-0C90-161258BDD9A9}"/>
              </a:ext>
            </a:extLst>
          </p:cNvPr>
          <p:cNvSpPr/>
          <p:nvPr>
            <p:custDataLst>
              <p:tags r:id="rId9"/>
            </p:custDataLst>
          </p:nvPr>
        </p:nvSpPr>
        <p:spPr bwMode="gray">
          <a:xfrm>
            <a:off x="693738" y="3709989"/>
            <a:ext cx="257175" cy="112713"/>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69D6AFAA-A01E-4EEB-8505-6798F8241912}" type="datetime'''2''''''''5''''''''''''0'',''''''''''''''''0'''''''''''''">
              <a:rPr lang="el-GR" altLang="en-US" sz="816" smtClean="0">
                <a:solidFill>
                  <a:srgbClr val="4F2D7F"/>
                </a:solidFill>
                <a:effectLst/>
                <a:sym typeface="+mn-lt"/>
              </a:rPr>
              <a:pPr algn="r">
                <a:lnSpc>
                  <a:spcPct val="90000"/>
                </a:lnSpc>
                <a:spcBef>
                  <a:spcPct val="0"/>
                </a:spcBef>
                <a:spcAft>
                  <a:spcPct val="0"/>
                </a:spcAft>
              </a:pPr>
              <a:t>250,0</a:t>
            </a:fld>
            <a:endParaRPr lang="el-GR" sz="816">
              <a:solidFill>
                <a:srgbClr val="4F2D7F"/>
              </a:solidFill>
              <a:sym typeface="+mn-lt"/>
            </a:endParaRPr>
          </a:p>
        </p:txBody>
      </p:sp>
      <p:sp>
        <p:nvSpPr>
          <p:cNvPr id="79" name="Text">
            <a:extLst>
              <a:ext uri="{FF2B5EF4-FFF2-40B4-BE49-F238E27FC236}">
                <a16:creationId xmlns:a16="http://schemas.microsoft.com/office/drawing/2014/main" id="{7F7D7FC4-264C-6990-6488-3AD5C07AAC76}"/>
              </a:ext>
            </a:extLst>
          </p:cNvPr>
          <p:cNvSpPr>
            <a:spLocks noGrp="1"/>
          </p:cNvSpPr>
          <p:nvPr>
            <p:custDataLst>
              <p:tags r:id="rId10"/>
            </p:custDataLst>
          </p:nvPr>
        </p:nvSpPr>
        <p:spPr bwMode="gray">
          <a:xfrm>
            <a:off x="693738" y="3579813"/>
            <a:ext cx="2571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08FA36A7-BA2E-49BA-B7F9-097F76F4947D}" type="datetime'''''''''''3''0''''''''0'',''''''''''''''''''''''0'''''''''''">
              <a:rPr lang="el-GR" altLang="en-US" sz="816" b="0" smtClean="0">
                <a:solidFill>
                  <a:srgbClr val="4F2D7F"/>
                </a:solidFill>
              </a:rPr>
              <a:pPr lvl="0" algn="r">
                <a:spcBef>
                  <a:spcPct val="0"/>
                </a:spcBef>
                <a:spcAft>
                  <a:spcPct val="0"/>
                </a:spcAft>
                <a:defRPr/>
              </a:pPr>
              <a:t>300,0</a:t>
            </a:fld>
            <a:endParaRPr kumimoji="0" lang="el-GR" sz="816" b="0" i="0" strike="noStrike" kern="1200" cap="none" spc="0" normalizeH="0" baseline="0" noProof="0" dirty="0">
              <a:ln>
                <a:noFill/>
              </a:ln>
              <a:solidFill>
                <a:srgbClr val="4F2D7F"/>
              </a:solidFill>
              <a:effectLst/>
              <a:uLnTx/>
              <a:uFillTx/>
              <a:sym typeface="+mn-lt"/>
            </a:endParaRPr>
          </a:p>
        </p:txBody>
      </p:sp>
      <p:sp>
        <p:nvSpPr>
          <p:cNvPr id="10" name="Rectangle 9">
            <a:extLst>
              <a:ext uri="{FF2B5EF4-FFF2-40B4-BE49-F238E27FC236}">
                <a16:creationId xmlns:a16="http://schemas.microsoft.com/office/drawing/2014/main" id="{5B588228-3513-F460-B7ED-0E2E62FFEFB2}"/>
              </a:ext>
            </a:extLst>
          </p:cNvPr>
          <p:cNvSpPr/>
          <p:nvPr>
            <p:custDataLst>
              <p:tags r:id="rId11"/>
            </p:custDataLst>
          </p:nvPr>
        </p:nvSpPr>
        <p:spPr bwMode="gray">
          <a:xfrm>
            <a:off x="693738" y="3468689"/>
            <a:ext cx="257175" cy="112713"/>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5F2E104E-DD60-4A9C-A427-3F34352CF3D5}" type="datetime'''''''''''''''''''''''''3''''''50'',''''''''0'">
              <a:rPr lang="el-GR" altLang="en-US" sz="816" smtClean="0">
                <a:solidFill>
                  <a:srgbClr val="4F2D7F"/>
                </a:solidFill>
                <a:effectLst/>
                <a:sym typeface="+mn-lt"/>
              </a:rPr>
              <a:pPr algn="r">
                <a:lnSpc>
                  <a:spcPct val="90000"/>
                </a:lnSpc>
                <a:spcBef>
                  <a:spcPct val="0"/>
                </a:spcBef>
                <a:spcAft>
                  <a:spcPct val="0"/>
                </a:spcAft>
              </a:pPr>
              <a:t>350,0</a:t>
            </a:fld>
            <a:endParaRPr lang="el-GR" sz="816">
              <a:solidFill>
                <a:srgbClr val="4F2D7F"/>
              </a:solidFill>
              <a:sym typeface="+mn-lt"/>
            </a:endParaRPr>
          </a:p>
        </p:txBody>
      </p:sp>
      <p:sp>
        <p:nvSpPr>
          <p:cNvPr id="81" name="Text">
            <a:extLst>
              <a:ext uri="{FF2B5EF4-FFF2-40B4-BE49-F238E27FC236}">
                <a16:creationId xmlns:a16="http://schemas.microsoft.com/office/drawing/2014/main" id="{DC5B3674-C5A0-81B7-524D-6247BF30DA7D}"/>
              </a:ext>
            </a:extLst>
          </p:cNvPr>
          <p:cNvSpPr>
            <a:spLocks noGrp="1"/>
          </p:cNvSpPr>
          <p:nvPr>
            <p:custDataLst>
              <p:tags r:id="rId12"/>
            </p:custDataLst>
          </p:nvPr>
        </p:nvSpPr>
        <p:spPr bwMode="gray">
          <a:xfrm>
            <a:off x="693738" y="3338513"/>
            <a:ext cx="2571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7FFC0272-A9D3-4E09-AE71-BD42E2F23F0F}" type="datetime'4''''''''''0''0'',''''''''''''0'''''''''''''">
              <a:rPr lang="el-GR" altLang="en-US" sz="816" b="0" smtClean="0">
                <a:solidFill>
                  <a:srgbClr val="4F2D7F"/>
                </a:solidFill>
              </a:rPr>
              <a:pPr lvl="0" algn="r">
                <a:spcBef>
                  <a:spcPct val="0"/>
                </a:spcBef>
                <a:spcAft>
                  <a:spcPct val="0"/>
                </a:spcAft>
                <a:defRPr/>
              </a:pPr>
              <a:t>400,0</a:t>
            </a:fld>
            <a:endParaRPr kumimoji="0" lang="el-GR" sz="816" b="0" i="0" strike="noStrike" kern="1200" cap="none" spc="0" normalizeH="0" baseline="0" noProof="0" dirty="0">
              <a:ln>
                <a:noFill/>
              </a:ln>
              <a:solidFill>
                <a:srgbClr val="4F2D7F"/>
              </a:solidFill>
              <a:effectLst/>
              <a:uLnTx/>
              <a:uFillTx/>
              <a:sym typeface="+mn-lt"/>
            </a:endParaRPr>
          </a:p>
        </p:txBody>
      </p:sp>
      <p:sp>
        <p:nvSpPr>
          <p:cNvPr id="11" name="Rectangle 10">
            <a:extLst>
              <a:ext uri="{FF2B5EF4-FFF2-40B4-BE49-F238E27FC236}">
                <a16:creationId xmlns:a16="http://schemas.microsoft.com/office/drawing/2014/main" id="{B6115D36-2902-CC0C-A072-1CAED1A9E0A4}"/>
              </a:ext>
            </a:extLst>
          </p:cNvPr>
          <p:cNvSpPr/>
          <p:nvPr>
            <p:custDataLst>
              <p:tags r:id="rId13"/>
            </p:custDataLst>
          </p:nvPr>
        </p:nvSpPr>
        <p:spPr bwMode="gray">
          <a:xfrm>
            <a:off x="693738" y="3227389"/>
            <a:ext cx="257175" cy="112713"/>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r">
              <a:lnSpc>
                <a:spcPct val="90000"/>
              </a:lnSpc>
              <a:spcBef>
                <a:spcPct val="0"/>
              </a:spcBef>
              <a:spcAft>
                <a:spcPct val="0"/>
              </a:spcAft>
            </a:pPr>
            <a:fld id="{5C52B18B-D273-4964-8B50-CDE1B6B85131}" type="datetime'''''''''''4''''''5''''0'''''''',''''''''''''''''0'''">
              <a:rPr lang="el-GR" altLang="en-US" sz="816" smtClean="0">
                <a:solidFill>
                  <a:srgbClr val="4F2D7F"/>
                </a:solidFill>
                <a:effectLst/>
                <a:sym typeface="+mn-lt"/>
              </a:rPr>
              <a:pPr algn="r">
                <a:lnSpc>
                  <a:spcPct val="90000"/>
                </a:lnSpc>
                <a:spcBef>
                  <a:spcPct val="0"/>
                </a:spcBef>
                <a:spcAft>
                  <a:spcPct val="0"/>
                </a:spcAft>
              </a:pPr>
              <a:t>450,0</a:t>
            </a:fld>
            <a:endParaRPr lang="el-GR" sz="816">
              <a:solidFill>
                <a:srgbClr val="4F2D7F"/>
              </a:solidFill>
              <a:sym typeface="+mn-lt"/>
            </a:endParaRPr>
          </a:p>
        </p:txBody>
      </p:sp>
      <p:sp>
        <p:nvSpPr>
          <p:cNvPr id="538" name="Text">
            <a:extLst>
              <a:ext uri="{FF2B5EF4-FFF2-40B4-BE49-F238E27FC236}">
                <a16:creationId xmlns:a16="http://schemas.microsoft.com/office/drawing/2014/main" id="{8C60A57A-64F8-4337-5139-9EE28A6320C6}"/>
              </a:ext>
            </a:extLst>
          </p:cNvPr>
          <p:cNvSpPr>
            <a:spLocks noGrp="1"/>
          </p:cNvSpPr>
          <p:nvPr>
            <p:custDataLst>
              <p:tags r:id="rId14"/>
            </p:custDataLst>
          </p:nvPr>
        </p:nvSpPr>
        <p:spPr bwMode="gray">
          <a:xfrm>
            <a:off x="693738" y="3097213"/>
            <a:ext cx="2571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defRPr/>
            </a:pPr>
            <a:fld id="{8106FC70-BC82-4F8B-803A-8D7ADEFA4317}" type="datetime'5''0''0'',''''''''''''''''''''''0'''''">
              <a:rPr lang="el-GR" altLang="en-US" sz="816" b="0" smtClean="0">
                <a:solidFill>
                  <a:srgbClr val="4F2D7F"/>
                </a:solidFill>
              </a:rPr>
              <a:pPr lvl="0" algn="r">
                <a:spcBef>
                  <a:spcPct val="0"/>
                </a:spcBef>
                <a:spcAft>
                  <a:spcPct val="0"/>
                </a:spcAft>
                <a:defRPr/>
              </a:pPr>
              <a:t>500,0</a:t>
            </a:fld>
            <a:endParaRPr kumimoji="0" lang="el-GR" sz="816" b="0" i="0" strike="noStrike" kern="1200" cap="none" spc="0" normalizeH="0" baseline="0" noProof="0" dirty="0">
              <a:ln>
                <a:noFill/>
              </a:ln>
              <a:solidFill>
                <a:srgbClr val="4F2D7F"/>
              </a:solidFill>
              <a:effectLst/>
              <a:uLnTx/>
              <a:uFillTx/>
              <a:sym typeface="+mn-lt"/>
            </a:endParaRPr>
          </a:p>
        </p:txBody>
      </p:sp>
      <p:cxnSp>
        <p:nvCxnSpPr>
          <p:cNvPr id="26" name="Straight Connector 25">
            <a:extLst>
              <a:ext uri="{FF2B5EF4-FFF2-40B4-BE49-F238E27FC236}">
                <a16:creationId xmlns:a16="http://schemas.microsoft.com/office/drawing/2014/main" id="{80D0DFF1-D381-A313-C6FF-BDE9DAD8A739}"/>
              </a:ext>
            </a:extLst>
          </p:cNvPr>
          <p:cNvCxnSpPr/>
          <p:nvPr>
            <p:custDataLst>
              <p:tags r:id="rId15"/>
            </p:custDataLst>
          </p:nvPr>
        </p:nvCxnSpPr>
        <p:spPr bwMode="auto">
          <a:xfrm>
            <a:off x="1331913" y="2989263"/>
            <a:ext cx="2206625" cy="10953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6" name="Text Placeholder 5">
            <a:extLst>
              <a:ext uri="{FF2B5EF4-FFF2-40B4-BE49-F238E27FC236}">
                <a16:creationId xmlns:a16="http://schemas.microsoft.com/office/drawing/2014/main" id="{F4C563F5-6484-2FCC-DA56-ACC9C89C4093}"/>
              </a:ext>
            </a:extLst>
          </p:cNvPr>
          <p:cNvSpPr>
            <a:spLocks noGrp="1"/>
          </p:cNvSpPr>
          <p:nvPr>
            <p:custDataLst>
              <p:tags r:id="rId16"/>
            </p:custDataLst>
          </p:nvPr>
        </p:nvSpPr>
        <p:spPr bwMode="auto">
          <a:xfrm>
            <a:off x="862013" y="2868613"/>
            <a:ext cx="387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marR="0" lvl="1" indent="0" algn="ctr" defTabSz="1149408" rtl="0" eaLnBrk="1" fontAlgn="auto" latinLnBrk="0" hangingPunct="1">
              <a:lnSpc>
                <a:spcPct val="100000"/>
              </a:lnSpc>
              <a:spcBef>
                <a:spcPct val="0"/>
              </a:spcBef>
              <a:spcAft>
                <a:spcPct val="0"/>
              </a:spcAft>
              <a:buClr>
                <a:srgbClr val="4F2D7F"/>
              </a:buClr>
              <a:buSzTx/>
              <a:buFont typeface="Arial"/>
              <a:buNone/>
              <a:tabLst/>
              <a:defRPr/>
            </a:pPr>
            <a:r>
              <a:rPr lang="el-GR" sz="900" dirty="0">
                <a:solidFill>
                  <a:srgbClr val="000000"/>
                </a:solidFill>
                <a:latin typeface="Arial" panose="020B0604020202020204"/>
                <a:sym typeface="+mn-lt"/>
              </a:rPr>
              <a:t>σ</a:t>
            </a:r>
            <a:r>
              <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rPr>
              <a:t>ε εκ. €</a:t>
            </a:r>
          </a:p>
        </p:txBody>
      </p:sp>
      <p:sp>
        <p:nvSpPr>
          <p:cNvPr id="37" name="Text Placeholder 2">
            <a:extLst>
              <a:ext uri="{FF2B5EF4-FFF2-40B4-BE49-F238E27FC236}">
                <a16:creationId xmlns:a16="http://schemas.microsoft.com/office/drawing/2014/main" id="{AAE93938-D795-A003-C1BE-B7CFCAF4BA0B}"/>
              </a:ext>
            </a:extLst>
          </p:cNvPr>
          <p:cNvSpPr>
            <a:spLocks noGrp="1"/>
          </p:cNvSpPr>
          <p:nvPr>
            <p:custDataLst>
              <p:tags r:id="rId17"/>
            </p:custDataLst>
          </p:nvPr>
        </p:nvSpPr>
        <p:spPr bwMode="auto">
          <a:xfrm>
            <a:off x="1198563" y="4441825"/>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2EF6F517-A131-4B30-BE1F-D4ED72158649}" type="datetime'''2''''''''''''''''''''''''''''''''''''0''''1''''9'''''''''''">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2019</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38" name="Text Placeholder 2">
            <a:extLst>
              <a:ext uri="{FF2B5EF4-FFF2-40B4-BE49-F238E27FC236}">
                <a16:creationId xmlns:a16="http://schemas.microsoft.com/office/drawing/2014/main" id="{86CC309E-4DEE-76F8-FF8D-6FB18990C769}"/>
              </a:ext>
            </a:extLst>
          </p:cNvPr>
          <p:cNvSpPr>
            <a:spLocks noGrp="1"/>
          </p:cNvSpPr>
          <p:nvPr>
            <p:custDataLst>
              <p:tags r:id="rId18"/>
            </p:custDataLst>
          </p:nvPr>
        </p:nvSpPr>
        <p:spPr bwMode="auto">
          <a:xfrm>
            <a:off x="1749425" y="4441825"/>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D49C8D44-9670-4C84-9500-F1B1D7B0338A}" type="datetime'''''2''0''''''''''''''''''''''''2''''0'''''''''''''''''">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47" name="Text Placeholder 2">
            <a:extLst>
              <a:ext uri="{FF2B5EF4-FFF2-40B4-BE49-F238E27FC236}">
                <a16:creationId xmlns:a16="http://schemas.microsoft.com/office/drawing/2014/main" id="{EE7C221F-1EBD-CE24-4668-82D5CA862282}"/>
              </a:ext>
            </a:extLst>
          </p:cNvPr>
          <p:cNvSpPr>
            <a:spLocks noGrp="1"/>
          </p:cNvSpPr>
          <p:nvPr>
            <p:custDataLst>
              <p:tags r:id="rId19"/>
            </p:custDataLst>
          </p:nvPr>
        </p:nvSpPr>
        <p:spPr bwMode="auto">
          <a:xfrm>
            <a:off x="2301875" y="4441825"/>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3916318A-0762-4137-BEA2-CC216CF3B5C2}" type="datetime'''2''''''''''''''''''''''''''0''''''''''''''2''''''1'">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2021</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65" name="Text Placeholder 2">
            <a:extLst>
              <a:ext uri="{FF2B5EF4-FFF2-40B4-BE49-F238E27FC236}">
                <a16:creationId xmlns:a16="http://schemas.microsoft.com/office/drawing/2014/main" id="{74786702-B73C-2EC4-ADC0-F9015C2AB118}"/>
              </a:ext>
            </a:extLst>
          </p:cNvPr>
          <p:cNvSpPr>
            <a:spLocks noGrp="1"/>
          </p:cNvSpPr>
          <p:nvPr>
            <p:custDataLst>
              <p:tags r:id="rId20"/>
            </p:custDataLst>
          </p:nvPr>
        </p:nvSpPr>
        <p:spPr bwMode="auto">
          <a:xfrm>
            <a:off x="2852738" y="4441825"/>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AB7B8D76-0DA5-493A-A106-D14FE582A1BE}" type="datetime'''2''''''''''''''''''''''''02''''''''2'''''''''''''''''''''''">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42" name="Text Placeholder 2">
            <a:extLst>
              <a:ext uri="{FF2B5EF4-FFF2-40B4-BE49-F238E27FC236}">
                <a16:creationId xmlns:a16="http://schemas.microsoft.com/office/drawing/2014/main" id="{76128CE5-39D1-971B-3B8C-7B85D60276D3}"/>
              </a:ext>
            </a:extLst>
          </p:cNvPr>
          <p:cNvSpPr>
            <a:spLocks noGrp="1"/>
          </p:cNvSpPr>
          <p:nvPr>
            <p:custDataLst>
              <p:tags r:id="rId21"/>
            </p:custDataLst>
          </p:nvPr>
        </p:nvSpPr>
        <p:spPr bwMode="auto">
          <a:xfrm>
            <a:off x="3405188" y="4441825"/>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fld id="{2D86780B-D15C-427F-AACC-F3A502115794}" type="datetime'''''''''''''''''''''''''2''''''''''''''''''0''''2''''''3'''">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3" name="Oval 2">
            <a:extLst>
              <a:ext uri="{FF2B5EF4-FFF2-40B4-BE49-F238E27FC236}">
                <a16:creationId xmlns:a16="http://schemas.microsoft.com/office/drawing/2014/main" id="{F7F22745-9607-A347-350D-D159D4A0F39D}"/>
              </a:ext>
            </a:extLst>
          </p:cNvPr>
          <p:cNvSpPr/>
          <p:nvPr>
            <p:custDataLst>
              <p:tags r:id="rId22"/>
            </p:custDataLst>
          </p:nvPr>
        </p:nvSpPr>
        <p:spPr bwMode="auto">
          <a:xfrm>
            <a:off x="2224088" y="2946400"/>
            <a:ext cx="422275" cy="193675"/>
          </a:xfrm>
          <a:prstGeom prst="ellipse">
            <a:avLst/>
          </a:prstGeom>
          <a:solidFill>
            <a:schemeClr val="bg1"/>
          </a:solidFill>
          <a:ln w="9525" cmpd="sng" algn="ctr">
            <a:solidFill>
              <a:schemeClr val="tx1"/>
            </a:solidFill>
          </a:ln>
          <a:effec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ctr">
              <a:spcBef>
                <a:spcPct val="0"/>
              </a:spcBef>
              <a:spcAft>
                <a:spcPct val="0"/>
              </a:spcAft>
            </a:pPr>
            <a:fld id="{6F11C7E3-68E1-4304-83BC-E7E0D048A2AB}" type="datetime'''''''''-''3'''''''',''''''5''''''''''''''''%'">
              <a:rPr lang="el-GR" altLang="en-US" sz="900" b="1" smtClean="0">
                <a:solidFill>
                  <a:schemeClr val="tx1"/>
                </a:solidFill>
                <a:effectLst/>
                <a:sym typeface="+mn-lt"/>
              </a:rPr>
              <a:pPr algn="ctr">
                <a:spcBef>
                  <a:spcPct val="0"/>
                </a:spcBef>
                <a:spcAft>
                  <a:spcPct val="0"/>
                </a:spcAft>
              </a:pPr>
              <a:t>-3,5%</a:t>
            </a:fld>
            <a:endParaRPr lang="el-GR" sz="900" b="1" dirty="0">
              <a:solidFill>
                <a:schemeClr val="tx1"/>
              </a:solidFill>
              <a:sym typeface="+mn-lt"/>
            </a:endParaRPr>
          </a:p>
        </p:txBody>
      </p:sp>
      <p:graphicFrame>
        <p:nvGraphicFramePr>
          <p:cNvPr id="12" name="Chart 11">
            <a:extLst>
              <a:ext uri="{FF2B5EF4-FFF2-40B4-BE49-F238E27FC236}">
                <a16:creationId xmlns:a16="http://schemas.microsoft.com/office/drawing/2014/main" id="{7A895DBD-49C4-A20D-66E4-BBB272F64004}"/>
              </a:ext>
            </a:extLst>
          </p:cNvPr>
          <p:cNvGraphicFramePr/>
          <p:nvPr>
            <p:custDataLst>
              <p:tags r:id="rId23"/>
            </p:custDataLst>
            <p:extLst>
              <p:ext uri="{D42A27DB-BD31-4B8C-83A1-F6EECF244321}">
                <p14:modId xmlns:p14="http://schemas.microsoft.com/office/powerpoint/2010/main" val="1279300984"/>
              </p:ext>
            </p:extLst>
          </p:nvPr>
        </p:nvGraphicFramePr>
        <p:xfrm>
          <a:off x="4672013" y="2954338"/>
          <a:ext cx="2925762" cy="1616075"/>
        </p:xfrm>
        <a:graphic>
          <a:graphicData uri="http://schemas.openxmlformats.org/drawingml/2006/chart">
            <c:chart xmlns:c="http://schemas.openxmlformats.org/drawingml/2006/chart" xmlns:r="http://schemas.openxmlformats.org/officeDocument/2006/relationships" r:id="rId40"/>
          </a:graphicData>
        </a:graphic>
      </p:graphicFrame>
      <p:sp>
        <p:nvSpPr>
          <p:cNvPr id="48" name="Text Placeholder 2">
            <a:extLst>
              <a:ext uri="{FF2B5EF4-FFF2-40B4-BE49-F238E27FC236}">
                <a16:creationId xmlns:a16="http://schemas.microsoft.com/office/drawing/2014/main" id="{86D3F452-80DD-FBEE-36A7-C180BB0E5B78}"/>
              </a:ext>
            </a:extLst>
          </p:cNvPr>
          <p:cNvSpPr>
            <a:spLocks noGrp="1"/>
          </p:cNvSpPr>
          <p:nvPr>
            <p:custDataLst>
              <p:tags r:id="rId24"/>
            </p:custDataLst>
          </p:nvPr>
        </p:nvSpPr>
        <p:spPr bwMode="gray">
          <a:xfrm>
            <a:off x="4506913" y="4002088"/>
            <a:ext cx="14287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0" algn="r">
              <a:spcBef>
                <a:spcPct val="0"/>
              </a:spcBef>
              <a:spcAft>
                <a:spcPct val="0"/>
              </a:spcAft>
              <a:defRPr/>
            </a:pPr>
            <a:fld id="{CC68BA79-245C-4A87-B87A-0400D786B2A5}" type="datetime'''6'''''',''''''''''0'''''''''''''''''''''''''''''''''''''">
              <a:rPr lang="el-GR" altLang="en-US" sz="816" smtClean="0">
                <a:solidFill>
                  <a:srgbClr val="4F2D7F"/>
                </a:solidFill>
              </a:rPr>
              <a:pPr lvl="0" algn="r">
                <a:spcBef>
                  <a:spcPct val="0"/>
                </a:spcBef>
                <a:spcAft>
                  <a:spcPct val="0"/>
                </a:spcAft>
                <a:defRPr/>
              </a:pPr>
              <a:t>6,0</a:t>
            </a:fld>
            <a:endParaRPr kumimoji="0" lang="el-GR" sz="816" b="0" i="0" strike="noStrike" kern="1200" cap="none" spc="0" normalizeH="0" baseline="0" noProof="0" dirty="0">
              <a:ln>
                <a:noFill/>
              </a:ln>
              <a:solidFill>
                <a:srgbClr val="4F2D7F"/>
              </a:solidFill>
              <a:effectLst/>
              <a:uLnTx/>
              <a:uFillTx/>
              <a:sym typeface="+mn-lt"/>
            </a:endParaRPr>
          </a:p>
        </p:txBody>
      </p:sp>
      <p:sp>
        <p:nvSpPr>
          <p:cNvPr id="49" name="Text Placeholder 2">
            <a:extLst>
              <a:ext uri="{FF2B5EF4-FFF2-40B4-BE49-F238E27FC236}">
                <a16:creationId xmlns:a16="http://schemas.microsoft.com/office/drawing/2014/main" id="{22E9C865-5E19-5D14-EF26-2A45141E04F9}"/>
              </a:ext>
            </a:extLst>
          </p:cNvPr>
          <p:cNvSpPr>
            <a:spLocks noGrp="1"/>
          </p:cNvSpPr>
          <p:nvPr>
            <p:custDataLst>
              <p:tags r:id="rId25"/>
            </p:custDataLst>
          </p:nvPr>
        </p:nvSpPr>
        <p:spPr bwMode="gray">
          <a:xfrm>
            <a:off x="4449763" y="3700463"/>
            <a:ext cx="20002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0" algn="r">
              <a:spcBef>
                <a:spcPct val="0"/>
              </a:spcBef>
              <a:spcAft>
                <a:spcPct val="0"/>
              </a:spcAft>
              <a:defRPr/>
            </a:pPr>
            <a:fld id="{1E7200E0-FC03-43A7-91A2-38D26F974256}" type="datetime'''''''''''''1''''''''2'''''',0'''''''''''''''''''''''">
              <a:rPr lang="el-GR" altLang="en-US" sz="816" smtClean="0">
                <a:solidFill>
                  <a:srgbClr val="4F2D7F"/>
                </a:solidFill>
              </a:rPr>
              <a:pPr lvl="0" algn="r">
                <a:spcBef>
                  <a:spcPct val="0"/>
                </a:spcBef>
                <a:spcAft>
                  <a:spcPct val="0"/>
                </a:spcAft>
                <a:defRPr/>
              </a:pPr>
              <a:t>12,0</a:t>
            </a:fld>
            <a:endParaRPr kumimoji="0" lang="el-GR" sz="816" b="0" i="0" strike="noStrike" kern="1200" cap="none" spc="0" normalizeH="0" baseline="0" noProof="0" dirty="0">
              <a:ln>
                <a:noFill/>
              </a:ln>
              <a:solidFill>
                <a:srgbClr val="4F2D7F"/>
              </a:solidFill>
              <a:effectLst/>
              <a:uLnTx/>
              <a:uFillTx/>
              <a:sym typeface="+mn-lt"/>
            </a:endParaRPr>
          </a:p>
        </p:txBody>
      </p:sp>
      <p:sp>
        <p:nvSpPr>
          <p:cNvPr id="50" name="Text Placeholder 2">
            <a:extLst>
              <a:ext uri="{FF2B5EF4-FFF2-40B4-BE49-F238E27FC236}">
                <a16:creationId xmlns:a16="http://schemas.microsoft.com/office/drawing/2014/main" id="{B0C5D0C3-BE56-F614-947B-7E99C82AAB30}"/>
              </a:ext>
            </a:extLst>
          </p:cNvPr>
          <p:cNvSpPr>
            <a:spLocks noGrp="1"/>
          </p:cNvSpPr>
          <p:nvPr>
            <p:custDataLst>
              <p:tags r:id="rId26"/>
            </p:custDataLst>
          </p:nvPr>
        </p:nvSpPr>
        <p:spPr bwMode="gray">
          <a:xfrm>
            <a:off x="4449763" y="3398838"/>
            <a:ext cx="200025" cy="123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0" algn="r">
              <a:spcBef>
                <a:spcPct val="0"/>
              </a:spcBef>
              <a:spcAft>
                <a:spcPct val="0"/>
              </a:spcAft>
              <a:defRPr/>
            </a:pPr>
            <a:fld id="{8AAA5451-9980-4A11-8B37-776D981DF831}" type="datetime'''''''''1''8'''''''''''',''''''''''''''''''''''0'''''">
              <a:rPr lang="el-GR" altLang="en-US" sz="816" smtClean="0">
                <a:solidFill>
                  <a:srgbClr val="4F2D7F"/>
                </a:solidFill>
              </a:rPr>
              <a:pPr lvl="0" algn="r">
                <a:spcBef>
                  <a:spcPct val="0"/>
                </a:spcBef>
                <a:spcAft>
                  <a:spcPct val="0"/>
                </a:spcAft>
                <a:defRPr/>
              </a:pPr>
              <a:t>18,0</a:t>
            </a:fld>
            <a:endParaRPr kumimoji="0" lang="el-GR" sz="816" b="0" i="0" strike="noStrike" kern="1200" cap="none" spc="0" normalizeH="0" baseline="0" noProof="0" dirty="0">
              <a:ln>
                <a:noFill/>
              </a:ln>
              <a:solidFill>
                <a:srgbClr val="4F2D7F"/>
              </a:solidFill>
              <a:effectLst/>
              <a:uLnTx/>
              <a:uFillTx/>
              <a:sym typeface="+mn-lt"/>
            </a:endParaRPr>
          </a:p>
        </p:txBody>
      </p:sp>
      <p:sp>
        <p:nvSpPr>
          <p:cNvPr id="51" name="Text Placeholder 2">
            <a:extLst>
              <a:ext uri="{FF2B5EF4-FFF2-40B4-BE49-F238E27FC236}">
                <a16:creationId xmlns:a16="http://schemas.microsoft.com/office/drawing/2014/main" id="{B515153C-6D63-5E22-707A-37CBDD162D97}"/>
              </a:ext>
            </a:extLst>
          </p:cNvPr>
          <p:cNvSpPr>
            <a:spLocks noGrp="1"/>
          </p:cNvSpPr>
          <p:nvPr>
            <p:custDataLst>
              <p:tags r:id="rId27"/>
            </p:custDataLst>
          </p:nvPr>
        </p:nvSpPr>
        <p:spPr bwMode="gray">
          <a:xfrm>
            <a:off x="4449763" y="3097213"/>
            <a:ext cx="20002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lvl="0" algn="r">
              <a:spcBef>
                <a:spcPct val="0"/>
              </a:spcBef>
              <a:spcAft>
                <a:spcPct val="0"/>
              </a:spcAft>
              <a:defRPr/>
            </a:pPr>
            <a:fld id="{140900BB-3471-46EA-A727-1B37CBB894FF}" type="datetime'''''''24'''''''''''''',''''''''''''''''''''''''0'''''''''''">
              <a:rPr lang="el-GR" altLang="en-US" sz="816" smtClean="0">
                <a:solidFill>
                  <a:srgbClr val="4F2D7F"/>
                </a:solidFill>
              </a:rPr>
              <a:pPr lvl="0" algn="r">
                <a:spcBef>
                  <a:spcPct val="0"/>
                </a:spcBef>
                <a:spcAft>
                  <a:spcPct val="0"/>
                </a:spcAft>
                <a:defRPr/>
              </a:pPr>
              <a:t>24,0</a:t>
            </a:fld>
            <a:endParaRPr kumimoji="0" lang="el-GR" sz="816" b="0" i="0" strike="noStrike" kern="1200" cap="none" spc="0" normalizeH="0" baseline="0" noProof="0" dirty="0">
              <a:ln>
                <a:noFill/>
              </a:ln>
              <a:solidFill>
                <a:srgbClr val="4F2D7F"/>
              </a:solidFill>
              <a:effectLst/>
              <a:uLnTx/>
              <a:uFillTx/>
              <a:sym typeface="+mn-lt"/>
            </a:endParaRPr>
          </a:p>
        </p:txBody>
      </p:sp>
      <p:cxnSp>
        <p:nvCxnSpPr>
          <p:cNvPr id="44" name="Straight Connector 43">
            <a:extLst>
              <a:ext uri="{FF2B5EF4-FFF2-40B4-BE49-F238E27FC236}">
                <a16:creationId xmlns:a16="http://schemas.microsoft.com/office/drawing/2014/main" id="{FF6FCD58-1395-98E6-CD01-A8B5D10D9CFB}"/>
              </a:ext>
            </a:extLst>
          </p:cNvPr>
          <p:cNvCxnSpPr/>
          <p:nvPr>
            <p:custDataLst>
              <p:tags r:id="rId28"/>
            </p:custDataLst>
          </p:nvPr>
        </p:nvCxnSpPr>
        <p:spPr bwMode="auto">
          <a:xfrm>
            <a:off x="5030788" y="2944813"/>
            <a:ext cx="2208212" cy="20637"/>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6" name="Text Placeholder 5">
            <a:extLst>
              <a:ext uri="{FF2B5EF4-FFF2-40B4-BE49-F238E27FC236}">
                <a16:creationId xmlns:a16="http://schemas.microsoft.com/office/drawing/2014/main" id="{FB983DF0-A68F-EC7C-C566-F87DC67C99F6}"/>
              </a:ext>
            </a:extLst>
          </p:cNvPr>
          <p:cNvSpPr>
            <a:spLocks noGrp="1"/>
          </p:cNvSpPr>
          <p:nvPr>
            <p:custDataLst>
              <p:tags r:id="rId29"/>
            </p:custDataLst>
          </p:nvPr>
        </p:nvSpPr>
        <p:spPr bwMode="auto">
          <a:xfrm>
            <a:off x="4476750" y="2868613"/>
            <a:ext cx="557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a:lstStyle>
          <a:p>
            <a:pPr marL="0" marR="0" lvl="1" indent="0" algn="ctr" defTabSz="1149408" rtl="0" eaLnBrk="1" fontAlgn="auto" latinLnBrk="0" hangingPunct="1">
              <a:lnSpc>
                <a:spcPct val="100000"/>
              </a:lnSpc>
              <a:spcBef>
                <a:spcPct val="0"/>
              </a:spcBef>
              <a:spcAft>
                <a:spcPct val="0"/>
              </a:spcAft>
              <a:buClr>
                <a:srgbClr val="4F2D7F"/>
              </a:buClr>
              <a:buSzTx/>
              <a:buFont typeface="Arial"/>
              <a:buNone/>
              <a:tabLst/>
              <a:defRPr/>
            </a:pPr>
            <a:r>
              <a:rPr lang="el-GR" sz="900" dirty="0">
                <a:solidFill>
                  <a:srgbClr val="000000"/>
                </a:solidFill>
                <a:latin typeface="Arial" panose="020B0604020202020204"/>
                <a:sym typeface="+mn-lt"/>
              </a:rPr>
              <a:t>σ</a:t>
            </a:r>
            <a:r>
              <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rPr>
              <a:t>ε εκ. </a:t>
            </a:r>
            <a:r>
              <a:rPr kumimoji="0" lang="el-GR" sz="900" b="0" i="0" u="none" strike="noStrike" kern="1200" cap="none" spc="0" normalizeH="0" baseline="0" noProof="0" dirty="0" err="1">
                <a:ln>
                  <a:noFill/>
                </a:ln>
                <a:solidFill>
                  <a:srgbClr val="000000"/>
                </a:solidFill>
                <a:effectLst/>
                <a:uLnTx/>
                <a:uFillTx/>
                <a:latin typeface="Arial" panose="020B0604020202020204"/>
                <a:ea typeface="+mn-ea"/>
                <a:cs typeface="+mn-cs"/>
                <a:sym typeface="+mn-lt"/>
              </a:rPr>
              <a:t>τμχ</a:t>
            </a:r>
            <a:r>
              <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rPr>
              <a:t>. </a:t>
            </a:r>
          </a:p>
        </p:txBody>
      </p:sp>
      <p:sp>
        <p:nvSpPr>
          <p:cNvPr id="183" name="Text">
            <a:extLst>
              <a:ext uri="{FF2B5EF4-FFF2-40B4-BE49-F238E27FC236}">
                <a16:creationId xmlns:a16="http://schemas.microsoft.com/office/drawing/2014/main" id="{137F0DB7-36E0-1B6F-DE99-D2EDDA6F8F8B}"/>
              </a:ext>
            </a:extLst>
          </p:cNvPr>
          <p:cNvSpPr>
            <a:spLocks noGrp="1"/>
          </p:cNvSpPr>
          <p:nvPr>
            <p:custDataLst>
              <p:tags r:id="rId30"/>
            </p:custDataLst>
          </p:nvPr>
        </p:nvSpPr>
        <p:spPr bwMode="auto">
          <a:xfrm>
            <a:off x="4897438" y="440372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53759123-026D-4F2D-9302-5D2276AB27FA}" type="datetime'''''2''''''''0''''''1''''''''9'''''''''''''''''">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sym typeface="+mn-lt"/>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2019</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84" name="Text">
            <a:extLst>
              <a:ext uri="{FF2B5EF4-FFF2-40B4-BE49-F238E27FC236}">
                <a16:creationId xmlns:a16="http://schemas.microsoft.com/office/drawing/2014/main" id="{22DB63D1-CDF0-70EC-34B2-B5E2F43285F6}"/>
              </a:ext>
            </a:extLst>
          </p:cNvPr>
          <p:cNvSpPr>
            <a:spLocks noGrp="1"/>
          </p:cNvSpPr>
          <p:nvPr>
            <p:custDataLst>
              <p:tags r:id="rId31"/>
            </p:custDataLst>
          </p:nvPr>
        </p:nvSpPr>
        <p:spPr bwMode="auto">
          <a:xfrm>
            <a:off x="5449888" y="440372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7262C0B4-C282-40E0-BAF2-FC9A68175517}" type="datetime'''''''''''''''''''''''''''''20''''''''''''''''''2''''''0'''">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sym typeface="+mn-lt"/>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2020</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85" name="Text">
            <a:extLst>
              <a:ext uri="{FF2B5EF4-FFF2-40B4-BE49-F238E27FC236}">
                <a16:creationId xmlns:a16="http://schemas.microsoft.com/office/drawing/2014/main" id="{C34669D3-354D-8CF2-8DC6-6E306DB4F195}"/>
              </a:ext>
            </a:extLst>
          </p:cNvPr>
          <p:cNvSpPr>
            <a:spLocks noGrp="1"/>
          </p:cNvSpPr>
          <p:nvPr>
            <p:custDataLst>
              <p:tags r:id="rId32"/>
            </p:custDataLst>
          </p:nvPr>
        </p:nvSpPr>
        <p:spPr bwMode="auto">
          <a:xfrm>
            <a:off x="6000750" y="440372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02B9FA16-D308-402A-BFF0-0B31DB6D6DE5}" type="datetime'''''''''''''''''''''''''''2''''''''''0''''''2''''''1'''">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sym typeface="+mn-lt"/>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2021</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86" name="Text">
            <a:extLst>
              <a:ext uri="{FF2B5EF4-FFF2-40B4-BE49-F238E27FC236}">
                <a16:creationId xmlns:a16="http://schemas.microsoft.com/office/drawing/2014/main" id="{0D1F584C-8246-A04A-A37A-D29D77AFA6FA}"/>
              </a:ext>
            </a:extLst>
          </p:cNvPr>
          <p:cNvSpPr>
            <a:spLocks noGrp="1"/>
          </p:cNvSpPr>
          <p:nvPr>
            <p:custDataLst>
              <p:tags r:id="rId33"/>
            </p:custDataLst>
          </p:nvPr>
        </p:nvSpPr>
        <p:spPr bwMode="auto">
          <a:xfrm>
            <a:off x="6553200" y="440372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57A067B3-CC81-4B83-90D6-1ED81E7BBA6B}" type="datetime'''''''''''''''''''''''''''''''2''''02''''''''''2'">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sym typeface="+mn-lt"/>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2022</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187" name="Text">
            <a:extLst>
              <a:ext uri="{FF2B5EF4-FFF2-40B4-BE49-F238E27FC236}">
                <a16:creationId xmlns:a16="http://schemas.microsoft.com/office/drawing/2014/main" id="{3C09EDF6-9FDF-B46A-8FC2-7A08118ED994}"/>
              </a:ext>
            </a:extLst>
          </p:cNvPr>
          <p:cNvSpPr>
            <a:spLocks noGrp="1"/>
          </p:cNvSpPr>
          <p:nvPr>
            <p:custDataLst>
              <p:tags r:id="rId34"/>
            </p:custDataLst>
          </p:nvPr>
        </p:nvSpPr>
        <p:spPr bwMode="auto">
          <a:xfrm>
            <a:off x="7105650" y="4403725"/>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fld id="{9A52C70C-115C-4A19-89CB-A864019E6544}" type="datetime'2''''''''''''''023'''''''''''">
              <a:rPr kumimoji="0" lang="el-GR" altLang="en-US" sz="900" b="0" i="0" u="none" strike="noStrike" kern="1200" cap="none" spc="0" normalizeH="0" baseline="0" noProof="0" smtClean="0">
                <a:ln>
                  <a:noFill/>
                </a:ln>
                <a:solidFill>
                  <a:srgbClr val="000000"/>
                </a:solidFill>
                <a:effectLst/>
                <a:uLnTx/>
                <a:uFillTx/>
                <a:latin typeface="Arial" panose="020B0604020202020204"/>
                <a:ea typeface="+mn-ea"/>
                <a:cs typeface="+mn-cs"/>
                <a:sym typeface="+mn-lt"/>
              </a:rPr>
              <a:pPr marL="0" marR="0" lvl="0" indent="0" algn="ctr" defTabSz="736656" rtl="0" eaLnBrk="1" fontAlgn="auto" latinLnBrk="0" hangingPunct="1">
                <a:lnSpc>
                  <a:spcPct val="100000"/>
                </a:lnSpc>
                <a:spcBef>
                  <a:spcPct val="0"/>
                </a:spcBef>
                <a:spcAft>
                  <a:spcPct val="0"/>
                </a:spcAft>
                <a:buClrTx/>
                <a:buSzTx/>
                <a:buFont typeface="Arial" panose="020B0604020202020204" pitchFamily="34" charset="0"/>
                <a:buNone/>
                <a:tabLst/>
                <a:defRPr/>
              </a:pPr>
              <a:t>2023</a:t>
            </a:fld>
            <a:endParaRPr kumimoji="0" lang="el-GR" sz="900" b="0" i="0" u="none" strike="noStrike" kern="1200" cap="none" spc="0" normalizeH="0" baseline="0" noProof="0" dirty="0">
              <a:ln>
                <a:noFill/>
              </a:ln>
              <a:solidFill>
                <a:srgbClr val="000000"/>
              </a:solidFill>
              <a:effectLst/>
              <a:uLnTx/>
              <a:uFillTx/>
              <a:latin typeface="Arial" panose="020B0604020202020204"/>
              <a:ea typeface="+mn-ea"/>
              <a:cs typeface="+mn-cs"/>
              <a:sym typeface="+mn-lt"/>
            </a:endParaRPr>
          </a:p>
        </p:txBody>
      </p:sp>
      <p:sp>
        <p:nvSpPr>
          <p:cNvPr id="43" name="Oval 42">
            <a:extLst>
              <a:ext uri="{FF2B5EF4-FFF2-40B4-BE49-F238E27FC236}">
                <a16:creationId xmlns:a16="http://schemas.microsoft.com/office/drawing/2014/main" id="{71E56251-84C6-18B2-DB1B-4D22A3F66493}"/>
              </a:ext>
            </a:extLst>
          </p:cNvPr>
          <p:cNvSpPr/>
          <p:nvPr>
            <p:custDataLst>
              <p:tags r:id="rId35"/>
            </p:custDataLst>
          </p:nvPr>
        </p:nvSpPr>
        <p:spPr bwMode="auto">
          <a:xfrm>
            <a:off x="5922963" y="2857500"/>
            <a:ext cx="422275" cy="193675"/>
          </a:xfrm>
          <a:prstGeom prst="ellipse">
            <a:avLst/>
          </a:prstGeom>
          <a:solidFill>
            <a:schemeClr val="bg1"/>
          </a:solidFill>
          <a:ln w="9525" cmpd="sng" algn="ctr">
            <a:solidFill>
              <a:schemeClr val="tx1"/>
            </a:solidFill>
          </a:ln>
          <a:effec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lstStyle/>
          <a:p>
            <a:pPr algn="ctr">
              <a:spcBef>
                <a:spcPct val="0"/>
              </a:spcBef>
              <a:spcAft>
                <a:spcPct val="0"/>
              </a:spcAft>
            </a:pPr>
            <a:fld id="{FDB50150-3161-4C43-AE00-B3A88CA8FE26}" type="datetime'''''''''-''0'''''''''''''''''''''''''''''',''''''6''''%'''''">
              <a:rPr lang="el-GR" altLang="en-US" sz="900" b="1" smtClean="0">
                <a:solidFill>
                  <a:schemeClr val="tx1"/>
                </a:solidFill>
                <a:effectLst/>
                <a:sym typeface="+mn-lt"/>
              </a:rPr>
              <a:pPr algn="ctr">
                <a:spcBef>
                  <a:spcPct val="0"/>
                </a:spcBef>
                <a:spcAft>
                  <a:spcPct val="0"/>
                </a:spcAft>
              </a:pPr>
              <a:t>-0,6%</a:t>
            </a:fld>
            <a:endParaRPr lang="el-GR" sz="900" b="1">
              <a:solidFill>
                <a:schemeClr val="tx1"/>
              </a:solidFill>
              <a:sym typeface="+mn-lt"/>
            </a:endParaRPr>
          </a:p>
        </p:txBody>
      </p:sp>
      <p:sp>
        <p:nvSpPr>
          <p:cNvPr id="710" name="TextBox 709">
            <a:extLst>
              <a:ext uri="{FF2B5EF4-FFF2-40B4-BE49-F238E27FC236}">
                <a16:creationId xmlns:a16="http://schemas.microsoft.com/office/drawing/2014/main" id="{88D8F56E-C4F3-B97D-C283-4ED061DA8D56}"/>
              </a:ext>
            </a:extLst>
          </p:cNvPr>
          <p:cNvSpPr txBox="1"/>
          <p:nvPr/>
        </p:nvSpPr>
        <p:spPr>
          <a:xfrm>
            <a:off x="8514549" y="5232253"/>
            <a:ext cx="3125627" cy="711622"/>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1" i="1" u="none" strike="noStrike" kern="1200" cap="none" spc="0" normalizeH="0" baseline="0" noProof="0" dirty="0">
                <a:ln>
                  <a:noFill/>
                </a:ln>
                <a:solidFill>
                  <a:srgbClr val="2B144C">
                    <a:lumMod val="50000"/>
                    <a:lumOff val="50000"/>
                  </a:srgbClr>
                </a:solidFill>
                <a:effectLst/>
                <a:uLnTx/>
                <a:uFillTx/>
                <a:latin typeface="Arial" panose="020B0604020202020204"/>
                <a:ea typeface="+mn-ea"/>
                <a:cs typeface="+mn-cs"/>
              </a:rPr>
              <a:t>Οι φαρμακαποθήκες διαθέτουν ήδη ενεργή σύνδεση με το Ηλεκτρονικό Σ</a:t>
            </a:r>
            <a:r>
              <a:rPr lang="el-GR" sz="1000" b="1" i="1" dirty="0" err="1">
                <a:solidFill>
                  <a:srgbClr val="2B144C">
                    <a:lumMod val="50000"/>
                    <a:lumOff val="50000"/>
                  </a:srgbClr>
                </a:solidFill>
                <a:latin typeface="Arial" panose="020B0604020202020204"/>
              </a:rPr>
              <a:t>ύστημα</a:t>
            </a:r>
            <a:r>
              <a:rPr kumimoji="0" lang="el-GR" sz="1000" b="1" i="1" u="none" strike="noStrike" kern="1200" cap="none" spc="0" normalizeH="0" baseline="0" noProof="0" dirty="0">
                <a:ln>
                  <a:noFill/>
                </a:ln>
                <a:solidFill>
                  <a:srgbClr val="2B144C">
                    <a:lumMod val="50000"/>
                    <a:lumOff val="50000"/>
                  </a:srgbClr>
                </a:solidFill>
                <a:effectLst/>
                <a:uLnTx/>
                <a:uFillTx/>
                <a:latin typeface="Arial" panose="020B0604020202020204"/>
                <a:ea typeface="+mn-ea"/>
                <a:cs typeface="+mn-cs"/>
              </a:rPr>
              <a:t> Παρακολούθησης Διακίνησης Φαρμάκων (ΗΣΠΑΔΙΦ) </a:t>
            </a:r>
          </a:p>
        </p:txBody>
      </p:sp>
      <p:sp>
        <p:nvSpPr>
          <p:cNvPr id="24" name="Text Placeholder 5">
            <a:extLst>
              <a:ext uri="{FF2B5EF4-FFF2-40B4-BE49-F238E27FC236}">
                <a16:creationId xmlns:a16="http://schemas.microsoft.com/office/drawing/2014/main" id="{81B82C5E-9373-45D8-86FE-835540E814B8}"/>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marR="0" lvl="0" indent="-172800" algn="l" defTabSz="1007943" rtl="0" eaLnBrk="1" fontAlgn="auto" latinLnBrk="0" hangingPunct="1">
              <a:lnSpc>
                <a:spcPct val="100000"/>
              </a:lnSpc>
              <a:spcBef>
                <a:spcPts val="181"/>
              </a:spcBef>
              <a:spcAft>
                <a:spcPts val="181"/>
              </a:spcAft>
              <a:buClrTx/>
              <a:buSzTx/>
              <a:buFont typeface="Arial" panose="020B0604020202020204" pitchFamily="34" charset="0"/>
              <a:buNone/>
              <a:tabLst/>
              <a:defRPr/>
            </a:pP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Οι παράλληλες εξαγωγές φαρμάκων αφορούν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την εμπορία φαρμακευτικών προϊόντων μεταξύ χωρών της Ευρωπαϊκής Ένωσης </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χωρίς την άδεια του </a:t>
            </a:r>
          </a:p>
          <a:p>
            <a:pPr marL="172800" marR="0" lvl="0" indent="-172800" algn="l" defTabSz="1007943" rtl="0" eaLnBrk="1" fontAlgn="auto" latinLnBrk="0" hangingPunct="1">
              <a:lnSpc>
                <a:spcPct val="100000"/>
              </a:lnSpc>
              <a:spcBef>
                <a:spcPts val="181"/>
              </a:spcBef>
              <a:spcAft>
                <a:spcPts val="181"/>
              </a:spcAft>
              <a:buClrTx/>
              <a:buSzTx/>
              <a:buFont typeface="Arial" panose="020B0604020202020204" pitchFamily="34" charset="0"/>
              <a:buNone/>
              <a:tabLst/>
              <a:defRPr/>
            </a:pP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αρχικού κατόχου της άδειας κυκλοφορίας. Στο πλαίσιο αυτό κρίνεται σκόπιμη η αποτύπωση του μεγέθους της αγοράς αυτής στην Ελλάδα, μέσα από :</a:t>
            </a:r>
          </a:p>
          <a:p>
            <a:pPr marL="172800" marR="0" lvl="0" indent="-172800" algn="l" defTabSz="1007943"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lang="el-GR" sz="1179" dirty="0">
                <a:solidFill>
                  <a:srgbClr val="4F2D7F"/>
                </a:solidFill>
                <a:latin typeface="Arial" panose="020B0604020202020204"/>
              </a:rPr>
              <a:t>τ</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η διαχρονική εξέλιξη των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παράλληλων εξαγωγών σε αξία και ποσότητας</a:t>
            </a:r>
          </a:p>
          <a:p>
            <a:pPr marL="172800" marR="0" lvl="0" indent="-172800" algn="l" defTabSz="1007943"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lang="el-GR" sz="1179" dirty="0">
                <a:solidFill>
                  <a:srgbClr val="4F2D7F"/>
                </a:solidFill>
                <a:latin typeface="Arial" panose="020B0604020202020204"/>
              </a:rPr>
              <a:t>τ</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ην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εκτίμηση της μέσης τιμής πώλησης </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των σκευασμάτων </a:t>
            </a:r>
          </a:p>
        </p:txBody>
      </p:sp>
      <p:sp>
        <p:nvSpPr>
          <p:cNvPr id="25" name="Title">
            <a:extLst>
              <a:ext uri="{FF2B5EF4-FFF2-40B4-BE49-F238E27FC236}">
                <a16:creationId xmlns:a16="http://schemas.microsoft.com/office/drawing/2014/main" id="{51A62132-2E91-7645-2607-CF2A663237EF}"/>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Κατανάλωση φαρμάκου</a:t>
            </a:r>
          </a:p>
          <a:p>
            <a:r>
              <a:rPr lang="el-GR" sz="2000" dirty="0">
                <a:solidFill>
                  <a:srgbClr val="00A7B4"/>
                </a:solidFill>
                <a:latin typeface="Arial (Body)"/>
                <a:cs typeface="Arial" panose="020B0604020202020204" pitchFamily="34" charset="0"/>
              </a:rPr>
              <a:t>Διαχρονική αξία παράλληλων εξαγωγών </a:t>
            </a:r>
          </a:p>
        </p:txBody>
      </p:sp>
      <p:sp>
        <p:nvSpPr>
          <p:cNvPr id="82" name="Rectangle 11">
            <a:extLst>
              <a:ext uri="{FF2B5EF4-FFF2-40B4-BE49-F238E27FC236}">
                <a16:creationId xmlns:a16="http://schemas.microsoft.com/office/drawing/2014/main" id="{C6DAB909-A83F-C840-F1A6-589BED42047C}"/>
              </a:ext>
            </a:extLst>
          </p:cNvPr>
          <p:cNvSpPr/>
          <p:nvPr/>
        </p:nvSpPr>
        <p:spPr>
          <a:xfrm>
            <a:off x="575173" y="4877304"/>
            <a:ext cx="3487936" cy="1058359"/>
          </a:xfrm>
          <a:prstGeom prst="rect">
            <a:avLst/>
          </a:prstGeom>
          <a:noFill/>
          <a:ln w="15875">
            <a:noFill/>
            <a:prstDash val="solid"/>
          </a:ln>
        </p:spPr>
        <p:txBody>
          <a:bodyPr wrap="square" lIns="61200" tIns="0" rIns="61200" bIns="0" anchor="t" anchorCtr="0">
            <a:noAutofit/>
          </a:bodyPr>
          <a:lstStyle/>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950" b="0" i="0" u="none" strike="noStrike" kern="1200" cap="none" spc="0" normalizeH="0" baseline="0" noProof="0" dirty="0">
                <a:ln>
                  <a:noFill/>
                </a:ln>
                <a:effectLst/>
                <a:uLnTx/>
                <a:uFillTx/>
                <a:latin typeface="Arial" panose="020B0604020202020204"/>
                <a:ea typeface="+mn-ea"/>
                <a:cs typeface="+mn-cs"/>
              </a:rPr>
              <a:t>Οι </a:t>
            </a:r>
            <a:r>
              <a:rPr kumimoji="0" lang="el-GR" sz="950" b="1" i="0" u="none" strike="noStrike" kern="1200" cap="none" spc="0" normalizeH="0" baseline="0" noProof="0" dirty="0">
                <a:ln>
                  <a:noFill/>
                </a:ln>
                <a:effectLst/>
                <a:uLnTx/>
                <a:uFillTx/>
                <a:latin typeface="Arial" panose="020B0604020202020204"/>
                <a:ea typeface="+mn-ea"/>
                <a:cs typeface="+mn-cs"/>
              </a:rPr>
              <a:t>διακυμάνσεις στην αξία </a:t>
            </a:r>
            <a:r>
              <a:rPr kumimoji="0" lang="el-GR" sz="950" b="0" i="0" u="none" strike="noStrike" kern="1200" cap="none" spc="0" normalizeH="0" baseline="0" noProof="0" dirty="0">
                <a:ln>
                  <a:noFill/>
                </a:ln>
                <a:effectLst/>
                <a:uLnTx/>
                <a:uFillTx/>
                <a:latin typeface="Arial" panose="020B0604020202020204"/>
                <a:ea typeface="+mn-ea"/>
                <a:cs typeface="+mn-cs"/>
              </a:rPr>
              <a:t>παράλληλων εξαγωγών προσδιορίζονται μεταξύ της ελεύθερης αγοράς και της προστασίας της δημόσιας υγείας</a:t>
            </a:r>
            <a:r>
              <a:rPr lang="el-GR" sz="950" dirty="0">
                <a:latin typeface="Arial" panose="020B0604020202020204"/>
              </a:rPr>
              <a:t>, </a:t>
            </a:r>
            <a:r>
              <a:rPr lang="el-GR" sz="950" b="1" dirty="0">
                <a:latin typeface="Arial" panose="020B0604020202020204"/>
              </a:rPr>
              <a:t>με μείωση τάξης του 3,5% μεσοσταθμικά στην περίοδο 2019-2023</a:t>
            </a:r>
            <a:endParaRPr kumimoji="0" lang="el-GR" sz="950" b="1" i="0" u="none" strike="noStrike" kern="1200" cap="none" spc="0" normalizeH="0" baseline="0" noProof="0" dirty="0">
              <a:ln>
                <a:noFill/>
              </a:ln>
              <a:effectLst/>
              <a:uLnTx/>
              <a:uFillTx/>
              <a:latin typeface="Arial" panose="020B0604020202020204"/>
              <a:ea typeface="+mn-ea"/>
              <a:cs typeface="+mn-cs"/>
            </a:endParaRPr>
          </a:p>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950" b="0" i="0" u="none" strike="noStrike" kern="1200" cap="none" spc="0" normalizeH="0" baseline="0" noProof="0" dirty="0">
                <a:ln>
                  <a:noFill/>
                </a:ln>
                <a:effectLst/>
                <a:uLnTx/>
                <a:uFillTx/>
                <a:latin typeface="Arial" panose="020B0604020202020204"/>
                <a:ea typeface="+mn-ea"/>
                <a:cs typeface="+mn-cs"/>
              </a:rPr>
              <a:t>Η </a:t>
            </a:r>
            <a:r>
              <a:rPr kumimoji="0" lang="el-GR" sz="950" b="1" i="0" u="none" strike="noStrike" kern="1200" cap="none" spc="0" normalizeH="0" baseline="0" noProof="0" dirty="0">
                <a:ln>
                  <a:noFill/>
                </a:ln>
                <a:effectLst/>
                <a:uLnTx/>
                <a:uFillTx/>
                <a:latin typeface="Arial" panose="020B0604020202020204"/>
                <a:ea typeface="+mn-ea"/>
                <a:cs typeface="+mn-cs"/>
              </a:rPr>
              <a:t>αξία των παράλληλων εξαγωγών το 2023 </a:t>
            </a:r>
            <a:r>
              <a:rPr kumimoji="0" lang="el-GR" sz="950" b="0" i="0" u="none" strike="noStrike" kern="1200" cap="none" spc="0" normalizeH="0" baseline="0" noProof="0" dirty="0">
                <a:ln>
                  <a:noFill/>
                </a:ln>
                <a:effectLst/>
                <a:uLnTx/>
                <a:uFillTx/>
                <a:latin typeface="Arial" panose="020B0604020202020204"/>
                <a:ea typeface="+mn-ea"/>
                <a:cs typeface="+mn-cs"/>
              </a:rPr>
              <a:t>ανέρχεται σε </a:t>
            </a:r>
            <a:r>
              <a:rPr kumimoji="0" lang="el-GR" sz="950" b="1" i="0" u="none" strike="noStrike" kern="1200" cap="none" spc="0" normalizeH="0" baseline="0" noProof="0" dirty="0">
                <a:ln>
                  <a:noFill/>
                </a:ln>
                <a:effectLst/>
                <a:uLnTx/>
                <a:uFillTx/>
                <a:latin typeface="Arial" panose="020B0604020202020204"/>
                <a:ea typeface="+mn-ea"/>
                <a:cs typeface="+mn-cs"/>
              </a:rPr>
              <a:t>3,0% </a:t>
            </a:r>
            <a:r>
              <a:rPr kumimoji="0" lang="el-GR" sz="950" b="0" i="0" u="none" strike="noStrike" kern="1200" cap="none" spc="0" normalizeH="0" baseline="0" noProof="0" dirty="0">
                <a:ln>
                  <a:noFill/>
                </a:ln>
                <a:effectLst/>
                <a:uLnTx/>
                <a:uFillTx/>
                <a:latin typeface="Arial" panose="020B0604020202020204"/>
                <a:ea typeface="+mn-ea"/>
                <a:cs typeface="+mn-cs"/>
              </a:rPr>
              <a:t>των συνολικών φαρμακευτικών πωλήσεων</a:t>
            </a:r>
          </a:p>
        </p:txBody>
      </p:sp>
      <p:sp>
        <p:nvSpPr>
          <p:cNvPr id="85" name="Rectangle 11">
            <a:extLst>
              <a:ext uri="{FF2B5EF4-FFF2-40B4-BE49-F238E27FC236}">
                <a16:creationId xmlns:a16="http://schemas.microsoft.com/office/drawing/2014/main" id="{11749503-90E3-CC28-FF66-55FF6F596F3F}"/>
              </a:ext>
            </a:extLst>
          </p:cNvPr>
          <p:cNvSpPr/>
          <p:nvPr/>
        </p:nvSpPr>
        <p:spPr>
          <a:xfrm>
            <a:off x="4404634" y="4877304"/>
            <a:ext cx="3487936" cy="1065613"/>
          </a:xfrm>
          <a:prstGeom prst="rect">
            <a:avLst/>
          </a:prstGeom>
          <a:noFill/>
          <a:ln w="15875">
            <a:noFill/>
            <a:prstDash val="solid"/>
          </a:ln>
        </p:spPr>
        <p:txBody>
          <a:bodyPr wrap="square" lIns="61200" tIns="0" rIns="61200" bIns="0" anchor="t" anchorCtr="0">
            <a:noAutofit/>
          </a:bodyPr>
          <a:lstStyle/>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950" b="0" i="0" u="none" strike="noStrike" kern="1200" cap="none" spc="0" normalizeH="0" baseline="0" noProof="0" dirty="0">
                <a:ln>
                  <a:noFill/>
                </a:ln>
                <a:effectLst/>
                <a:uLnTx/>
                <a:uFillTx/>
                <a:latin typeface="Arial" panose="020B0604020202020204"/>
                <a:ea typeface="+mn-ea"/>
                <a:cs typeface="+mn-cs"/>
              </a:rPr>
              <a:t>Η ακολουθία της ποσότητας με την </a:t>
            </a:r>
            <a:r>
              <a:rPr kumimoji="0" lang="el-GR" sz="950" b="1" i="0" u="none" strike="noStrike" kern="1200" cap="none" spc="0" normalizeH="0" baseline="0" noProof="0" dirty="0">
                <a:ln>
                  <a:noFill/>
                </a:ln>
                <a:effectLst/>
                <a:uLnTx/>
                <a:uFillTx/>
                <a:latin typeface="Arial" panose="020B0604020202020204"/>
                <a:ea typeface="+mn-ea"/>
                <a:cs typeface="+mn-cs"/>
              </a:rPr>
              <a:t>αξία των παράλληλων εξαγωγών</a:t>
            </a:r>
            <a:r>
              <a:rPr kumimoji="0" lang="el-GR" sz="950" b="0" i="0" u="none" strike="noStrike" kern="1200" cap="none" spc="0" normalizeH="0" baseline="0" noProof="0" dirty="0">
                <a:ln>
                  <a:noFill/>
                </a:ln>
                <a:effectLst/>
                <a:uLnTx/>
                <a:uFillTx/>
                <a:latin typeface="Arial" panose="020B0604020202020204"/>
                <a:ea typeface="+mn-ea"/>
                <a:cs typeface="+mn-cs"/>
              </a:rPr>
              <a:t> αναδεικνύει μια σταθερή συσχέτιση των δύο μεγεθών </a:t>
            </a:r>
          </a:p>
          <a:p>
            <a:pPr marL="172800" marR="0" lvl="0" indent="-17280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950" b="0" i="0" u="none" strike="noStrike" kern="1200" cap="none" spc="0" normalizeH="0" baseline="0" noProof="0" dirty="0">
                <a:ln>
                  <a:noFill/>
                </a:ln>
                <a:effectLst/>
                <a:uLnTx/>
                <a:uFillTx/>
                <a:latin typeface="Arial" panose="020B0604020202020204"/>
                <a:ea typeface="+mn-ea"/>
                <a:cs typeface="+mn-cs"/>
              </a:rPr>
              <a:t>Η ποσότητα των παράλληλων εξαγωγών το 2023 ανέρχεται σε </a:t>
            </a:r>
            <a:r>
              <a:rPr kumimoji="0" lang="el-GR" sz="950" b="1" i="0" u="none" strike="noStrike" kern="1200" cap="none" spc="0" normalizeH="0" baseline="0" noProof="0" dirty="0">
                <a:ln>
                  <a:noFill/>
                </a:ln>
                <a:effectLst/>
                <a:uLnTx/>
                <a:uFillTx/>
                <a:latin typeface="Arial" panose="020B0604020202020204"/>
                <a:ea typeface="+mn-ea"/>
                <a:cs typeface="+mn-cs"/>
              </a:rPr>
              <a:t>2,9% </a:t>
            </a:r>
            <a:r>
              <a:rPr kumimoji="0" lang="el-GR" sz="950" b="0" i="0" u="none" strike="noStrike" kern="1200" cap="none" spc="0" normalizeH="0" baseline="0" noProof="0" dirty="0">
                <a:ln>
                  <a:noFill/>
                </a:ln>
                <a:effectLst/>
                <a:uLnTx/>
                <a:uFillTx/>
                <a:latin typeface="Arial" panose="020B0604020202020204"/>
                <a:ea typeface="+mn-ea"/>
                <a:cs typeface="+mn-cs"/>
              </a:rPr>
              <a:t>επί της συνολικής ποσότητας</a:t>
            </a:r>
          </a:p>
        </p:txBody>
      </p:sp>
      <p:sp>
        <p:nvSpPr>
          <p:cNvPr id="86" name="TextBox 85">
            <a:extLst>
              <a:ext uri="{FF2B5EF4-FFF2-40B4-BE49-F238E27FC236}">
                <a16:creationId xmlns:a16="http://schemas.microsoft.com/office/drawing/2014/main" id="{4CC9780A-E651-644F-7BE2-AD3D7DC40D97}"/>
              </a:ext>
            </a:extLst>
          </p:cNvPr>
          <p:cNvSpPr txBox="1"/>
          <p:nvPr/>
        </p:nvSpPr>
        <p:spPr>
          <a:xfrm>
            <a:off x="515003" y="6028240"/>
            <a:ext cx="4515729" cy="179360"/>
          </a:xfrm>
          <a:prstGeom prst="rect">
            <a:avLst/>
          </a:prstGeom>
          <a:noFill/>
        </p:spPr>
        <p:txBody>
          <a:bodyPr wrap="none" lIns="0" tIns="0" rIns="0" bIns="0" rtlCol="0">
            <a:noAutofit/>
          </a:bodyPr>
          <a:lstStyle/>
          <a:p>
            <a:pPr>
              <a:defRPr/>
            </a:pPr>
            <a:r>
              <a:rPr lang="el-GR" altLang="el-GR" sz="800" i="1" dirty="0">
                <a:solidFill>
                  <a:prstClr val="black"/>
                </a:solidFill>
              </a:rPr>
              <a:t>Πηγή: </a:t>
            </a:r>
            <a:r>
              <a:rPr lang="el-GR" altLang="el-GR" sz="800" dirty="0">
                <a:solidFill>
                  <a:prstClr val="black"/>
                </a:solidFill>
              </a:rPr>
              <a:t>Επεξεργασία στοιχείων από ΕΟΦ, </a:t>
            </a:r>
            <a:r>
              <a:rPr lang="en-US" altLang="el-GR" sz="800" dirty="0">
                <a:solidFill>
                  <a:prstClr val="black"/>
                </a:solidFill>
              </a:rPr>
              <a:t>IQVIA</a:t>
            </a:r>
            <a:endParaRPr lang="en-US" sz="800" dirty="0">
              <a:solidFill>
                <a:prstClr val="black"/>
              </a:solidFill>
            </a:endParaRPr>
          </a:p>
        </p:txBody>
      </p:sp>
    </p:spTree>
    <p:extLst>
      <p:ext uri="{BB962C8B-B14F-4D97-AF65-F5344CB8AC3E}">
        <p14:creationId xmlns:p14="http://schemas.microsoft.com/office/powerpoint/2010/main" val="95550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3AC350C-5994-DC03-0FD1-01440E7DA555}"/>
              </a:ext>
            </a:extLst>
          </p:cNvPr>
          <p:cNvGraphicFramePr>
            <a:graphicFrameLocks noChangeAspect="1"/>
          </p:cNvGraphicFramePr>
          <p:nvPr>
            <p:custDataLst>
              <p:tags r:id="rId1"/>
            </p:custDataLst>
            <p:extLst>
              <p:ext uri="{D42A27DB-BD31-4B8C-83A1-F6EECF244321}">
                <p14:modId xmlns:p14="http://schemas.microsoft.com/office/powerpoint/2010/main" val="3683189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think-cell data - do not delete" hidden="1">
                        <a:extLst>
                          <a:ext uri="{FF2B5EF4-FFF2-40B4-BE49-F238E27FC236}">
                            <a16:creationId xmlns:a16="http://schemas.microsoft.com/office/drawing/2014/main" id="{D3AC350C-5994-DC03-0FD1-01440E7DA5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F376B18F-4309-C5E5-D4DF-ECD59EC446F7}"/>
              </a:ext>
            </a:extLst>
          </p:cNvPr>
          <p:cNvSpPr>
            <a:spLocks noGrp="1"/>
          </p:cNvSpPr>
          <p:nvPr>
            <p:ph type="title"/>
          </p:nvPr>
        </p:nvSpPr>
        <p:spPr>
          <a:xfrm>
            <a:off x="508003" y="508000"/>
            <a:ext cx="11175997" cy="941388"/>
          </a:xfrm>
        </p:spPr>
        <p:txBody>
          <a:bodyPr vert="horz"/>
          <a:lstStyle/>
          <a:p>
            <a:r>
              <a:rPr lang="el-GR" dirty="0">
                <a:latin typeface="Arial (Body)"/>
                <a:cs typeface="Arial" panose="020B0604020202020204" pitchFamily="34" charset="0"/>
              </a:rPr>
              <a:t>Περιεχόμενα</a:t>
            </a:r>
          </a:p>
        </p:txBody>
      </p:sp>
      <p:graphicFrame>
        <p:nvGraphicFramePr>
          <p:cNvPr id="11" name="Πίνακας 2">
            <a:extLst>
              <a:ext uri="{FF2B5EF4-FFF2-40B4-BE49-F238E27FC236}">
                <a16:creationId xmlns:a16="http://schemas.microsoft.com/office/drawing/2014/main" id="{0D4FA64B-E5CA-22C4-AE98-E48700A6E697}"/>
              </a:ext>
            </a:extLst>
          </p:cNvPr>
          <p:cNvGraphicFramePr>
            <a:graphicFrameLocks noGrp="1"/>
          </p:cNvGraphicFramePr>
          <p:nvPr>
            <p:extLst>
              <p:ext uri="{D42A27DB-BD31-4B8C-83A1-F6EECF244321}">
                <p14:modId xmlns:p14="http://schemas.microsoft.com/office/powerpoint/2010/main" val="356732706"/>
              </p:ext>
            </p:extLst>
          </p:nvPr>
        </p:nvGraphicFramePr>
        <p:xfrm>
          <a:off x="507999" y="2348880"/>
          <a:ext cx="11175999" cy="1750060"/>
        </p:xfrm>
        <a:graphic>
          <a:graphicData uri="http://schemas.openxmlformats.org/drawingml/2006/table">
            <a:tbl>
              <a:tblPr firstRow="1" bandRow="1">
                <a:tableStyleId>{5C22544A-7EE6-4342-B048-85BDC9FD1C3A}</a:tableStyleId>
              </a:tblPr>
              <a:tblGrid>
                <a:gridCol w="10047734">
                  <a:extLst>
                    <a:ext uri="{9D8B030D-6E8A-4147-A177-3AD203B41FA5}">
                      <a16:colId xmlns:a16="http://schemas.microsoft.com/office/drawing/2014/main" val="4238074343"/>
                    </a:ext>
                  </a:extLst>
                </a:gridCol>
                <a:gridCol w="1128265">
                  <a:extLst>
                    <a:ext uri="{9D8B030D-6E8A-4147-A177-3AD203B41FA5}">
                      <a16:colId xmlns:a16="http://schemas.microsoft.com/office/drawing/2014/main" val="1031270464"/>
                    </a:ext>
                  </a:extLst>
                </a:gridCol>
              </a:tblGrid>
              <a:tr h="370840">
                <a:tc>
                  <a:txBody>
                    <a:bodyPr/>
                    <a:lstStyle/>
                    <a:p>
                      <a:pPr marL="285750" marR="0" lvl="0" indent="-285750" algn="l" defTabSz="1266984"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l-GR" sz="1800" b="1" kern="1200" dirty="0">
                          <a:solidFill>
                            <a:schemeClr val="tx1"/>
                          </a:solidFill>
                          <a:latin typeface="Arial (Body)"/>
                          <a:ea typeface="+mn-ea"/>
                          <a:cs typeface="Arial" panose="020B0604020202020204" pitchFamily="34" charset="0"/>
                        </a:rPr>
                        <a:t>Ο κλάδος αποθήκευσης και διανομής φαρμάκων: παράμετροι λειτουργίας και μεγέθη αγοράς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266984" rtl="0" eaLnBrk="1" fontAlgn="auto" latinLnBrk="0" hangingPunct="1">
                        <a:lnSpc>
                          <a:spcPct val="200000"/>
                        </a:lnSpc>
                        <a:spcBef>
                          <a:spcPts val="0"/>
                        </a:spcBef>
                        <a:spcAft>
                          <a:spcPts val="754"/>
                        </a:spcAft>
                        <a:buClrTx/>
                        <a:buSzTx/>
                        <a:buFont typeface="Arial" panose="020B0604020202020204" pitchFamily="34" charset="0"/>
                        <a:buNone/>
                        <a:tabLst/>
                        <a:defRPr/>
                      </a:pPr>
                      <a:r>
                        <a:rPr lang="el-GR" sz="1800" b="1" kern="1200" dirty="0">
                          <a:solidFill>
                            <a:schemeClr val="tx1"/>
                          </a:solidFill>
                          <a:latin typeface="Arial (Body)"/>
                          <a:ea typeface="+mn-ea"/>
                          <a:cs typeface="Arial" panose="020B060402020202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660252"/>
                  </a:ext>
                </a:extLst>
              </a:tr>
              <a:tr h="370840">
                <a:tc>
                  <a:txBody>
                    <a:bodyPr/>
                    <a:lstStyle/>
                    <a:p>
                      <a:pPr marL="285750" marR="0" lvl="0" indent="-285750" algn="l" defTabSz="1266984" rtl="0" eaLnBrk="1" fontAlgn="auto" latinLnBrk="0" hangingPunct="1">
                        <a:lnSpc>
                          <a:spcPct val="200000"/>
                        </a:lnSpc>
                        <a:spcBef>
                          <a:spcPts val="0"/>
                        </a:spcBef>
                        <a:spcAft>
                          <a:spcPts val="754"/>
                        </a:spcAft>
                        <a:buClrTx/>
                        <a:buSzTx/>
                        <a:buFont typeface="Arial" panose="020B0604020202020204" pitchFamily="34" charset="0"/>
                        <a:buChar char="•"/>
                        <a:tabLst/>
                        <a:defRPr/>
                      </a:pPr>
                      <a:r>
                        <a:rPr lang="el-GR" sz="1800" b="1" kern="1200" dirty="0">
                          <a:solidFill>
                            <a:schemeClr val="tx1"/>
                          </a:solidFill>
                          <a:latin typeface="Arial (Body)"/>
                          <a:ea typeface="+mn-ea"/>
                          <a:cs typeface="Arial" panose="020B0604020202020204" pitchFamily="34" charset="0"/>
                        </a:rPr>
                        <a:t>Προστιθέμενη αξία και κοινωνικοοικονομικό αποτύπωμα </a:t>
                      </a:r>
                      <a:endParaRPr lang="el-GR" sz="1800" b="1" kern="1200" dirty="0">
                        <a:solidFill>
                          <a:schemeClr val="tx1"/>
                        </a:solidFill>
                        <a:latin typeface="Arial (Body)"/>
                        <a:ea typeface="+mj-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266984" rtl="0" eaLnBrk="1" fontAlgn="auto" latinLnBrk="0" hangingPunct="1">
                        <a:lnSpc>
                          <a:spcPct val="200000"/>
                        </a:lnSpc>
                        <a:spcBef>
                          <a:spcPts val="0"/>
                        </a:spcBef>
                        <a:spcAft>
                          <a:spcPts val="754"/>
                        </a:spcAft>
                        <a:buClrTx/>
                        <a:buSzTx/>
                        <a:buFont typeface="Arial" panose="020B0604020202020204" pitchFamily="34" charset="0"/>
                        <a:buNone/>
                        <a:tabLst/>
                        <a:defRPr/>
                      </a:pPr>
                      <a:r>
                        <a:rPr lang="en-US" sz="1800" b="1" kern="1200" dirty="0">
                          <a:solidFill>
                            <a:schemeClr val="tx1"/>
                          </a:solidFill>
                          <a:latin typeface="Arial (Body)"/>
                          <a:ea typeface="+mn-ea"/>
                          <a:cs typeface="Arial" panose="020B0604020202020204" pitchFamily="34" charset="0"/>
                        </a:rPr>
                        <a:t>1</a:t>
                      </a:r>
                      <a:r>
                        <a:rPr lang="el-GR" sz="1800" b="1" kern="1200" dirty="0">
                          <a:solidFill>
                            <a:schemeClr val="tx1"/>
                          </a:solidFill>
                          <a:latin typeface="Arial (Body)"/>
                          <a:ea typeface="+mn-ea"/>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893628"/>
                  </a:ext>
                </a:extLst>
              </a:tr>
              <a:tr h="370840">
                <a:tc>
                  <a:txBody>
                    <a:bodyPr/>
                    <a:lstStyle/>
                    <a:p>
                      <a:pPr marL="285750" marR="0" lvl="0" indent="-285750" algn="l" defTabSz="1266984" rtl="0" eaLnBrk="1" fontAlgn="auto" latinLnBrk="0" hangingPunct="1">
                        <a:lnSpc>
                          <a:spcPct val="200000"/>
                        </a:lnSpc>
                        <a:spcBef>
                          <a:spcPts val="0"/>
                        </a:spcBef>
                        <a:spcAft>
                          <a:spcPts val="754"/>
                        </a:spcAft>
                        <a:buClrTx/>
                        <a:buSzTx/>
                        <a:buFont typeface="Arial" panose="020B0604020202020204" pitchFamily="34" charset="0"/>
                        <a:buChar char="•"/>
                        <a:tabLst/>
                        <a:defRPr/>
                      </a:pPr>
                      <a:r>
                        <a:rPr lang="el-GR" sz="1800" b="1" kern="1200" dirty="0">
                          <a:solidFill>
                            <a:schemeClr val="tx1"/>
                          </a:solidFill>
                          <a:latin typeface="Arial (Body)"/>
                          <a:ea typeface="+mn-ea"/>
                          <a:cs typeface="Arial" panose="020B0604020202020204" pitchFamily="34" charset="0"/>
                        </a:rPr>
                        <a:t>Ρυθμιστικές παρεμβάσεις και πολιτικές ενδυνάμωσης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266984" rtl="0" eaLnBrk="1" fontAlgn="auto" latinLnBrk="0" hangingPunct="1">
                        <a:lnSpc>
                          <a:spcPct val="200000"/>
                        </a:lnSpc>
                        <a:spcBef>
                          <a:spcPts val="0"/>
                        </a:spcBef>
                        <a:spcAft>
                          <a:spcPts val="754"/>
                        </a:spcAft>
                        <a:buClrTx/>
                        <a:buSzTx/>
                        <a:buFont typeface="Arial" panose="020B0604020202020204" pitchFamily="34" charset="0"/>
                        <a:buNone/>
                        <a:tabLst/>
                        <a:defRPr/>
                      </a:pPr>
                      <a:r>
                        <a:rPr lang="en-US" sz="1800" b="1" kern="1200" dirty="0">
                          <a:solidFill>
                            <a:schemeClr val="tx1"/>
                          </a:solidFill>
                          <a:latin typeface="Arial (Body)"/>
                          <a:ea typeface="+mn-ea"/>
                          <a:cs typeface="Arial" panose="020B0604020202020204" pitchFamily="34" charset="0"/>
                        </a:rPr>
                        <a:t>14</a:t>
                      </a:r>
                      <a:endParaRPr lang="el-GR" sz="1800" b="1" kern="1200" dirty="0">
                        <a:solidFill>
                          <a:schemeClr val="tx1"/>
                        </a:solidFill>
                        <a:latin typeface="Arial (Body)"/>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9009874"/>
                  </a:ext>
                </a:extLst>
              </a:tr>
            </a:tbl>
          </a:graphicData>
        </a:graphic>
      </p:graphicFrame>
      <p:sp>
        <p:nvSpPr>
          <p:cNvPr id="3" name="Ορθογώνιο 2">
            <a:extLst>
              <a:ext uri="{FF2B5EF4-FFF2-40B4-BE49-F238E27FC236}">
                <a16:creationId xmlns:a16="http://schemas.microsoft.com/office/drawing/2014/main" id="{AB0B27BA-5CD8-0767-D389-075FFAC55736}"/>
              </a:ext>
            </a:extLst>
          </p:cNvPr>
          <p:cNvSpPr/>
          <p:nvPr/>
        </p:nvSpPr>
        <p:spPr>
          <a:xfrm>
            <a:off x="8652040" y="508000"/>
            <a:ext cx="3024023" cy="4318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800" b="1" u="none" strike="noStrike" kern="1200" cap="none" spc="0" normalizeH="0" baseline="0" noProof="0" dirty="0">
              <a:ln>
                <a:noFill/>
              </a:ln>
              <a:solidFill>
                <a:schemeClr val="accent3"/>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2289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05267901-BB75-F501-834B-45AC9F05221F}"/>
              </a:ext>
            </a:extLst>
          </p:cNvPr>
          <p:cNvGraphicFramePr>
            <a:graphicFrameLocks noChangeAspect="1"/>
          </p:cNvGraphicFramePr>
          <p:nvPr>
            <p:custDataLst>
              <p:tags r:id="rId1"/>
            </p:custDataLst>
            <p:extLst>
              <p:ext uri="{D42A27DB-BD31-4B8C-83A1-F6EECF244321}">
                <p14:modId xmlns:p14="http://schemas.microsoft.com/office/powerpoint/2010/main" val="3280995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40" name="think-cell data - do not delete" hidden="1">
                        <a:extLst>
                          <a:ext uri="{FF2B5EF4-FFF2-40B4-BE49-F238E27FC236}">
                            <a16:creationId xmlns:a16="http://schemas.microsoft.com/office/drawing/2014/main" id="{05267901-BB75-F501-834B-45AC9F05221F}"/>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8" name="Rectangle: Rounded Corners 27">
            <a:extLst>
              <a:ext uri="{FF2B5EF4-FFF2-40B4-BE49-F238E27FC236}">
                <a16:creationId xmlns:a16="http://schemas.microsoft.com/office/drawing/2014/main" id="{FE290F94-53A0-78E1-8181-8C7E65199DCA}"/>
              </a:ext>
            </a:extLst>
          </p:cNvPr>
          <p:cNvSpPr/>
          <p:nvPr>
            <p:custDataLst>
              <p:tags r:id="rId2"/>
            </p:custDataLst>
          </p:nvPr>
        </p:nvSpPr>
        <p:spPr>
          <a:xfrm>
            <a:off x="575173" y="2829329"/>
            <a:ext cx="5398590" cy="1841096"/>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sp>
        <p:nvSpPr>
          <p:cNvPr id="29" name="Rectangle 11">
            <a:extLst>
              <a:ext uri="{FF2B5EF4-FFF2-40B4-BE49-F238E27FC236}">
                <a16:creationId xmlns:a16="http://schemas.microsoft.com/office/drawing/2014/main" id="{D154F511-771F-1A7D-BDC4-EF94709B3BD8}"/>
              </a:ext>
            </a:extLst>
          </p:cNvPr>
          <p:cNvSpPr/>
          <p:nvPr/>
        </p:nvSpPr>
        <p:spPr>
          <a:xfrm>
            <a:off x="575173" y="4877304"/>
            <a:ext cx="5398590" cy="1058359"/>
          </a:xfrm>
          <a:prstGeom prst="rect">
            <a:avLst/>
          </a:prstGeom>
          <a:noFill/>
          <a:ln w="15875">
            <a:noFill/>
            <a:prstDash val="solid"/>
          </a:ln>
        </p:spPr>
        <p:txBody>
          <a:bodyPr wrap="square" lIns="61200" tIns="0" rIns="61200" bIns="0" anchor="t" anchorCtr="0">
            <a:noAutofit/>
          </a:bodyPr>
          <a:lstStyle/>
          <a:p>
            <a:pPr marL="172800" marR="0" lvl="0" indent="-171450" algn="l" defTabSz="914400" rtl="0" eaLnBrk="1" fontAlgn="auto" latinLnBrk="0" hangingPunct="1">
              <a:lnSpc>
                <a:spcPct val="113000"/>
              </a:lnSpc>
              <a:spcAft>
                <a:spcPts val="300"/>
              </a:spcAft>
              <a:buClrTx/>
              <a:buSzTx/>
              <a:buFont typeface="Wingdings" panose="05000000000000000000" pitchFamily="2" charset="2"/>
              <a:buChar char="§"/>
              <a:tabLst/>
              <a:defRPr/>
            </a:pPr>
            <a:r>
              <a:rPr kumimoji="0" lang="el-GR" sz="950" i="0" u="none" strike="noStrike" kern="1200" cap="none" spc="0" normalizeH="0" baseline="0" noProof="0" dirty="0">
                <a:ln>
                  <a:noFill/>
                </a:ln>
                <a:effectLst/>
                <a:uLnTx/>
                <a:uFillTx/>
                <a:latin typeface="Arial (Body)"/>
                <a:cs typeface="Arial" panose="020B0604020202020204" pitchFamily="34" charset="0"/>
              </a:rPr>
              <a:t>Το 2020 </a:t>
            </a:r>
            <a:r>
              <a:rPr kumimoji="0" lang="el-GR" sz="950" b="1" i="0" u="none" strike="noStrike" kern="1200" cap="none" spc="0" normalizeH="0" baseline="0" noProof="0" dirty="0">
                <a:ln>
                  <a:noFill/>
                </a:ln>
                <a:effectLst/>
                <a:uLnTx/>
                <a:uFillTx/>
                <a:latin typeface="Arial (Body)"/>
                <a:cs typeface="Arial" panose="020B0604020202020204" pitchFamily="34" charset="0"/>
              </a:rPr>
              <a:t>σημειώθηκε σημαντική αύξηση στον αριθμό τεμαχίων σε απαγόρευση</a:t>
            </a:r>
            <a:r>
              <a:rPr kumimoji="0" lang="el-GR" sz="950" i="0" u="none" strike="noStrike" kern="1200" cap="none" spc="0" normalizeH="0" baseline="0" noProof="0" dirty="0">
                <a:ln>
                  <a:noFill/>
                </a:ln>
                <a:effectLst/>
                <a:uLnTx/>
                <a:uFillTx/>
                <a:latin typeface="Arial (Body)"/>
                <a:cs typeface="Arial" panose="020B0604020202020204" pitchFamily="34" charset="0"/>
              </a:rPr>
              <a:t>, κυρίως λόγω των ελλείψεων που προέκυψαν ως συνέπεια της υγειονομικής κρίσης COVID-19</a:t>
            </a:r>
          </a:p>
          <a:p>
            <a:pPr marL="172800" marR="0" lvl="0" indent="-171450" algn="l" defTabSz="914400" rtl="0" eaLnBrk="1" fontAlgn="auto" latinLnBrk="0" hangingPunct="1">
              <a:lnSpc>
                <a:spcPct val="113000"/>
              </a:lnSpc>
              <a:spcAft>
                <a:spcPts val="300"/>
              </a:spcAft>
              <a:buClrTx/>
              <a:buSzTx/>
              <a:buFont typeface="Wingdings" panose="05000000000000000000" pitchFamily="2" charset="2"/>
              <a:buChar char="§"/>
              <a:tabLst/>
              <a:defRPr/>
            </a:pPr>
            <a:r>
              <a:rPr kumimoji="0" lang="el-GR" sz="950" b="1" i="0" u="none" strike="noStrike" kern="1200" cap="none" spc="0" normalizeH="0" baseline="0" noProof="0" dirty="0">
                <a:ln>
                  <a:noFill/>
                </a:ln>
                <a:effectLst/>
                <a:uLnTx/>
                <a:uFillTx/>
                <a:latin typeface="Arial (Body)"/>
                <a:cs typeface="Arial" panose="020B0604020202020204" pitchFamily="34" charset="0"/>
              </a:rPr>
              <a:t>Με την αποκατάσταση της εφοδιαστικής αλυσίδας φαρμάκου το 2021</a:t>
            </a:r>
            <a:r>
              <a:rPr kumimoji="0" lang="el-GR" sz="950" i="0" u="none" strike="noStrike" kern="1200" cap="none" spc="0" normalizeH="0" baseline="0" noProof="0" dirty="0">
                <a:ln>
                  <a:noFill/>
                </a:ln>
                <a:effectLst/>
                <a:uLnTx/>
                <a:uFillTx/>
                <a:latin typeface="Arial (Body)"/>
                <a:cs typeface="Arial" panose="020B0604020202020204" pitchFamily="34" charset="0"/>
              </a:rPr>
              <a:t>, ο αριθμός των σκευασμάτων σε απαγόρευση μειώθηκε σημαντικά ενώ αυξήθηκε εκ νέου το 2022</a:t>
            </a:r>
          </a:p>
          <a:p>
            <a:pPr marL="1350" marR="0" lvl="0" algn="l" defTabSz="914400" rtl="0" eaLnBrk="1" fontAlgn="auto" latinLnBrk="0" hangingPunct="1">
              <a:lnSpc>
                <a:spcPct val="113000"/>
              </a:lnSpc>
              <a:spcAft>
                <a:spcPts val="300"/>
              </a:spcAft>
              <a:buClrTx/>
              <a:buSzTx/>
              <a:tabLst/>
              <a:defRPr/>
            </a:pPr>
            <a:endParaRPr kumimoji="0" lang="el-GR" sz="950" i="0" u="none" strike="noStrike" kern="1200" cap="none" spc="0" normalizeH="0" baseline="0" noProof="0" dirty="0">
              <a:ln>
                <a:noFill/>
              </a:ln>
              <a:solidFill>
                <a:prstClr val="black"/>
              </a:solidFill>
              <a:effectLst/>
              <a:uLnTx/>
              <a:uFillTx/>
              <a:latin typeface="Arial (Body)"/>
              <a:cs typeface="Arial" panose="020B0604020202020204" pitchFamily="34" charset="0"/>
            </a:endParaRPr>
          </a:p>
        </p:txBody>
      </p:sp>
      <p:graphicFrame>
        <p:nvGraphicFramePr>
          <p:cNvPr id="41" name="Chart 40">
            <a:extLst>
              <a:ext uri="{FF2B5EF4-FFF2-40B4-BE49-F238E27FC236}">
                <a16:creationId xmlns:a16="http://schemas.microsoft.com/office/drawing/2014/main" id="{142D7E61-A4FE-482C-A3CD-1472C13E454A}"/>
              </a:ext>
            </a:extLst>
          </p:cNvPr>
          <p:cNvGraphicFramePr/>
          <p:nvPr>
            <p:custDataLst>
              <p:tags r:id="rId3"/>
            </p:custDataLst>
            <p:extLst>
              <p:ext uri="{D42A27DB-BD31-4B8C-83A1-F6EECF244321}">
                <p14:modId xmlns:p14="http://schemas.microsoft.com/office/powerpoint/2010/main" val="1801810144"/>
              </p:ext>
            </p:extLst>
          </p:nvPr>
        </p:nvGraphicFramePr>
        <p:xfrm>
          <a:off x="581025" y="2959100"/>
          <a:ext cx="5283200" cy="1611313"/>
        </p:xfrm>
        <a:graphic>
          <a:graphicData uri="http://schemas.openxmlformats.org/drawingml/2006/chart">
            <c:chart xmlns:c="http://schemas.openxmlformats.org/drawingml/2006/chart" xmlns:r="http://schemas.openxmlformats.org/officeDocument/2006/relationships" r:id="rId13"/>
          </a:graphicData>
        </a:graphic>
      </p:graphicFrame>
      <p:sp>
        <p:nvSpPr>
          <p:cNvPr id="53" name="Text Placeholder 2">
            <a:extLst>
              <a:ext uri="{FF2B5EF4-FFF2-40B4-BE49-F238E27FC236}">
                <a16:creationId xmlns:a16="http://schemas.microsoft.com/office/drawing/2014/main" id="{1547592D-D73F-1A72-C8BF-01BBD5FAE4B4}"/>
              </a:ext>
            </a:extLst>
          </p:cNvPr>
          <p:cNvSpPr>
            <a:spLocks noGrp="1"/>
          </p:cNvSpPr>
          <p:nvPr>
            <p:custDataLst>
              <p:tags r:id="rId4"/>
            </p:custDataLst>
          </p:nvPr>
        </p:nvSpPr>
        <p:spPr bwMode="auto">
          <a:xfrm>
            <a:off x="806450" y="2887663"/>
            <a:ext cx="3540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2000" kern="1200" dirty="0">
                <a:solidFill>
                  <a:schemeClr val="accent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600" b="1" kern="1200" dirty="0">
                <a:solidFill>
                  <a:schemeClr val="accent5"/>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600" b="0" kern="1200" dirty="0">
                <a:solidFill>
                  <a:schemeClr val="accent5"/>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dirty="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0" marR="0" lvl="1" indent="0" algn="ctr" defTabSz="1266984" rtl="0" eaLnBrk="1" fontAlgn="auto" latinLnBrk="0" hangingPunct="1">
              <a:lnSpc>
                <a:spcPct val="100000"/>
              </a:lnSpc>
              <a:spcBef>
                <a:spcPct val="0"/>
              </a:spcBef>
              <a:spcAft>
                <a:spcPct val="0"/>
              </a:spcAft>
              <a:buClrTx/>
              <a:buSzTx/>
              <a:buFont typeface="Arial" panose="020B0604020202020204" pitchFamily="34" charset="0"/>
              <a:buNone/>
              <a:tabLst/>
              <a:defRPr/>
            </a:pPr>
            <a:r>
              <a:rPr lang="el-GR" sz="900" b="0" dirty="0">
                <a:solidFill>
                  <a:prstClr val="black"/>
                </a:solidFill>
                <a:latin typeface="Arial" panose="020B0604020202020204"/>
                <a:sym typeface="+mn-lt"/>
              </a:rPr>
              <a:t>σ</a:t>
            </a:r>
            <a:r>
              <a:rPr kumimoji="0" lang="el-GR" sz="900" b="0" i="0" u="none" strike="noStrike" kern="1200" cap="none" spc="0" normalizeH="0" baseline="0" noProof="0" dirty="0">
                <a:ln>
                  <a:noFill/>
                </a:ln>
                <a:solidFill>
                  <a:prstClr val="black"/>
                </a:solidFill>
                <a:effectLst/>
                <a:uLnTx/>
                <a:uFillTx/>
                <a:latin typeface="Arial" panose="020B0604020202020204"/>
                <a:ea typeface="+mn-ea"/>
                <a:cs typeface="+mn-cs"/>
                <a:sym typeface="+mn-lt"/>
              </a:rPr>
              <a:t>ε </a:t>
            </a:r>
            <a:r>
              <a:rPr kumimoji="0" lang="el-GR" sz="900" b="0" i="0" u="none" strike="noStrike" kern="1200" cap="none" spc="0" normalizeH="0" baseline="0" noProof="0" dirty="0" err="1">
                <a:ln>
                  <a:noFill/>
                </a:ln>
                <a:solidFill>
                  <a:prstClr val="black"/>
                </a:solidFill>
                <a:effectLst/>
                <a:uLnTx/>
                <a:uFillTx/>
                <a:latin typeface="Arial" panose="020B0604020202020204"/>
                <a:ea typeface="+mn-ea"/>
                <a:cs typeface="+mn-cs"/>
                <a:sym typeface="+mn-lt"/>
              </a:rPr>
              <a:t>τμχ</a:t>
            </a:r>
            <a:r>
              <a:rPr kumimoji="0" lang="el-GR" sz="900" b="0" i="0" u="none" strike="noStrike" kern="1200" cap="none" spc="0" normalizeH="0" baseline="0" noProof="0" dirty="0">
                <a:ln>
                  <a:noFill/>
                </a:ln>
                <a:solidFill>
                  <a:prstClr val="black"/>
                </a:solidFill>
                <a:effectLst/>
                <a:uLnTx/>
                <a:uFillTx/>
                <a:latin typeface="Arial" panose="020B0604020202020204"/>
                <a:ea typeface="+mn-ea"/>
                <a:cs typeface="+mn-cs"/>
                <a:sym typeface="+mn-lt"/>
              </a:rPr>
              <a:t>.</a:t>
            </a:r>
            <a:endParaRPr kumimoji="0" lang="el-GR" sz="800" b="0" i="0" u="none" strike="noStrike" kern="1200" cap="none" spc="0" normalizeH="0" baseline="0" noProof="0" dirty="0">
              <a:ln>
                <a:noFill/>
              </a:ln>
              <a:solidFill>
                <a:prstClr val="black"/>
              </a:solidFill>
              <a:effectLst/>
              <a:uLnTx/>
              <a:uFillTx/>
              <a:latin typeface="Arial" panose="020B0604020202020204"/>
              <a:ea typeface="+mn-ea"/>
              <a:cs typeface="+mn-cs"/>
              <a:sym typeface="+mn-lt"/>
            </a:endParaRPr>
          </a:p>
        </p:txBody>
      </p:sp>
      <p:sp>
        <p:nvSpPr>
          <p:cNvPr id="139" name="Rectangle 138">
            <a:extLst>
              <a:ext uri="{FF2B5EF4-FFF2-40B4-BE49-F238E27FC236}">
                <a16:creationId xmlns:a16="http://schemas.microsoft.com/office/drawing/2014/main" id="{B6B488C4-4FA5-3643-0E9D-83ECAE5D30BD}"/>
              </a:ext>
            </a:extLst>
          </p:cNvPr>
          <p:cNvSpPr/>
          <p:nvPr>
            <p:custDataLst>
              <p:tags r:id="rId5"/>
            </p:custDataLst>
          </p:nvPr>
        </p:nvSpPr>
        <p:spPr bwMode="auto">
          <a:xfrm>
            <a:off x="1328738" y="4403725"/>
            <a:ext cx="266700" cy="136525"/>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t"/>
          <a:lstStyle/>
          <a:p>
            <a:pPr marL="0" marR="0" lvl="0" indent="0" algn="ctr" defTabSz="914400" rtl="0" eaLnBrk="1" fontAlgn="auto" latinLnBrk="0" hangingPunct="1">
              <a:lnSpc>
                <a:spcPct val="100000"/>
              </a:lnSpc>
              <a:spcBef>
                <a:spcPct val="0"/>
              </a:spcBef>
              <a:spcAft>
                <a:spcPct val="0"/>
              </a:spcAft>
              <a:buClrTx/>
              <a:buSzTx/>
              <a:buFontTx/>
              <a:buNone/>
              <a:tabLst/>
              <a:defRPr/>
            </a:pPr>
            <a:fld id="{F3427B90-E887-4316-821A-60273619B07D}" type="datetime'2''0''''''''''''''''''''''''1''''''''''''9'''''''''''">
              <a:rPr kumimoji="0" lang="el-GR" altLang="en-US" sz="9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2019</a:t>
            </a:fld>
            <a:endParaRPr kumimoji="0" lang="el-GR" sz="900" b="0" i="0" u="none" strike="noStrike" kern="1200" cap="none" spc="0" normalizeH="0" baseline="0" noProof="0">
              <a:ln>
                <a:noFill/>
              </a:ln>
              <a:solidFill>
                <a:schemeClr val="tx1"/>
              </a:solidFill>
              <a:effectLst/>
              <a:uLnTx/>
              <a:uFillTx/>
              <a:latin typeface="Arial" panose="020B0604020202020204"/>
              <a:ea typeface="+mn-ea"/>
              <a:cs typeface="+mn-cs"/>
              <a:sym typeface="+mn-lt"/>
            </a:endParaRPr>
          </a:p>
        </p:txBody>
      </p:sp>
      <p:sp>
        <p:nvSpPr>
          <p:cNvPr id="140" name="Rectangle 139">
            <a:extLst>
              <a:ext uri="{FF2B5EF4-FFF2-40B4-BE49-F238E27FC236}">
                <a16:creationId xmlns:a16="http://schemas.microsoft.com/office/drawing/2014/main" id="{97C48CB2-C784-9364-3F39-7FBED813272F}"/>
              </a:ext>
            </a:extLst>
          </p:cNvPr>
          <p:cNvSpPr/>
          <p:nvPr>
            <p:custDataLst>
              <p:tags r:id="rId6"/>
            </p:custDataLst>
          </p:nvPr>
        </p:nvSpPr>
        <p:spPr bwMode="auto">
          <a:xfrm>
            <a:off x="2289175" y="4403725"/>
            <a:ext cx="266700" cy="136525"/>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t"/>
          <a:lstStyle/>
          <a:p>
            <a:pPr marL="0" marR="0" lvl="0" indent="0" algn="ctr" defTabSz="914400" rtl="0" eaLnBrk="1" fontAlgn="auto" latinLnBrk="0" hangingPunct="1">
              <a:lnSpc>
                <a:spcPct val="100000"/>
              </a:lnSpc>
              <a:spcBef>
                <a:spcPct val="0"/>
              </a:spcBef>
              <a:spcAft>
                <a:spcPct val="0"/>
              </a:spcAft>
              <a:buClrTx/>
              <a:buSzTx/>
              <a:buFontTx/>
              <a:buNone/>
              <a:tabLst/>
              <a:defRPr/>
            </a:pPr>
            <a:fld id="{63461698-617B-4947-9155-137335BC4A31}" type="datetime'''''''2''''''''''''''''''''''''''''''''''''''0''''2''0'''''">
              <a:rPr kumimoji="0" lang="el-GR" altLang="en-US" sz="9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2020</a:t>
            </a:fld>
            <a:endParaRPr kumimoji="0" lang="el-GR" sz="900" b="0" i="0" u="none" strike="noStrike" kern="1200" cap="none" spc="0" normalizeH="0" baseline="0" noProof="0">
              <a:ln>
                <a:noFill/>
              </a:ln>
              <a:solidFill>
                <a:schemeClr val="tx1"/>
              </a:solidFill>
              <a:effectLst/>
              <a:uLnTx/>
              <a:uFillTx/>
              <a:latin typeface="Arial" panose="020B0604020202020204"/>
              <a:ea typeface="+mn-ea"/>
              <a:cs typeface="+mn-cs"/>
              <a:sym typeface="+mn-lt"/>
            </a:endParaRPr>
          </a:p>
        </p:txBody>
      </p:sp>
      <p:sp>
        <p:nvSpPr>
          <p:cNvPr id="141" name="Rectangle 140">
            <a:extLst>
              <a:ext uri="{FF2B5EF4-FFF2-40B4-BE49-F238E27FC236}">
                <a16:creationId xmlns:a16="http://schemas.microsoft.com/office/drawing/2014/main" id="{7C7DB87A-32D1-AA54-6588-EE84E0C6DCF8}"/>
              </a:ext>
            </a:extLst>
          </p:cNvPr>
          <p:cNvSpPr/>
          <p:nvPr>
            <p:custDataLst>
              <p:tags r:id="rId7"/>
            </p:custDataLst>
          </p:nvPr>
        </p:nvSpPr>
        <p:spPr bwMode="auto">
          <a:xfrm>
            <a:off x="3248025" y="4403725"/>
            <a:ext cx="266700" cy="136525"/>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t"/>
          <a:lstStyle/>
          <a:p>
            <a:pPr marL="0" marR="0" lvl="0" indent="0" algn="ctr" defTabSz="914400" rtl="0" eaLnBrk="1" fontAlgn="auto" latinLnBrk="0" hangingPunct="1">
              <a:lnSpc>
                <a:spcPct val="100000"/>
              </a:lnSpc>
              <a:spcBef>
                <a:spcPct val="0"/>
              </a:spcBef>
              <a:spcAft>
                <a:spcPct val="0"/>
              </a:spcAft>
              <a:buClrTx/>
              <a:buSzTx/>
              <a:buFontTx/>
              <a:buNone/>
              <a:tabLst/>
              <a:defRPr/>
            </a:pPr>
            <a:fld id="{7C25F741-87AB-46B3-B805-48F1A9ADF2C4}" type="datetime'2''0''''''''''''21'''''''''''">
              <a:rPr kumimoji="0" lang="el-GR" altLang="en-US" sz="9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el-GR" sz="900" b="0" i="0" u="none" strike="noStrike" kern="1200" cap="none" spc="0" normalizeH="0" baseline="0" noProof="0">
              <a:ln>
                <a:noFill/>
              </a:ln>
              <a:solidFill>
                <a:schemeClr val="tx1"/>
              </a:solidFill>
              <a:effectLst/>
              <a:uLnTx/>
              <a:uFillTx/>
              <a:latin typeface="Arial" panose="020B0604020202020204"/>
              <a:ea typeface="+mn-ea"/>
              <a:cs typeface="+mn-cs"/>
              <a:sym typeface="+mn-lt"/>
            </a:endParaRPr>
          </a:p>
        </p:txBody>
      </p:sp>
      <p:sp>
        <p:nvSpPr>
          <p:cNvPr id="142" name="Rectangle 141">
            <a:extLst>
              <a:ext uri="{FF2B5EF4-FFF2-40B4-BE49-F238E27FC236}">
                <a16:creationId xmlns:a16="http://schemas.microsoft.com/office/drawing/2014/main" id="{3148E284-10B2-9E1D-844F-C09472DFBD3B}"/>
              </a:ext>
            </a:extLst>
          </p:cNvPr>
          <p:cNvSpPr/>
          <p:nvPr>
            <p:custDataLst>
              <p:tags r:id="rId8"/>
            </p:custDataLst>
          </p:nvPr>
        </p:nvSpPr>
        <p:spPr bwMode="auto">
          <a:xfrm>
            <a:off x="4208463" y="4403725"/>
            <a:ext cx="266700" cy="136525"/>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t"/>
          <a:lstStyle/>
          <a:p>
            <a:pPr marL="0" marR="0" lvl="0" indent="0" algn="ctr" defTabSz="914400" rtl="0" eaLnBrk="1" fontAlgn="auto" latinLnBrk="0" hangingPunct="1">
              <a:lnSpc>
                <a:spcPct val="100000"/>
              </a:lnSpc>
              <a:spcBef>
                <a:spcPct val="0"/>
              </a:spcBef>
              <a:spcAft>
                <a:spcPct val="0"/>
              </a:spcAft>
              <a:buClrTx/>
              <a:buSzTx/>
              <a:buFontTx/>
              <a:buNone/>
              <a:tabLst/>
              <a:defRPr/>
            </a:pPr>
            <a:fld id="{84CE8EAC-C9DE-4243-9080-BDE84232AD33}" type="datetime'''''2''''''''''''''0''2''''''''''''''2'''''''">
              <a:rPr kumimoji="0" lang="el-GR" altLang="en-US" sz="9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2022</a:t>
            </a:fld>
            <a:endParaRPr kumimoji="0" lang="el-GR" sz="900" b="0" i="0" u="none" strike="noStrike" kern="1200" cap="none" spc="0" normalizeH="0" baseline="0" noProof="0">
              <a:ln>
                <a:noFill/>
              </a:ln>
              <a:solidFill>
                <a:schemeClr val="tx1"/>
              </a:solidFill>
              <a:effectLst/>
              <a:uLnTx/>
              <a:uFillTx/>
              <a:latin typeface="Arial" panose="020B0604020202020204"/>
              <a:ea typeface="+mn-ea"/>
              <a:cs typeface="+mn-cs"/>
              <a:sym typeface="+mn-lt"/>
            </a:endParaRPr>
          </a:p>
        </p:txBody>
      </p:sp>
      <p:sp>
        <p:nvSpPr>
          <p:cNvPr id="143" name="Rectangle 142">
            <a:extLst>
              <a:ext uri="{FF2B5EF4-FFF2-40B4-BE49-F238E27FC236}">
                <a16:creationId xmlns:a16="http://schemas.microsoft.com/office/drawing/2014/main" id="{FFD01C93-2117-114D-DAD6-53CE852FA3CF}"/>
              </a:ext>
            </a:extLst>
          </p:cNvPr>
          <p:cNvSpPr/>
          <p:nvPr>
            <p:custDataLst>
              <p:tags r:id="rId9"/>
            </p:custDataLst>
          </p:nvPr>
        </p:nvSpPr>
        <p:spPr bwMode="auto">
          <a:xfrm>
            <a:off x="5167313" y="4403725"/>
            <a:ext cx="266700" cy="136525"/>
          </a:xfrm>
          <a:prstGeom prst="rect">
            <a:avLst/>
          </a:prstGeom>
          <a:noFill/>
          <a:ln>
            <a:noFill/>
          </a:ln>
          <a:effectLst/>
          <a:extLst>
            <a:ext uri="{909E8E84-426E-40DD-AFC4-6F175D3DCCD1}">
              <a14:hiddenFill xmlns:a14="http://schemas.microsoft.com/office/drawing/2010/main">
                <a:solidFill>
                  <a:srgbClr val="4F2D7F"/>
                </a:solidFill>
              </a14:hiddenFill>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t"/>
          <a:lstStyle/>
          <a:p>
            <a:pPr marL="0" marR="0" lvl="0" indent="0" algn="ctr" defTabSz="914400" rtl="0" eaLnBrk="1" fontAlgn="auto" latinLnBrk="0" hangingPunct="1">
              <a:lnSpc>
                <a:spcPct val="100000"/>
              </a:lnSpc>
              <a:spcBef>
                <a:spcPct val="0"/>
              </a:spcBef>
              <a:spcAft>
                <a:spcPct val="0"/>
              </a:spcAft>
              <a:buClrTx/>
              <a:buSzTx/>
              <a:buFontTx/>
              <a:buNone/>
              <a:tabLst/>
              <a:defRPr/>
            </a:pPr>
            <a:fld id="{EC6CFE89-E3C0-430A-8274-C07B4B73A9DA}" type="datetime'''''''2''''''''''''''''''''''''''''''''02''3'''''''''''''''">
              <a:rPr kumimoji="0" lang="el-GR" altLang="en-US" sz="9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2023</a:t>
            </a:fld>
            <a:endParaRPr kumimoji="0" lang="el-GR" sz="900" b="0" i="0" u="none" strike="noStrike" kern="1200" cap="none" spc="0" normalizeH="0" baseline="0" noProof="0">
              <a:ln>
                <a:noFill/>
              </a:ln>
              <a:solidFill>
                <a:schemeClr val="tx1"/>
              </a:solidFill>
              <a:effectLst/>
              <a:uLnTx/>
              <a:uFillTx/>
              <a:latin typeface="Arial" panose="020B0604020202020204"/>
              <a:ea typeface="+mn-ea"/>
              <a:cs typeface="+mn-cs"/>
              <a:sym typeface="+mn-lt"/>
            </a:endParaRPr>
          </a:p>
        </p:txBody>
      </p:sp>
      <p:sp>
        <p:nvSpPr>
          <p:cNvPr id="214" name="Rectangle 11">
            <a:extLst>
              <a:ext uri="{FF2B5EF4-FFF2-40B4-BE49-F238E27FC236}">
                <a16:creationId xmlns:a16="http://schemas.microsoft.com/office/drawing/2014/main" id="{BB1B487E-6586-EC53-5191-1EAE0E247586}"/>
              </a:ext>
            </a:extLst>
          </p:cNvPr>
          <p:cNvSpPr/>
          <p:nvPr/>
        </p:nvSpPr>
        <p:spPr>
          <a:xfrm>
            <a:off x="6539609" y="2780928"/>
            <a:ext cx="5085152" cy="1017541"/>
          </a:xfrm>
          <a:prstGeom prst="rect">
            <a:avLst/>
          </a:prstGeom>
          <a:noFill/>
          <a:ln w="12700">
            <a:solidFill>
              <a:schemeClr val="tx2"/>
            </a:solidFill>
            <a:prstDash val="dash"/>
          </a:ln>
          <a:effectLst/>
        </p:spPr>
        <p:txBody>
          <a:bodyPr lIns="65315" tIns="72000" rIns="130631" bIns="36000" anchor="ctr" anchorCtr="0"/>
          <a:lstStyle/>
          <a:p>
            <a:pPr marL="86411" marR="0" lvl="0" indent="-5761" algn="l" defTabSz="1149408" rtl="0" eaLnBrk="1" fontAlgn="ctr" latinLnBrk="0" hangingPunct="1">
              <a:lnSpc>
                <a:spcPct val="100000"/>
              </a:lnSpc>
              <a:spcBef>
                <a:spcPts val="635"/>
              </a:spcBef>
              <a:spcAft>
                <a:spcPts val="635"/>
              </a:spcAft>
              <a:buClrTx/>
              <a:buSzTx/>
              <a:buFontTx/>
              <a:buNone/>
              <a:tabLst/>
              <a:defRPr/>
            </a:pPr>
            <a:r>
              <a:rPr kumimoji="0" lang="el-GR" sz="1100" b="1" i="1" u="none" strike="noStrike" kern="1200" cap="none" spc="0" normalizeH="0" baseline="0" noProof="0" dirty="0">
                <a:ln>
                  <a:noFill/>
                </a:ln>
                <a:solidFill>
                  <a:srgbClr val="00A7B4"/>
                </a:solidFill>
                <a:effectLst/>
                <a:uLnTx/>
                <a:uFillTx/>
                <a:latin typeface="Arial" panose="020B0604020202020204"/>
                <a:ea typeface="+mn-ea"/>
                <a:cs typeface="+mn-cs"/>
              </a:rPr>
              <a:t>Κατηγορίες σκευασμάτων </a:t>
            </a:r>
          </a:p>
          <a:p>
            <a:pPr marL="172800" marR="0" lvl="0" indent="-172800" algn="l" defTabSz="1149408" rtl="0" eaLnBrk="1" fontAlgn="ctr" latinLnBrk="0" hangingPunct="1">
              <a:lnSpc>
                <a:spcPct val="114000"/>
              </a:lnSpc>
              <a:spcAft>
                <a:spcPts val="300"/>
              </a:spcAft>
              <a:buClrTx/>
              <a:buSzTx/>
              <a:buFont typeface="Wingdings" panose="05000000000000000000" pitchFamily="2" charset="2"/>
              <a:buChar char="§"/>
              <a:tabLst/>
              <a:defRPr/>
            </a:pPr>
            <a:r>
              <a:rPr kumimoji="0" lang="el-GR" sz="1000" b="1" i="0" u="none" strike="noStrike" kern="1200" cap="none" spc="0" normalizeH="0" baseline="0" noProof="0" dirty="0">
                <a:ln>
                  <a:noFill/>
                </a:ln>
                <a:solidFill>
                  <a:prstClr val="black"/>
                </a:solidFill>
                <a:effectLst/>
                <a:uLnTx/>
                <a:uFillTx/>
                <a:latin typeface="Arial" panose="020B0604020202020204"/>
                <a:ea typeface="+mn-ea"/>
                <a:cs typeface="+mn-cs"/>
              </a:rPr>
              <a:t>Κύριες κατηγορίες σκευασμάτων σε απαγόρευση: </a:t>
            </a:r>
            <a:r>
              <a:rPr kumimoji="0" lang="el-GR" sz="1000" b="0" i="0" u="none" strike="noStrike" kern="1200" cap="none" spc="0" normalizeH="0" baseline="0" noProof="0" dirty="0">
                <a:ln>
                  <a:noFill/>
                </a:ln>
                <a:solidFill>
                  <a:prstClr val="black"/>
                </a:solidFill>
                <a:effectLst/>
                <a:uLnTx/>
                <a:uFillTx/>
                <a:latin typeface="Arial" panose="020B0604020202020204"/>
                <a:ea typeface="+mn-ea"/>
                <a:cs typeface="+mn-cs"/>
              </a:rPr>
              <a:t>αντιβιοτικά, αντιφλεγμονώδη, αντιβηχικά, αντιπηκτικά, </a:t>
            </a:r>
            <a:r>
              <a:rPr kumimoji="0" lang="el-GR" sz="1000" b="0" i="0" u="none" strike="noStrike" kern="1200" cap="none" spc="0" normalizeH="0" baseline="0" noProof="0" dirty="0" err="1">
                <a:ln>
                  <a:noFill/>
                </a:ln>
                <a:solidFill>
                  <a:prstClr val="black"/>
                </a:solidFill>
                <a:effectLst/>
                <a:uLnTx/>
                <a:uFillTx/>
                <a:latin typeface="Arial" panose="020B0604020202020204"/>
                <a:ea typeface="+mn-ea"/>
                <a:cs typeface="+mn-cs"/>
              </a:rPr>
              <a:t>ενζυμικά</a:t>
            </a:r>
            <a:r>
              <a:rPr kumimoji="0" lang="el-GR" sz="1000" b="0" i="0" u="none" strike="noStrike" kern="1200" cap="none" spc="0" normalizeH="0" baseline="0" noProof="0" dirty="0">
                <a:ln>
                  <a:noFill/>
                </a:ln>
                <a:solidFill>
                  <a:prstClr val="black"/>
                </a:solidFill>
                <a:effectLst/>
                <a:uLnTx/>
                <a:uFillTx/>
                <a:latin typeface="Arial" panose="020B0604020202020204"/>
                <a:ea typeface="+mn-ea"/>
                <a:cs typeface="+mn-cs"/>
              </a:rPr>
              <a:t> συμπληρώματα, οστεοπόρωση, αντιεπιληπτικά, ορμονικά σκευάσματα, αντιδιαβητικά και οφθαλμολογικά σκευάσματα </a:t>
            </a:r>
            <a:endParaRPr kumimoji="0" lang="el-GR"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5" name="Rectangle 11">
            <a:extLst>
              <a:ext uri="{FF2B5EF4-FFF2-40B4-BE49-F238E27FC236}">
                <a16:creationId xmlns:a16="http://schemas.microsoft.com/office/drawing/2014/main" id="{B33D47E5-C8D5-7ED4-0735-1A20B7B746FB}"/>
              </a:ext>
            </a:extLst>
          </p:cNvPr>
          <p:cNvSpPr/>
          <p:nvPr/>
        </p:nvSpPr>
        <p:spPr>
          <a:xfrm>
            <a:off x="6543701" y="3933055"/>
            <a:ext cx="5081060" cy="1017541"/>
          </a:xfrm>
          <a:prstGeom prst="rect">
            <a:avLst/>
          </a:prstGeom>
          <a:noFill/>
          <a:ln w="12700">
            <a:solidFill>
              <a:schemeClr val="tx2"/>
            </a:solidFill>
            <a:prstDash val="dash"/>
          </a:ln>
          <a:effectLst/>
        </p:spPr>
        <p:txBody>
          <a:bodyPr lIns="65315" tIns="72000" rIns="130631" bIns="36000" anchor="ctr" anchorCtr="0"/>
          <a:lstStyle/>
          <a:p>
            <a:pPr marL="86411" marR="0" lvl="0" indent="-5761" algn="l" defTabSz="1149408" rtl="0" eaLnBrk="1" fontAlgn="ctr" latinLnBrk="0" hangingPunct="1">
              <a:lnSpc>
                <a:spcPct val="100000"/>
              </a:lnSpc>
              <a:spcBef>
                <a:spcPts val="635"/>
              </a:spcBef>
              <a:spcAft>
                <a:spcPts val="635"/>
              </a:spcAft>
              <a:buClrTx/>
              <a:buSzTx/>
              <a:buFontTx/>
              <a:buNone/>
              <a:tabLst/>
              <a:defRPr/>
            </a:pPr>
            <a:r>
              <a:rPr kumimoji="0" lang="el-GR" sz="1100" b="1" i="1" u="none" strike="noStrike" kern="1200" cap="none" spc="0" normalizeH="0" baseline="0" noProof="0" dirty="0">
                <a:ln>
                  <a:noFill/>
                </a:ln>
                <a:solidFill>
                  <a:srgbClr val="00A7B4"/>
                </a:solidFill>
                <a:effectLst/>
                <a:uLnTx/>
                <a:uFillTx/>
                <a:latin typeface="Arial" panose="020B0604020202020204"/>
                <a:ea typeface="+mn-ea"/>
                <a:cs typeface="+mn-cs"/>
              </a:rPr>
              <a:t>Μερίδιο απαγορεύσεων στο σύνολο της αγοράς</a:t>
            </a:r>
          </a:p>
          <a:p>
            <a:pPr marL="172800" marR="0" lvl="0" indent="-172800" algn="l" defTabSz="1149408" rtl="0" eaLnBrk="1" fontAlgn="ctr" latinLnBrk="0" hangingPunct="1">
              <a:lnSpc>
                <a:spcPct val="114000"/>
              </a:lnSpc>
              <a:spcAft>
                <a:spcPts val="300"/>
              </a:spcAft>
              <a:buClrTx/>
              <a:buSzTx/>
              <a:buFont typeface="Wingdings" panose="05000000000000000000" pitchFamily="2" charset="2"/>
              <a:buChar char="§"/>
              <a:tabLst/>
              <a:defRPr/>
            </a:pPr>
            <a:r>
              <a:rPr lang="el-GR" sz="1000" dirty="0">
                <a:solidFill>
                  <a:srgbClr val="000000"/>
                </a:solidFill>
                <a:latin typeface="Arial" panose="020B0604020202020204"/>
              </a:rPr>
              <a:t>Καθώς ο </a:t>
            </a:r>
            <a:r>
              <a:rPr kumimoji="0" lang="el-GR" sz="1000" b="0" i="0" u="none" strike="noStrike" kern="1200" cap="none" spc="0" normalizeH="0" baseline="0" noProof="0" dirty="0">
                <a:ln>
                  <a:noFill/>
                </a:ln>
                <a:solidFill>
                  <a:srgbClr val="000000"/>
                </a:solidFill>
                <a:effectLst/>
                <a:uLnTx/>
                <a:uFillTx/>
                <a:latin typeface="Arial" panose="020B0604020202020204"/>
                <a:ea typeface="+mn-ea"/>
                <a:cs typeface="+mn-cs"/>
              </a:rPr>
              <a:t>συνολικός αριθμός φαρμάκων σε κυκλοφορία στην Ελλάδα, ανέρχεται σε ~7.500, ο αριθμός των κωδικών σε απαγόρευση εκτιμάται σε </a:t>
            </a:r>
            <a:r>
              <a:rPr kumimoji="0" lang="el-GR" sz="1000" b="1" i="0" u="none" strike="noStrike" kern="1200" cap="none" spc="0" normalizeH="0" baseline="0" noProof="0" dirty="0">
                <a:ln>
                  <a:noFill/>
                </a:ln>
                <a:solidFill>
                  <a:srgbClr val="000000"/>
                </a:solidFill>
                <a:effectLst/>
                <a:uLnTx/>
                <a:uFillTx/>
                <a:latin typeface="Arial" panose="020B0604020202020204"/>
                <a:ea typeface="+mn-ea"/>
                <a:cs typeface="+mn-cs"/>
              </a:rPr>
              <a:t>~ 2</a:t>
            </a:r>
            <a:r>
              <a:rPr kumimoji="0" lang="en-US" sz="1000" b="1" i="0" u="none" strike="noStrike" kern="1200" cap="none" spc="0" normalizeH="0" baseline="0" noProof="0" dirty="0">
                <a:ln>
                  <a:noFill/>
                </a:ln>
                <a:solidFill>
                  <a:srgbClr val="000000"/>
                </a:solidFill>
                <a:effectLst/>
                <a:uLnTx/>
                <a:uFillTx/>
                <a:latin typeface="Arial" panose="020B0604020202020204"/>
                <a:ea typeface="+mn-ea"/>
                <a:cs typeface="+mn-cs"/>
              </a:rPr>
              <a:t>,0</a:t>
            </a:r>
            <a:r>
              <a:rPr kumimoji="0" lang="el-GR" sz="10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l-GR" sz="1000" b="0" i="0" u="none" strike="noStrike" kern="1200" cap="none" spc="0" normalizeH="0" baseline="0" noProof="0" dirty="0">
                <a:ln>
                  <a:noFill/>
                </a:ln>
                <a:solidFill>
                  <a:srgbClr val="000000"/>
                </a:solidFill>
                <a:effectLst/>
                <a:uLnTx/>
                <a:uFillTx/>
                <a:latin typeface="Arial" panose="020B0604020202020204"/>
                <a:ea typeface="+mn-ea"/>
                <a:cs typeface="+mn-cs"/>
              </a:rPr>
              <a:t>επί του συνόλου των διαθέσιμων κωδικών</a:t>
            </a:r>
          </a:p>
        </p:txBody>
      </p:sp>
      <p:sp>
        <p:nvSpPr>
          <p:cNvPr id="291" name="TextBox 290">
            <a:extLst>
              <a:ext uri="{FF2B5EF4-FFF2-40B4-BE49-F238E27FC236}">
                <a16:creationId xmlns:a16="http://schemas.microsoft.com/office/drawing/2014/main" id="{45EC546F-9686-66F1-30FA-200F008C5531}"/>
              </a:ext>
            </a:extLst>
          </p:cNvPr>
          <p:cNvSpPr txBox="1"/>
          <p:nvPr/>
        </p:nvSpPr>
        <p:spPr>
          <a:xfrm>
            <a:off x="6536905" y="5237344"/>
            <a:ext cx="5079922" cy="698319"/>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l-GR" sz="1000" b="1" i="1" u="none" strike="noStrike" kern="1200" cap="none" spc="0" normalizeH="0" baseline="0" noProof="0" dirty="0">
                <a:ln>
                  <a:noFill/>
                </a:ln>
                <a:solidFill>
                  <a:srgbClr val="2B144C">
                    <a:lumMod val="50000"/>
                    <a:lumOff val="50000"/>
                  </a:srgbClr>
                </a:solidFill>
                <a:effectLst/>
                <a:uLnTx/>
                <a:uFillTx/>
                <a:latin typeface="Arial" panose="020B0604020202020204"/>
                <a:ea typeface="+mn-ea"/>
                <a:cs typeface="+mn-cs"/>
              </a:rPr>
              <a:t>Οι απαγορεύσεις ορίζονται σε επίπεδο συγκεκριμένων κωδικών φαρμάκων </a:t>
            </a:r>
          </a:p>
        </p:txBody>
      </p:sp>
      <p:grpSp>
        <p:nvGrpSpPr>
          <p:cNvPr id="24" name="Group 23">
            <a:extLst>
              <a:ext uri="{FF2B5EF4-FFF2-40B4-BE49-F238E27FC236}">
                <a16:creationId xmlns:a16="http://schemas.microsoft.com/office/drawing/2014/main" id="{2CB99F04-F541-0645-9B5B-F8E753E8EA9A}"/>
              </a:ext>
            </a:extLst>
          </p:cNvPr>
          <p:cNvGrpSpPr/>
          <p:nvPr/>
        </p:nvGrpSpPr>
        <p:grpSpPr>
          <a:xfrm>
            <a:off x="567239" y="2471366"/>
            <a:ext cx="5214727" cy="309562"/>
            <a:chOff x="516000" y="1675302"/>
            <a:chExt cx="3496939" cy="322294"/>
          </a:xfrm>
        </p:grpSpPr>
        <p:cxnSp>
          <p:nvCxnSpPr>
            <p:cNvPr id="25" name="Straight Connector 24">
              <a:extLst>
                <a:ext uri="{FF2B5EF4-FFF2-40B4-BE49-F238E27FC236}">
                  <a16:creationId xmlns:a16="http://schemas.microsoft.com/office/drawing/2014/main" id="{33A9267B-4CD8-5C7A-CD07-1BEB518CC2C9}"/>
                </a:ext>
              </a:extLst>
            </p:cNvPr>
            <p:cNvCxnSpPr>
              <a:cxnSpLocks/>
            </p:cNvCxnSpPr>
            <p:nvPr/>
          </p:nvCxnSpPr>
          <p:spPr>
            <a:xfrm>
              <a:off x="516000" y="1997596"/>
              <a:ext cx="3496939" cy="0"/>
            </a:xfrm>
            <a:prstGeom prst="line">
              <a:avLst/>
            </a:prstGeom>
            <a:solidFill>
              <a:srgbClr val="4F2D7F"/>
            </a:solidFill>
            <a:ln w="19050">
              <a:solidFill>
                <a:srgbClr val="55437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45E41A8-A558-4B46-CA69-9B2EC56617EA}"/>
                </a:ext>
              </a:extLst>
            </p:cNvPr>
            <p:cNvSpPr/>
            <p:nvPr/>
          </p:nvSpPr>
          <p:spPr>
            <a:xfrm>
              <a:off x="521118" y="1675302"/>
              <a:ext cx="3491821" cy="280315"/>
            </a:xfrm>
            <a:prstGeom prst="rect">
              <a:avLst/>
            </a:prstGeom>
          </p:spPr>
          <p:txBody>
            <a:bodyPr wrap="square">
              <a:spAutoFit/>
            </a:bodyPr>
            <a:lstStyle/>
            <a:p>
              <a:pPr marL="1350" algn="ctr">
                <a:lnSpc>
                  <a:spcPct val="114000"/>
                </a:lnSpc>
                <a:spcBef>
                  <a:spcPts val="500"/>
                </a:spcBef>
                <a:spcAft>
                  <a:spcPts val="500"/>
                </a:spcAft>
              </a:pPr>
              <a:r>
                <a:rPr lang="el-GR" sz="1100" b="1" dirty="0">
                  <a:solidFill>
                    <a:schemeClr val="accent6">
                      <a:lumMod val="90000"/>
                      <a:lumOff val="10000"/>
                    </a:schemeClr>
                  </a:solidFill>
                </a:rPr>
                <a:t>Αριθμός σκευασμάτων (κωδικοί) σε απαγόρευση εξαγωγών </a:t>
              </a:r>
            </a:p>
          </p:txBody>
        </p:sp>
      </p:grpSp>
      <p:sp>
        <p:nvSpPr>
          <p:cNvPr id="70" name="TextBox 69">
            <a:extLst>
              <a:ext uri="{FF2B5EF4-FFF2-40B4-BE49-F238E27FC236}">
                <a16:creationId xmlns:a16="http://schemas.microsoft.com/office/drawing/2014/main" id="{C98A921F-1B2B-61A5-4E79-76084CE8B965}"/>
              </a:ext>
            </a:extLst>
          </p:cNvPr>
          <p:cNvSpPr txBox="1"/>
          <p:nvPr/>
        </p:nvSpPr>
        <p:spPr>
          <a:xfrm>
            <a:off x="515003" y="6028240"/>
            <a:ext cx="4515729" cy="179360"/>
          </a:xfrm>
          <a:prstGeom prst="rect">
            <a:avLst/>
          </a:prstGeom>
          <a:noFill/>
        </p:spPr>
        <p:txBody>
          <a:bodyPr wrap="none" lIns="0" tIns="0" rIns="0" bIns="0" rtlCol="0">
            <a:noAutofit/>
          </a:bodyPr>
          <a:lstStyle/>
          <a:p>
            <a:pPr>
              <a:defRPr/>
            </a:pPr>
            <a:r>
              <a:rPr lang="el-GR" altLang="el-GR" sz="800" i="1" dirty="0">
                <a:solidFill>
                  <a:prstClr val="black"/>
                </a:solidFill>
              </a:rPr>
              <a:t>Πηγή: </a:t>
            </a:r>
            <a:r>
              <a:rPr lang="el-GR" altLang="el-GR" sz="800" dirty="0">
                <a:solidFill>
                  <a:prstClr val="black"/>
                </a:solidFill>
              </a:rPr>
              <a:t>Επεξεργασία στοιχείων από ΕΟΦ</a:t>
            </a:r>
            <a:endParaRPr lang="en-US" sz="800" dirty="0">
              <a:solidFill>
                <a:prstClr val="black"/>
              </a:solidFill>
            </a:endParaRPr>
          </a:p>
        </p:txBody>
      </p:sp>
      <p:sp>
        <p:nvSpPr>
          <p:cNvPr id="71" name="Text Placeholder 5">
            <a:extLst>
              <a:ext uri="{FF2B5EF4-FFF2-40B4-BE49-F238E27FC236}">
                <a16:creationId xmlns:a16="http://schemas.microsoft.com/office/drawing/2014/main" id="{D62DFC90-A747-1296-7585-E8844D98005D}"/>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marR="0" lvl="0" indent="-172800" algn="l" defTabSz="1007943" rtl="0" eaLnBrk="1" fontAlgn="auto" latinLnBrk="0" hangingPunct="1">
              <a:lnSpc>
                <a:spcPct val="100000"/>
              </a:lnSpc>
              <a:spcBef>
                <a:spcPts val="181"/>
              </a:spcBef>
              <a:spcAft>
                <a:spcPts val="181"/>
              </a:spcAft>
              <a:buClrTx/>
              <a:buSzTx/>
              <a:buFont typeface="Arial" panose="020B0604020202020204" pitchFamily="34" charset="0"/>
              <a:buNone/>
              <a:tabLst/>
              <a:defRPr/>
            </a:pP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Καθώς </a:t>
            </a:r>
            <a:r>
              <a:rPr lang="el-GR" sz="1179" dirty="0">
                <a:solidFill>
                  <a:srgbClr val="4F2D7F"/>
                </a:solidFill>
                <a:latin typeface="Arial" panose="020B0604020202020204"/>
              </a:rPr>
              <a:t>οι </a:t>
            </a:r>
            <a:r>
              <a:rPr lang="el-GR" sz="1179" b="1" dirty="0">
                <a:solidFill>
                  <a:srgbClr val="4F2D7F"/>
                </a:solidFill>
                <a:latin typeface="Arial" panose="020B0604020202020204"/>
              </a:rPr>
              <a:t>απαγορεύσεις των παράλληλων εξαγωγών σε συγκεκριμένα σκευάσματα </a:t>
            </a:r>
            <a:r>
              <a:rPr lang="el-GR" sz="1179" dirty="0">
                <a:solidFill>
                  <a:srgbClr val="4F2D7F"/>
                </a:solidFill>
                <a:latin typeface="Arial" panose="020B0604020202020204"/>
              </a:rPr>
              <a:t>αποτελούν όπως αναφέρθηκε, τον πιο άμεσο μέτρο εφαρμογής μέτρων </a:t>
            </a:r>
          </a:p>
          <a:p>
            <a:pPr marL="172800" marR="0" lvl="0" indent="-172800" algn="l" defTabSz="1007943" rtl="0" eaLnBrk="1" fontAlgn="auto" latinLnBrk="0" hangingPunct="1">
              <a:lnSpc>
                <a:spcPct val="100000"/>
              </a:lnSpc>
              <a:spcBef>
                <a:spcPts val="181"/>
              </a:spcBef>
              <a:spcAft>
                <a:spcPts val="181"/>
              </a:spcAft>
              <a:buClrTx/>
              <a:buSzTx/>
              <a:buFont typeface="Arial" panose="020B0604020202020204" pitchFamily="34" charset="0"/>
              <a:buNone/>
              <a:tabLst/>
              <a:defRPr/>
            </a:pPr>
            <a:r>
              <a:rPr lang="el-GR" sz="1179" dirty="0">
                <a:solidFill>
                  <a:srgbClr val="4F2D7F"/>
                </a:solidFill>
                <a:latin typeface="Arial" panose="020B0604020202020204"/>
              </a:rPr>
              <a:t>για την αντιμετώπιση των ελλείψεων φαρμάκου, κρίνεται σκόπιμο να αναλυθεί η διαχρονική εξέλιξη των μεγεθών και του μεριδίου στον κλάδο, μέσω</a:t>
            </a:r>
            <a:r>
              <a:rPr kumimoji="0" lang="en-US" sz="1179" b="0" i="0" u="none" strike="noStrike" kern="1200" cap="none" spc="0" normalizeH="0" baseline="0" noProof="0" dirty="0">
                <a:ln>
                  <a:noFill/>
                </a:ln>
                <a:solidFill>
                  <a:srgbClr val="4F2D7F"/>
                </a:solidFill>
                <a:effectLst/>
                <a:uLnTx/>
                <a:uFillTx/>
                <a:latin typeface="Arial" panose="020B0604020202020204"/>
                <a:ea typeface="+mn-ea"/>
                <a:cs typeface="+mn-cs"/>
              </a:rPr>
              <a:t>:</a:t>
            </a:r>
            <a:endPar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endParaRPr>
          </a:p>
          <a:p>
            <a:pPr marL="172800" marR="0" lvl="0" indent="-172800" algn="l" defTabSz="1007943"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lang="el-GR" sz="1179" dirty="0">
                <a:solidFill>
                  <a:srgbClr val="4F2D7F"/>
                </a:solidFill>
                <a:latin typeface="Arial" panose="020B0604020202020204"/>
              </a:rPr>
              <a:t>τ</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ης διαχρονικής εξέλιξης των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σκευασμάτων για τα οποία έχει εκδοθεί απόφαση από τον ΕΟΦ </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για τον περιορισμό εξαγωγών τους</a:t>
            </a:r>
          </a:p>
          <a:p>
            <a:pPr marL="172800" marR="0" lvl="0" indent="-172800" algn="l" defTabSz="1007943" rtl="0" eaLnBrk="1" fontAlgn="auto" latinLnBrk="0" hangingPunct="1">
              <a:lnSpc>
                <a:spcPct val="100000"/>
              </a:lnSpc>
              <a:spcBef>
                <a:spcPts val="181"/>
              </a:spcBef>
              <a:spcAft>
                <a:spcPts val="181"/>
              </a:spcAft>
              <a:buClrTx/>
              <a:buSzTx/>
              <a:buFont typeface="Wingdings" panose="05000000000000000000" pitchFamily="2" charset="2"/>
              <a:buChar char="§"/>
              <a:tabLst/>
              <a:defRPr/>
            </a:pPr>
            <a:r>
              <a:rPr lang="el-GR" sz="1179" dirty="0">
                <a:solidFill>
                  <a:srgbClr val="4F2D7F"/>
                </a:solidFill>
                <a:latin typeface="Arial" panose="020B0604020202020204"/>
              </a:rPr>
              <a:t>τ</a:t>
            </a:r>
            <a:r>
              <a:rPr kumimoji="0" lang="el-GR" sz="1179" b="0" i="0" u="none" strike="noStrike" kern="1200" cap="none" spc="0" normalizeH="0" baseline="0" noProof="0" dirty="0">
                <a:ln>
                  <a:noFill/>
                </a:ln>
                <a:solidFill>
                  <a:srgbClr val="4F2D7F"/>
                </a:solidFill>
                <a:effectLst/>
                <a:uLnTx/>
                <a:uFillTx/>
                <a:latin typeface="Arial" panose="020B0604020202020204"/>
                <a:ea typeface="+mn-ea"/>
                <a:cs typeface="+mn-cs"/>
              </a:rPr>
              <a:t>ης συγκριτικής αποτύπωσης </a:t>
            </a:r>
            <a:r>
              <a:rPr kumimoji="0" lang="el-GR" sz="1179" b="1" i="0" u="none" strike="noStrike" kern="1200" cap="none" spc="0" normalizeH="0" baseline="0" noProof="0" dirty="0">
                <a:ln>
                  <a:noFill/>
                </a:ln>
                <a:solidFill>
                  <a:srgbClr val="4F2D7F"/>
                </a:solidFill>
                <a:effectLst/>
                <a:uLnTx/>
                <a:uFillTx/>
                <a:latin typeface="Arial" panose="020B0604020202020204"/>
                <a:ea typeface="+mn-ea"/>
                <a:cs typeface="+mn-cs"/>
              </a:rPr>
              <a:t>με το σύνολο των διαθέσιμων σκευασμάτων στην Ελληνική αγορά </a:t>
            </a:r>
          </a:p>
        </p:txBody>
      </p:sp>
      <p:sp>
        <p:nvSpPr>
          <p:cNvPr id="72" name="Title">
            <a:extLst>
              <a:ext uri="{FF2B5EF4-FFF2-40B4-BE49-F238E27FC236}">
                <a16:creationId xmlns:a16="http://schemas.microsoft.com/office/drawing/2014/main" id="{7E150E82-B404-5F26-B82D-E0D7A679D4B2}"/>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Κατανάλωση φαρμάκου</a:t>
            </a:r>
          </a:p>
          <a:p>
            <a:r>
              <a:rPr lang="el-GR" sz="2000" dirty="0">
                <a:solidFill>
                  <a:srgbClr val="00A7B4"/>
                </a:solidFill>
                <a:latin typeface="Arial (Body)"/>
                <a:cs typeface="Arial" panose="020B0604020202020204" pitchFamily="34" charset="0"/>
              </a:rPr>
              <a:t>Διαχρονική εξέλιξη απαγόρευσης παράλληλων εξαγωγών</a:t>
            </a:r>
          </a:p>
        </p:txBody>
      </p:sp>
    </p:spTree>
    <p:extLst>
      <p:ext uri="{BB962C8B-B14F-4D97-AF65-F5344CB8AC3E}">
        <p14:creationId xmlns:p14="http://schemas.microsoft.com/office/powerpoint/2010/main" val="225890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05267901-BB75-F501-834B-45AC9F05221F}"/>
              </a:ext>
            </a:extLst>
          </p:cNvPr>
          <p:cNvGraphicFramePr>
            <a:graphicFrameLocks noChangeAspect="1"/>
          </p:cNvGraphicFramePr>
          <p:nvPr>
            <p:custDataLst>
              <p:tags r:id="rId1"/>
            </p:custDataLst>
            <p:extLst>
              <p:ext uri="{D42A27DB-BD31-4B8C-83A1-F6EECF244321}">
                <p14:modId xmlns:p14="http://schemas.microsoft.com/office/powerpoint/2010/main" val="1757012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0" name="think-cell data - do not delete" hidden="1">
                        <a:extLst>
                          <a:ext uri="{FF2B5EF4-FFF2-40B4-BE49-F238E27FC236}">
                            <a16:creationId xmlns:a16="http://schemas.microsoft.com/office/drawing/2014/main" id="{05267901-BB75-F501-834B-45AC9F0522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445172AF-A68B-3B10-776C-9B95D98CB1F5}"/>
              </a:ext>
            </a:extLst>
          </p:cNvPr>
          <p:cNvSpPr/>
          <p:nvPr/>
        </p:nvSpPr>
        <p:spPr>
          <a:xfrm>
            <a:off x="516000" y="5990650"/>
            <a:ext cx="11160000" cy="180425"/>
          </a:xfrm>
          <a:prstGeom prst="rect">
            <a:avLst/>
          </a:prstGeom>
        </p:spPr>
        <p:txBody>
          <a:bodyPr wrap="square" lIns="90000" tIns="72000" rIns="90000" bIns="0">
            <a:spAutoFit/>
          </a:bodyPr>
          <a:lstStyle/>
          <a:p>
            <a:pPr>
              <a:tabLst>
                <a:tab pos="457200" algn="l"/>
              </a:tabLst>
            </a:pPr>
            <a:endParaRPr lang="el-GR" sz="700" dirty="0">
              <a:solidFill>
                <a:srgbClr val="FF0000"/>
              </a:solidFill>
              <a:ea typeface="Calibri" panose="020F0502020204030204" pitchFamily="34" charset="0"/>
              <a:cs typeface="Times New Roman" panose="02020603050405020304" pitchFamily="18" charset="0"/>
            </a:endParaRPr>
          </a:p>
        </p:txBody>
      </p:sp>
      <p:sp>
        <p:nvSpPr>
          <p:cNvPr id="24" name="Text Placeholder 8">
            <a:extLst>
              <a:ext uri="{FF2B5EF4-FFF2-40B4-BE49-F238E27FC236}">
                <a16:creationId xmlns:a16="http://schemas.microsoft.com/office/drawing/2014/main" id="{CA910087-6BDB-3FB4-3984-D81EA9F44453}"/>
              </a:ext>
            </a:extLst>
          </p:cNvPr>
          <p:cNvSpPr txBox="1">
            <a:spLocks/>
          </p:cNvSpPr>
          <p:nvPr/>
        </p:nvSpPr>
        <p:spPr>
          <a:xfrm>
            <a:off x="1028630" y="2841691"/>
            <a:ext cx="3060000" cy="2387510"/>
          </a:xfrm>
          <a:prstGeom prst="roundRect">
            <a:avLst>
              <a:gd name="adj" fmla="val 7278"/>
            </a:avLst>
          </a:prstGeom>
          <a:solidFill>
            <a:srgbClr val="F8F8F8"/>
          </a:solidFill>
          <a:effectLst>
            <a:outerShdw blurRad="50800" dist="38100" dir="2700000" algn="tl" rotWithShape="0">
              <a:prstClr val="black">
                <a:alpha val="40000"/>
              </a:prstClr>
            </a:outerShdw>
          </a:effectLst>
        </p:spPr>
        <p:txBody>
          <a:bodyPr vert="horz" wrap="square" lIns="108000" tIns="216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r>
              <a:rPr lang="el-GR" sz="1400" b="1" dirty="0">
                <a:solidFill>
                  <a:schemeClr val="accent2"/>
                </a:solidFill>
              </a:rPr>
              <a:t>Ορισμός </a:t>
            </a:r>
          </a:p>
          <a:p>
            <a:pPr lvl="4"/>
            <a:r>
              <a:rPr lang="el-GR" sz="1050" dirty="0">
                <a:solidFill>
                  <a:schemeClr val="tx1"/>
                </a:solidFill>
              </a:rPr>
              <a:t>Είναι απαραίτητη μια σταθερή προσέγγιση των κριτηρίων που λαμβάνονται υπόψη για τον χαρακτηρισμό </a:t>
            </a:r>
            <a:r>
              <a:rPr lang="el-GR" sz="1050" b="1" dirty="0">
                <a:solidFill>
                  <a:schemeClr val="tx1"/>
                </a:solidFill>
              </a:rPr>
              <a:t>των φαρμάκων σε έλλειψη</a:t>
            </a:r>
            <a:endParaRPr lang="el-GR" sz="1050" b="0" dirty="0">
              <a:solidFill>
                <a:schemeClr val="tx1"/>
              </a:solidFill>
            </a:endParaRPr>
          </a:p>
          <a:p>
            <a:pPr lvl="4"/>
            <a:r>
              <a:rPr lang="el-GR" sz="1050" dirty="0">
                <a:solidFill>
                  <a:schemeClr val="tx1"/>
                </a:solidFill>
              </a:rPr>
              <a:t>Ο </a:t>
            </a:r>
            <a:r>
              <a:rPr lang="el-GR" sz="1050" b="1" dirty="0">
                <a:solidFill>
                  <a:schemeClr val="tx1"/>
                </a:solidFill>
              </a:rPr>
              <a:t>συνυπολογισμός των αντίστοιχων διαθέσιμων στην αγορά δραστικών ουσιών</a:t>
            </a:r>
            <a:r>
              <a:rPr lang="el-GR" sz="1050" dirty="0">
                <a:solidFill>
                  <a:schemeClr val="tx1"/>
                </a:solidFill>
              </a:rPr>
              <a:t>, συνδυαστικά με τους κωδικούς φαρμάκου δύναται να αποδώσει εναλλακτικές λύσεις αντιμετώπισης ελλείψεων </a:t>
            </a:r>
            <a:r>
              <a:rPr lang="el-GR" sz="1050" b="1" dirty="0">
                <a:solidFill>
                  <a:schemeClr val="tx1"/>
                </a:solidFill>
              </a:rPr>
              <a:t> </a:t>
            </a:r>
            <a:r>
              <a:rPr lang="el-GR" sz="1050" dirty="0">
                <a:solidFill>
                  <a:schemeClr val="tx1"/>
                </a:solidFill>
              </a:rPr>
              <a:t> </a:t>
            </a:r>
          </a:p>
        </p:txBody>
      </p:sp>
      <p:sp>
        <p:nvSpPr>
          <p:cNvPr id="30" name="Text Placeholder 8">
            <a:extLst>
              <a:ext uri="{FF2B5EF4-FFF2-40B4-BE49-F238E27FC236}">
                <a16:creationId xmlns:a16="http://schemas.microsoft.com/office/drawing/2014/main" id="{B38D7BD4-517E-7CE0-8B1F-33CEFD7BD4DE}"/>
              </a:ext>
            </a:extLst>
          </p:cNvPr>
          <p:cNvSpPr txBox="1">
            <a:spLocks/>
          </p:cNvSpPr>
          <p:nvPr/>
        </p:nvSpPr>
        <p:spPr>
          <a:xfrm>
            <a:off x="8160656" y="2841690"/>
            <a:ext cx="3060000" cy="2387511"/>
          </a:xfrm>
          <a:prstGeom prst="roundRect">
            <a:avLst>
              <a:gd name="adj" fmla="val 7278"/>
            </a:avLst>
          </a:prstGeom>
          <a:solidFill>
            <a:srgbClr val="F8F8F8"/>
          </a:solidFill>
          <a:effectLst>
            <a:outerShdw blurRad="50800" dist="38100" dir="2700000" algn="tl" rotWithShape="0">
              <a:prstClr val="black">
                <a:alpha val="40000"/>
              </a:prstClr>
            </a:outerShdw>
          </a:effectLst>
        </p:spPr>
        <p:txBody>
          <a:bodyPr vert="horz" wrap="square" lIns="108000" tIns="216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r>
              <a:rPr lang="el-GR" sz="1400" b="1" dirty="0">
                <a:solidFill>
                  <a:schemeClr val="accent2"/>
                </a:solidFill>
              </a:rPr>
              <a:t>Παρακολούθηση </a:t>
            </a:r>
          </a:p>
          <a:p>
            <a:pPr marL="182563" lvl="4" indent="-182563">
              <a:spcBef>
                <a:spcPts val="300"/>
              </a:spcBef>
              <a:tabLst>
                <a:tab pos="406131" algn="l"/>
              </a:tabLst>
            </a:pPr>
            <a:r>
              <a:rPr lang="el-GR" sz="1050" b="1" dirty="0">
                <a:solidFill>
                  <a:schemeClr val="tx1"/>
                </a:solidFill>
              </a:rPr>
              <a:t>Διαλειτουργικότητα και διασταύρωση </a:t>
            </a:r>
            <a:r>
              <a:rPr lang="el-GR" sz="1050" b="0" dirty="0">
                <a:solidFill>
                  <a:schemeClr val="tx1"/>
                </a:solidFill>
              </a:rPr>
              <a:t>δεδομένων συστημάτων (π.χ. ΗΣΠΑΔΙΦ / HMVO / ΗΔΙΚΑ</a:t>
            </a:r>
            <a:r>
              <a:rPr lang="en-US" sz="1050" b="0" dirty="0">
                <a:solidFill>
                  <a:schemeClr val="tx1"/>
                </a:solidFill>
              </a:rPr>
              <a:t>)</a:t>
            </a:r>
            <a:r>
              <a:rPr lang="el-GR" sz="1050" b="0" dirty="0">
                <a:solidFill>
                  <a:schemeClr val="tx1"/>
                </a:solidFill>
              </a:rPr>
              <a:t> για την ενίσχυση της ιχνηλασιμότητας και διαφάνεια κυκλοφορίας</a:t>
            </a:r>
          </a:p>
          <a:p>
            <a:pPr marL="182563" lvl="4" indent="-182563">
              <a:spcBef>
                <a:spcPts val="300"/>
              </a:spcBef>
              <a:tabLst>
                <a:tab pos="406131" algn="l"/>
              </a:tabLst>
            </a:pPr>
            <a:r>
              <a:rPr lang="el-GR" sz="1050" dirty="0">
                <a:solidFill>
                  <a:schemeClr val="tx1"/>
                </a:solidFill>
              </a:rPr>
              <a:t>Με τη </a:t>
            </a:r>
            <a:r>
              <a:rPr lang="el-GR" sz="1050" dirty="0" err="1">
                <a:solidFill>
                  <a:schemeClr val="tx1"/>
                </a:solidFill>
              </a:rPr>
              <a:t>διαλειτουργικότητα</a:t>
            </a:r>
            <a:r>
              <a:rPr lang="el-GR" sz="1050" dirty="0">
                <a:solidFill>
                  <a:schemeClr val="tx1"/>
                </a:solidFill>
              </a:rPr>
              <a:t>, </a:t>
            </a:r>
            <a:r>
              <a:rPr lang="el-GR" sz="1050" b="1" dirty="0">
                <a:solidFill>
                  <a:schemeClr val="tx1"/>
                </a:solidFill>
              </a:rPr>
              <a:t>θα είναι δυνατή η συλλογή και επεξεργασία δεδομένων </a:t>
            </a:r>
            <a:r>
              <a:rPr lang="el-GR" sz="1050" b="0" dirty="0">
                <a:solidFill>
                  <a:schemeClr val="tx1"/>
                </a:solidFill>
              </a:rPr>
              <a:t>για την παρακολούθηση διαθεσιμότητας, ιδιαίτερα λαμβάνοντας υπόψη προηγμένες τεχνολογίες (π.χ. ΑΙ)</a:t>
            </a:r>
            <a:endParaRPr lang="el-GR" sz="1050" dirty="0">
              <a:solidFill>
                <a:schemeClr val="tx1"/>
              </a:solidFill>
            </a:endParaRPr>
          </a:p>
          <a:p>
            <a:pPr marL="0" lvl="4" indent="0">
              <a:spcBef>
                <a:spcPts val="300"/>
              </a:spcBef>
              <a:buNone/>
              <a:tabLst>
                <a:tab pos="406131" algn="l"/>
              </a:tabLst>
            </a:pPr>
            <a:endParaRPr lang="el-GR" sz="1050" dirty="0">
              <a:solidFill>
                <a:schemeClr val="tx1"/>
              </a:solidFill>
            </a:endParaRPr>
          </a:p>
        </p:txBody>
      </p:sp>
      <p:sp>
        <p:nvSpPr>
          <p:cNvPr id="35" name="Text Placeholder 8">
            <a:extLst>
              <a:ext uri="{FF2B5EF4-FFF2-40B4-BE49-F238E27FC236}">
                <a16:creationId xmlns:a16="http://schemas.microsoft.com/office/drawing/2014/main" id="{EE785E07-6CE3-7568-5E19-CF77E87C5368}"/>
              </a:ext>
            </a:extLst>
          </p:cNvPr>
          <p:cNvSpPr txBox="1">
            <a:spLocks/>
          </p:cNvSpPr>
          <p:nvPr/>
        </p:nvSpPr>
        <p:spPr>
          <a:xfrm>
            <a:off x="4595390" y="2841690"/>
            <a:ext cx="3060000" cy="2387511"/>
          </a:xfrm>
          <a:prstGeom prst="roundRect">
            <a:avLst>
              <a:gd name="adj" fmla="val 7278"/>
            </a:avLst>
          </a:prstGeom>
          <a:solidFill>
            <a:srgbClr val="F8F8F8"/>
          </a:solidFill>
          <a:effectLst>
            <a:outerShdw blurRad="50800" dist="38100" dir="2700000" algn="tl" rotWithShape="0">
              <a:prstClr val="black">
                <a:alpha val="40000"/>
              </a:prstClr>
            </a:outerShdw>
          </a:effectLst>
        </p:spPr>
        <p:txBody>
          <a:bodyPr vert="horz" wrap="square" lIns="108000" tIns="216000" rIns="108000" bIns="10800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400" b="1" kern="1200">
                <a:solidFill>
                  <a:schemeClr val="bg1"/>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1" kern="1200">
                <a:solidFill>
                  <a:schemeClr val="bg1"/>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US" sz="1400" b="0" kern="1200">
                <a:solidFill>
                  <a:schemeClr val="bg1"/>
                </a:solidFill>
                <a:latin typeface="+mn-lt"/>
                <a:ea typeface="+mn-ea"/>
                <a:cs typeface="+mn-cs"/>
              </a:defRPr>
            </a:lvl4pPr>
            <a:lvl5pPr marL="180000" indent="-180000" algn="l" defTabSz="736656" rtl="0" eaLnBrk="1" latinLnBrk="0" hangingPunct="1">
              <a:lnSpc>
                <a:spcPct val="100000"/>
              </a:lnSpc>
              <a:spcBef>
                <a:spcPts val="0"/>
              </a:spcBef>
              <a:spcAft>
                <a:spcPts val="600"/>
              </a:spcAft>
              <a:buFont typeface="Arial" panose="020B0604020202020204" pitchFamily="34" charset="0"/>
              <a:buChar char="•"/>
              <a:defRPr sz="1400" kern="1200">
                <a:solidFill>
                  <a:schemeClr val="bg1"/>
                </a:solidFill>
                <a:latin typeface="+mn-lt"/>
                <a:ea typeface="+mn-ea"/>
                <a:cs typeface="+mn-cs"/>
              </a:defRPr>
            </a:lvl5pPr>
            <a:lvl6pPr marL="358775" indent="-180000"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bg1"/>
                </a:solidFill>
                <a:latin typeface="+mn-lt"/>
                <a:ea typeface="+mn-ea"/>
                <a:cs typeface="+mn-cs"/>
              </a:defRPr>
            </a:lvl6pPr>
            <a:lvl7pPr marL="541338" indent="-180000" algn="l" defTabSz="736656" rtl="0" eaLnBrk="1" latinLnBrk="0" hangingPunct="1">
              <a:lnSpc>
                <a:spcPct val="100000"/>
              </a:lnSpc>
              <a:spcBef>
                <a:spcPts val="0"/>
              </a:spcBef>
              <a:spcAft>
                <a:spcPts val="600"/>
              </a:spcAft>
              <a:buFont typeface="Arial" panose="020B0604020202020204" pitchFamily="34" charset="0"/>
              <a:buChar char="–"/>
              <a:defRPr lang="en-US" sz="1200" b="0" kern="1200">
                <a:solidFill>
                  <a:schemeClr val="bg1"/>
                </a:solidFill>
                <a:latin typeface="+mn-lt"/>
                <a:ea typeface="+mn-ea"/>
                <a:cs typeface="+mn-cs"/>
              </a:defRPr>
            </a:lvl7pPr>
            <a:lvl8pPr marL="288000" indent="-288000" algn="l" defTabSz="736656" rtl="0" eaLnBrk="1" latinLnBrk="0" hangingPunct="1">
              <a:lnSpc>
                <a:spcPct val="100000"/>
              </a:lnSpc>
              <a:spcBef>
                <a:spcPts val="0"/>
              </a:spcBef>
              <a:spcAft>
                <a:spcPts val="600"/>
              </a:spcAft>
              <a:buFont typeface="+mj-lt"/>
              <a:buAutoNum type="arabicPeriod"/>
              <a:defRPr lang="en-US" sz="1400" b="0" kern="1200">
                <a:solidFill>
                  <a:schemeClr val="bg1"/>
                </a:solidFill>
                <a:latin typeface="+mn-lt"/>
                <a:ea typeface="+mn-ea"/>
                <a:cs typeface="+mn-cs"/>
              </a:defRPr>
            </a:lvl8pPr>
            <a:lvl9pPr marL="576000" indent="-288000" algn="l" defTabSz="736656" rtl="0" eaLnBrk="1" latinLnBrk="0" hangingPunct="1">
              <a:lnSpc>
                <a:spcPct val="100000"/>
              </a:lnSpc>
              <a:spcBef>
                <a:spcPts val="0"/>
              </a:spcBef>
              <a:spcAft>
                <a:spcPts val="600"/>
              </a:spcAft>
              <a:buFont typeface="+mj-lt"/>
              <a:buAutoNum type="alphaLcPeriod"/>
              <a:defRPr lang="en-US" sz="1400" b="0" kern="1200">
                <a:solidFill>
                  <a:schemeClr val="bg1"/>
                </a:solidFill>
                <a:latin typeface="+mn-lt"/>
                <a:ea typeface="+mn-ea"/>
                <a:cs typeface="+mn-cs"/>
              </a:defRPr>
            </a:lvl9pPr>
          </a:lstStyle>
          <a:p>
            <a:r>
              <a:rPr lang="el-GR" sz="1400" b="1" dirty="0">
                <a:solidFill>
                  <a:schemeClr val="accent2"/>
                </a:solidFill>
              </a:rPr>
              <a:t>Πρόβλεψη</a:t>
            </a:r>
          </a:p>
          <a:p>
            <a:pPr lvl="4">
              <a:spcBef>
                <a:spcPts val="300"/>
              </a:spcBef>
            </a:pPr>
            <a:r>
              <a:rPr lang="el-GR" sz="1050" dirty="0">
                <a:solidFill>
                  <a:schemeClr val="tx1"/>
                </a:solidFill>
              </a:rPr>
              <a:t>Η </a:t>
            </a:r>
            <a:r>
              <a:rPr lang="el-GR" sz="1050" b="1" dirty="0">
                <a:solidFill>
                  <a:schemeClr val="tx1"/>
                </a:solidFill>
              </a:rPr>
              <a:t>δημιουργία</a:t>
            </a:r>
            <a:r>
              <a:rPr lang="el-GR" sz="1050" b="0" dirty="0">
                <a:solidFill>
                  <a:schemeClr val="tx1"/>
                </a:solidFill>
              </a:rPr>
              <a:t> </a:t>
            </a:r>
            <a:r>
              <a:rPr lang="el-GR" sz="1050" b="1" dirty="0">
                <a:solidFill>
                  <a:schemeClr val="tx1"/>
                </a:solidFill>
              </a:rPr>
              <a:t>και τήρηση αποθεμάτων και ιδιαίτερα Κρίσιμων Φαρμάκων </a:t>
            </a:r>
            <a:r>
              <a:rPr lang="el-GR" sz="1050" dirty="0">
                <a:solidFill>
                  <a:schemeClr val="tx1"/>
                </a:solidFill>
              </a:rPr>
              <a:t>σε συνδυασμό με ιστορικά στοιχεία κατανάλωσης φαρμάκου </a:t>
            </a:r>
            <a:r>
              <a:rPr lang="el-GR" sz="1050" b="0" dirty="0">
                <a:solidFill>
                  <a:schemeClr val="tx1"/>
                </a:solidFill>
              </a:rPr>
              <a:t>μπορεί να δημιουργήσει τη βάση για την</a:t>
            </a:r>
            <a:r>
              <a:rPr lang="el-GR" sz="1050" dirty="0">
                <a:solidFill>
                  <a:schemeClr val="tx1"/>
                </a:solidFill>
              </a:rPr>
              <a:t> έγκαιρη πρόβλεψη διαθεσιμότητας</a:t>
            </a:r>
            <a:endParaRPr lang="el-GR" sz="1050" b="0" dirty="0">
              <a:solidFill>
                <a:schemeClr val="tx1"/>
              </a:solidFill>
            </a:endParaRPr>
          </a:p>
          <a:p>
            <a:pPr lvl="4">
              <a:spcBef>
                <a:spcPts val="300"/>
              </a:spcBef>
            </a:pPr>
            <a:r>
              <a:rPr lang="el-GR" sz="1050" dirty="0">
                <a:solidFill>
                  <a:schemeClr val="tx1"/>
                </a:solidFill>
              </a:rPr>
              <a:t>Η διασύνδεση, </a:t>
            </a:r>
            <a:r>
              <a:rPr lang="el-GR" sz="1050" b="1" dirty="0">
                <a:solidFill>
                  <a:schemeClr val="tx1"/>
                </a:solidFill>
              </a:rPr>
              <a:t>χρήση και ανάλυση δεδομένων υγείας </a:t>
            </a:r>
            <a:r>
              <a:rPr lang="el-GR" sz="1050" dirty="0">
                <a:solidFill>
                  <a:schemeClr val="tx1"/>
                </a:solidFill>
              </a:rPr>
              <a:t>μπορούν να εισφέρουν στην πρόβλεψη των σκευασμάτων που διατίθενται </a:t>
            </a:r>
            <a:endParaRPr lang="el-GR" sz="1050" b="1" dirty="0">
              <a:solidFill>
                <a:schemeClr val="tx1"/>
              </a:solidFill>
            </a:endParaRPr>
          </a:p>
          <a:p>
            <a:pPr lvl="4">
              <a:spcBef>
                <a:spcPts val="300"/>
              </a:spcBef>
            </a:pPr>
            <a:endParaRPr lang="el-GR" sz="1100" b="0" dirty="0">
              <a:solidFill>
                <a:schemeClr val="tx1"/>
              </a:solidFill>
            </a:endParaRPr>
          </a:p>
        </p:txBody>
      </p:sp>
      <p:sp>
        <p:nvSpPr>
          <p:cNvPr id="27" name="Freeform: Shape 26">
            <a:extLst>
              <a:ext uri="{FF2B5EF4-FFF2-40B4-BE49-F238E27FC236}">
                <a16:creationId xmlns:a16="http://schemas.microsoft.com/office/drawing/2014/main" id="{80B5E2A0-7142-02F6-0590-91BFAAFDB833}"/>
              </a:ext>
            </a:extLst>
          </p:cNvPr>
          <p:cNvSpPr/>
          <p:nvPr/>
        </p:nvSpPr>
        <p:spPr>
          <a:xfrm>
            <a:off x="809448" y="2876199"/>
            <a:ext cx="219183" cy="562887"/>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defTabSz="946862"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prstClr val="black"/>
              </a:solidFill>
              <a:effectLst/>
              <a:uLnTx/>
              <a:uFillTx/>
              <a:latin typeface="GT Walsheim LC" pitchFamily="2" charset="0"/>
            </a:endParaRPr>
          </a:p>
        </p:txBody>
      </p:sp>
      <p:sp>
        <p:nvSpPr>
          <p:cNvPr id="28" name="Freeform: Shape 27">
            <a:extLst>
              <a:ext uri="{FF2B5EF4-FFF2-40B4-BE49-F238E27FC236}">
                <a16:creationId xmlns:a16="http://schemas.microsoft.com/office/drawing/2014/main" id="{9741784E-EB00-8A2D-973B-FD9937465C72}"/>
              </a:ext>
            </a:extLst>
          </p:cNvPr>
          <p:cNvSpPr/>
          <p:nvPr/>
        </p:nvSpPr>
        <p:spPr>
          <a:xfrm>
            <a:off x="809448" y="2636912"/>
            <a:ext cx="728927" cy="460848"/>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eaLnBrk="1" fontAlgn="auto" latinLnBrk="0" hangingPunct="1">
              <a:lnSpc>
                <a:spcPct val="100000"/>
              </a:lnSpc>
              <a:spcBef>
                <a:spcPts val="0"/>
              </a:spcBef>
              <a:spcAft>
                <a:spcPts val="0"/>
              </a:spcAft>
              <a:buClrTx/>
              <a:buSzTx/>
              <a:buFontTx/>
              <a:buNone/>
              <a:tabLst/>
              <a:defRPr/>
            </a:pPr>
            <a:endParaRPr kumimoji="0" sz="2000" b="1" i="0" u="none" strike="noStrike" kern="0" cap="none" spc="0" normalizeH="0" baseline="0" noProof="0" dirty="0">
              <a:ln>
                <a:noFill/>
              </a:ln>
              <a:solidFill>
                <a:schemeClr val="bg1"/>
              </a:solidFill>
              <a:effectLst/>
              <a:uLnTx/>
              <a:uFillTx/>
            </a:endParaRPr>
          </a:p>
        </p:txBody>
      </p:sp>
      <p:sp>
        <p:nvSpPr>
          <p:cNvPr id="42" name="Oval 41">
            <a:extLst>
              <a:ext uri="{FF2B5EF4-FFF2-40B4-BE49-F238E27FC236}">
                <a16:creationId xmlns:a16="http://schemas.microsoft.com/office/drawing/2014/main" id="{BA571CFC-2C84-2AE3-B2A5-C8B00C55A7AE}"/>
              </a:ext>
            </a:extLst>
          </p:cNvPr>
          <p:cNvSpPr/>
          <p:nvPr/>
        </p:nvSpPr>
        <p:spPr>
          <a:xfrm>
            <a:off x="1028629" y="2698428"/>
            <a:ext cx="360000" cy="355542"/>
          </a:xfrm>
          <a:prstGeom prst="ellipse">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pic>
        <p:nvPicPr>
          <p:cNvPr id="43" name="Picture 598">
            <a:extLst>
              <a:ext uri="{FF2B5EF4-FFF2-40B4-BE49-F238E27FC236}">
                <a16:creationId xmlns:a16="http://schemas.microsoft.com/office/drawing/2014/main" id="{90300315-FD10-4826-5186-A9B7D2CC4665}"/>
              </a:ext>
            </a:extLst>
          </p:cNvPr>
          <p:cNvPicPr>
            <a:picLocks noChangeAspect="1" noChangeArrowheads="1"/>
          </p:cNvPicPr>
          <p:nvPr/>
        </p:nvPicPr>
        <p:blipFill>
          <a:blip r:embed="rId5" cstate="screen">
            <a:lum bright="70000" contrast="-70000"/>
            <a:extLst>
              <a:ext uri="{28A0092B-C50C-407E-A947-70E740481C1C}">
                <a14:useLocalDpi xmlns:a14="http://schemas.microsoft.com/office/drawing/2010/main" val="0"/>
              </a:ext>
            </a:extLst>
          </a:blip>
          <a:stretch>
            <a:fillRect/>
          </a:stretch>
        </p:blipFill>
        <p:spPr bwMode="auto">
          <a:xfrm>
            <a:off x="923575" y="2686151"/>
            <a:ext cx="360000" cy="360000"/>
          </a:xfrm>
          <a:prstGeom prst="rect">
            <a:avLst/>
          </a:prstGeom>
          <a:noFill/>
        </p:spPr>
      </p:pic>
      <p:sp>
        <p:nvSpPr>
          <p:cNvPr id="49" name="Freeform: Shape 48">
            <a:extLst>
              <a:ext uri="{FF2B5EF4-FFF2-40B4-BE49-F238E27FC236}">
                <a16:creationId xmlns:a16="http://schemas.microsoft.com/office/drawing/2014/main" id="{00BE73CE-18D9-714F-0C11-E5C9A42A3F01}"/>
              </a:ext>
            </a:extLst>
          </p:cNvPr>
          <p:cNvSpPr/>
          <p:nvPr/>
        </p:nvSpPr>
        <p:spPr>
          <a:xfrm>
            <a:off x="7942255" y="2876199"/>
            <a:ext cx="219183" cy="562887"/>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defTabSz="946862"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prstClr val="black"/>
              </a:solidFill>
              <a:effectLst/>
              <a:uLnTx/>
              <a:uFillTx/>
              <a:latin typeface="GT Walsheim LC" pitchFamily="2" charset="0"/>
            </a:endParaRPr>
          </a:p>
        </p:txBody>
      </p:sp>
      <p:sp>
        <p:nvSpPr>
          <p:cNvPr id="50" name="Freeform: Shape 49">
            <a:extLst>
              <a:ext uri="{FF2B5EF4-FFF2-40B4-BE49-F238E27FC236}">
                <a16:creationId xmlns:a16="http://schemas.microsoft.com/office/drawing/2014/main" id="{B5552726-A21B-0A5E-06A6-B0F09AB9299F}"/>
              </a:ext>
            </a:extLst>
          </p:cNvPr>
          <p:cNvSpPr/>
          <p:nvPr/>
        </p:nvSpPr>
        <p:spPr>
          <a:xfrm>
            <a:off x="7942255" y="2636912"/>
            <a:ext cx="728927" cy="460848"/>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eaLnBrk="1" fontAlgn="auto" latinLnBrk="0" hangingPunct="1">
              <a:lnSpc>
                <a:spcPct val="100000"/>
              </a:lnSpc>
              <a:spcBef>
                <a:spcPts val="0"/>
              </a:spcBef>
              <a:spcAft>
                <a:spcPts val="0"/>
              </a:spcAft>
              <a:buClrTx/>
              <a:buSzTx/>
              <a:buFontTx/>
              <a:buNone/>
              <a:tabLst/>
              <a:defRPr/>
            </a:pPr>
            <a:endParaRPr kumimoji="0" sz="2000" b="1" i="0" u="none" strike="noStrike" kern="0" cap="none" spc="0" normalizeH="0" baseline="0" noProof="0" dirty="0">
              <a:ln>
                <a:noFill/>
              </a:ln>
              <a:solidFill>
                <a:schemeClr val="bg1"/>
              </a:solidFill>
              <a:effectLst/>
              <a:uLnTx/>
              <a:uFillTx/>
            </a:endParaRPr>
          </a:p>
        </p:txBody>
      </p:sp>
      <p:sp>
        <p:nvSpPr>
          <p:cNvPr id="51" name="Oval 50">
            <a:extLst>
              <a:ext uri="{FF2B5EF4-FFF2-40B4-BE49-F238E27FC236}">
                <a16:creationId xmlns:a16="http://schemas.microsoft.com/office/drawing/2014/main" id="{11719D3B-6C84-1208-5032-F73E27AB81DE}"/>
              </a:ext>
            </a:extLst>
          </p:cNvPr>
          <p:cNvSpPr/>
          <p:nvPr/>
        </p:nvSpPr>
        <p:spPr>
          <a:xfrm>
            <a:off x="8161436" y="2698428"/>
            <a:ext cx="360000" cy="355542"/>
          </a:xfrm>
          <a:prstGeom prst="ellipse">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sp>
        <p:nvSpPr>
          <p:cNvPr id="54" name="Freeform: Shape 53">
            <a:extLst>
              <a:ext uri="{FF2B5EF4-FFF2-40B4-BE49-F238E27FC236}">
                <a16:creationId xmlns:a16="http://schemas.microsoft.com/office/drawing/2014/main" id="{EA471EAA-5F8D-F556-F832-1BE1A202408A}"/>
              </a:ext>
            </a:extLst>
          </p:cNvPr>
          <p:cNvSpPr/>
          <p:nvPr/>
        </p:nvSpPr>
        <p:spPr>
          <a:xfrm>
            <a:off x="4369385" y="2876199"/>
            <a:ext cx="219183" cy="562887"/>
          </a:xfrm>
          <a:custGeom>
            <a:avLst/>
            <a:gdLst>
              <a:gd name="connsiteX0" fmla="*/ 0 w 333112"/>
              <a:gd name="connsiteY0" fmla="*/ 216459 h 549571"/>
              <a:gd name="connsiteX1" fmla="*/ 333112 w 333112"/>
              <a:gd name="connsiteY1" fmla="*/ 549571 h 549571"/>
              <a:gd name="connsiteX2" fmla="*/ 333112 w 333112"/>
              <a:gd name="connsiteY2" fmla="*/ 0 h 549571"/>
              <a:gd name="connsiteX3" fmla="*/ 0 w 333112"/>
              <a:gd name="connsiteY3" fmla="*/ 216459 h 549571"/>
            </a:gdLst>
            <a:ahLst/>
            <a:cxnLst>
              <a:cxn ang="0">
                <a:pos x="connsiteX0" y="connsiteY0"/>
              </a:cxn>
              <a:cxn ang="0">
                <a:pos x="connsiteX1" y="connsiteY1"/>
              </a:cxn>
              <a:cxn ang="0">
                <a:pos x="connsiteX2" y="connsiteY2"/>
              </a:cxn>
              <a:cxn ang="0">
                <a:pos x="connsiteX3" y="connsiteY3"/>
              </a:cxn>
            </a:cxnLst>
            <a:rect l="l" t="t" r="r" b="b"/>
            <a:pathLst>
              <a:path w="333112" h="549571">
                <a:moveTo>
                  <a:pt x="0" y="216459"/>
                </a:moveTo>
                <a:lnTo>
                  <a:pt x="333112" y="549571"/>
                </a:lnTo>
                <a:lnTo>
                  <a:pt x="333112" y="0"/>
                </a:lnTo>
                <a:lnTo>
                  <a:pt x="0" y="216459"/>
                </a:lnTo>
                <a:close/>
              </a:path>
            </a:pathLst>
          </a:custGeom>
          <a:solidFill>
            <a:sysClr val="window" lastClr="FFFFFF">
              <a:lumMod val="85000"/>
            </a:sysClr>
          </a:solidFill>
          <a:ln w="0" cap="flat">
            <a:noFill/>
            <a:prstDash val="solid"/>
            <a:miter/>
          </a:ln>
        </p:spPr>
        <p:txBody>
          <a:bodyPr rtlCol="0" anchor="ctr"/>
          <a:lstStyle/>
          <a:p>
            <a:pPr marL="0" marR="0" lvl="0" indent="0" defTabSz="946862"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prstClr val="black"/>
              </a:solidFill>
              <a:effectLst/>
              <a:uLnTx/>
              <a:uFillTx/>
              <a:latin typeface="GT Walsheim LC" pitchFamily="2" charset="0"/>
            </a:endParaRPr>
          </a:p>
        </p:txBody>
      </p:sp>
      <p:sp>
        <p:nvSpPr>
          <p:cNvPr id="55" name="Freeform: Shape 54">
            <a:extLst>
              <a:ext uri="{FF2B5EF4-FFF2-40B4-BE49-F238E27FC236}">
                <a16:creationId xmlns:a16="http://schemas.microsoft.com/office/drawing/2014/main" id="{322B040A-52F2-510F-4428-D197A5AF987C}"/>
              </a:ext>
            </a:extLst>
          </p:cNvPr>
          <p:cNvSpPr/>
          <p:nvPr/>
        </p:nvSpPr>
        <p:spPr>
          <a:xfrm>
            <a:off x="4369385" y="2636912"/>
            <a:ext cx="728927" cy="460848"/>
          </a:xfrm>
          <a:custGeom>
            <a:avLst/>
            <a:gdLst>
              <a:gd name="connsiteX0" fmla="*/ 0 w 1401632"/>
              <a:gd name="connsiteY0" fmla="*/ 0 h 617582"/>
              <a:gd name="connsiteX1" fmla="*/ 165499 w 1401632"/>
              <a:gd name="connsiteY1" fmla="*/ 0 h 617582"/>
              <a:gd name="connsiteX2" fmla="*/ 248246 w 1401632"/>
              <a:gd name="connsiteY2" fmla="*/ 0 h 617582"/>
              <a:gd name="connsiteX3" fmla="*/ 349247 w 1401632"/>
              <a:gd name="connsiteY3" fmla="*/ 0 h 617582"/>
              <a:gd name="connsiteX4" fmla="*/ 567705 w 1401632"/>
              <a:gd name="connsiteY4" fmla="*/ 0 h 617582"/>
              <a:gd name="connsiteX5" fmla="*/ 1030235 w 1401632"/>
              <a:gd name="connsiteY5" fmla="*/ 0 h 617582"/>
              <a:gd name="connsiteX6" fmla="*/ 1091909 w 1401632"/>
              <a:gd name="connsiteY6" fmla="*/ 20432 h 617582"/>
              <a:gd name="connsiteX7" fmla="*/ 1385213 w 1401632"/>
              <a:gd name="connsiteY7" fmla="*/ 276308 h 617582"/>
              <a:gd name="connsiteX8" fmla="*/ 1385213 w 1401632"/>
              <a:gd name="connsiteY8" fmla="*/ 341275 h 617582"/>
              <a:gd name="connsiteX9" fmla="*/ 1091909 w 1401632"/>
              <a:gd name="connsiteY9" fmla="*/ 597151 h 617582"/>
              <a:gd name="connsiteX10" fmla="*/ 1030235 w 1401632"/>
              <a:gd name="connsiteY10" fmla="*/ 617582 h 617582"/>
              <a:gd name="connsiteX11" fmla="*/ 1030000 w 1401632"/>
              <a:gd name="connsiteY11" fmla="*/ 617582 h 617582"/>
              <a:gd name="connsiteX12" fmla="*/ 567705 w 1401632"/>
              <a:gd name="connsiteY12" fmla="*/ 617582 h 617582"/>
              <a:gd name="connsiteX13" fmla="*/ 349247 w 1401632"/>
              <a:gd name="connsiteY13" fmla="*/ 617582 h 617582"/>
              <a:gd name="connsiteX14" fmla="*/ 248246 w 1401632"/>
              <a:gd name="connsiteY14" fmla="*/ 617582 h 617582"/>
              <a:gd name="connsiteX15" fmla="*/ 165499 w 1401632"/>
              <a:gd name="connsiteY15" fmla="*/ 617582 h 617582"/>
              <a:gd name="connsiteX16" fmla="*/ 0 w 1401632"/>
              <a:gd name="connsiteY16" fmla="*/ 617582 h 61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1632" h="617582">
                <a:moveTo>
                  <a:pt x="0" y="0"/>
                </a:moveTo>
                <a:lnTo>
                  <a:pt x="165499" y="0"/>
                </a:lnTo>
                <a:lnTo>
                  <a:pt x="248246" y="0"/>
                </a:lnTo>
                <a:lnTo>
                  <a:pt x="349247" y="0"/>
                </a:lnTo>
                <a:lnTo>
                  <a:pt x="567705" y="0"/>
                </a:lnTo>
                <a:lnTo>
                  <a:pt x="1030235" y="0"/>
                </a:lnTo>
                <a:cubicBezTo>
                  <a:pt x="1054245" y="0"/>
                  <a:pt x="1077079" y="7502"/>
                  <a:pt x="1091909" y="20432"/>
                </a:cubicBezTo>
                <a:lnTo>
                  <a:pt x="1385213" y="276308"/>
                </a:lnTo>
                <a:cubicBezTo>
                  <a:pt x="1407105" y="295463"/>
                  <a:pt x="1407105" y="322120"/>
                  <a:pt x="1385213" y="341275"/>
                </a:cubicBezTo>
                <a:lnTo>
                  <a:pt x="1091909" y="597151"/>
                </a:lnTo>
                <a:cubicBezTo>
                  <a:pt x="1077079" y="610080"/>
                  <a:pt x="1054245" y="617582"/>
                  <a:pt x="1030235" y="617582"/>
                </a:cubicBezTo>
                <a:lnTo>
                  <a:pt x="1030000" y="617582"/>
                </a:lnTo>
                <a:lnTo>
                  <a:pt x="567705" y="617582"/>
                </a:lnTo>
                <a:lnTo>
                  <a:pt x="349247" y="617582"/>
                </a:lnTo>
                <a:lnTo>
                  <a:pt x="248246" y="617582"/>
                </a:lnTo>
                <a:lnTo>
                  <a:pt x="165499" y="617582"/>
                </a:lnTo>
                <a:lnTo>
                  <a:pt x="0" y="617582"/>
                </a:lnTo>
                <a:close/>
              </a:path>
            </a:pathLst>
          </a:custGeom>
          <a:solidFill>
            <a:schemeClr val="accent1"/>
          </a:solidFill>
          <a:ln w="0" cap="flat">
            <a:noFill/>
            <a:prstDash val="solid"/>
            <a:miter/>
          </a:ln>
          <a:effectLst>
            <a:outerShdw blurRad="50800" dist="38100" dir="2700000" algn="tl" rotWithShape="0">
              <a:prstClr val="black">
                <a:alpha val="5000"/>
              </a:prstClr>
            </a:outerShdw>
          </a:effectLst>
        </p:spPr>
        <p:txBody>
          <a:bodyPr lIns="0" rtlCol="0" anchor="ctr"/>
          <a:lstStyle/>
          <a:p>
            <a:pPr marL="0" marR="0" lvl="0" indent="0" algn="ctr" defTabSz="946862" eaLnBrk="1" fontAlgn="auto" latinLnBrk="0" hangingPunct="1">
              <a:lnSpc>
                <a:spcPct val="100000"/>
              </a:lnSpc>
              <a:spcBef>
                <a:spcPts val="0"/>
              </a:spcBef>
              <a:spcAft>
                <a:spcPts val="0"/>
              </a:spcAft>
              <a:buClrTx/>
              <a:buSzTx/>
              <a:buFontTx/>
              <a:buNone/>
              <a:tabLst/>
              <a:defRPr/>
            </a:pPr>
            <a:endParaRPr kumimoji="0" sz="2000" b="1" i="0" u="none" strike="noStrike" kern="0" cap="none" spc="0" normalizeH="0" baseline="0" noProof="0" dirty="0">
              <a:ln>
                <a:noFill/>
              </a:ln>
              <a:solidFill>
                <a:schemeClr val="bg1"/>
              </a:solidFill>
              <a:effectLst/>
              <a:uLnTx/>
              <a:uFillTx/>
            </a:endParaRPr>
          </a:p>
        </p:txBody>
      </p:sp>
      <p:sp>
        <p:nvSpPr>
          <p:cNvPr id="56" name="Oval 55">
            <a:extLst>
              <a:ext uri="{FF2B5EF4-FFF2-40B4-BE49-F238E27FC236}">
                <a16:creationId xmlns:a16="http://schemas.microsoft.com/office/drawing/2014/main" id="{1C0D3748-A54C-6421-7730-260DCD9951D5}"/>
              </a:ext>
            </a:extLst>
          </p:cNvPr>
          <p:cNvSpPr/>
          <p:nvPr/>
        </p:nvSpPr>
        <p:spPr>
          <a:xfrm>
            <a:off x="4588566" y="2698428"/>
            <a:ext cx="360000" cy="355542"/>
          </a:xfrm>
          <a:prstGeom prst="ellipse">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a:solidFill>
                <a:schemeClr val="bg1"/>
              </a:solidFill>
            </a:endParaRPr>
          </a:p>
        </p:txBody>
      </p:sp>
      <p:pic>
        <p:nvPicPr>
          <p:cNvPr id="58" name="Picture 57">
            <a:extLst>
              <a:ext uri="{FF2B5EF4-FFF2-40B4-BE49-F238E27FC236}">
                <a16:creationId xmlns:a16="http://schemas.microsoft.com/office/drawing/2014/main" id="{58C47674-BC1C-BDE7-B64B-C70FADAA5570}"/>
              </a:ext>
            </a:extLst>
          </p:cNvPr>
          <p:cNvPicPr>
            <a:picLocks noChangeAspect="1"/>
          </p:cNvPicPr>
          <p:nvPr/>
        </p:nvPicPr>
        <p:blipFill>
          <a:blip r:embed="rId6" cstate="screen">
            <a:lum bright="70000" contrast="-70000"/>
            <a:extLst>
              <a:ext uri="{28A0092B-C50C-407E-A947-70E740481C1C}">
                <a14:useLocalDpi xmlns:a14="http://schemas.microsoft.com/office/drawing/2010/main" val="0"/>
              </a:ext>
            </a:extLst>
          </a:blip>
          <a:stretch>
            <a:fillRect/>
          </a:stretch>
        </p:blipFill>
        <p:spPr>
          <a:xfrm>
            <a:off x="4483512" y="2686151"/>
            <a:ext cx="360000" cy="360000"/>
          </a:xfrm>
          <a:prstGeom prst="rect">
            <a:avLst/>
          </a:prstGeom>
        </p:spPr>
      </p:pic>
      <p:pic>
        <p:nvPicPr>
          <p:cNvPr id="59" name="Picture 58">
            <a:extLst>
              <a:ext uri="{FF2B5EF4-FFF2-40B4-BE49-F238E27FC236}">
                <a16:creationId xmlns:a16="http://schemas.microsoft.com/office/drawing/2014/main" id="{F5F87B19-C1D0-10FB-B254-335B0CE70C5D}"/>
              </a:ext>
            </a:extLst>
          </p:cNvPr>
          <p:cNvPicPr>
            <a:picLocks noChangeAspect="1"/>
          </p:cNvPicPr>
          <p:nvPr/>
        </p:nvPicPr>
        <p:blipFill>
          <a:blip r:embed="rId7" cstate="screen">
            <a:lum bright="70000" contrast="-70000"/>
            <a:extLst>
              <a:ext uri="{28A0092B-C50C-407E-A947-70E740481C1C}">
                <a14:useLocalDpi xmlns:a14="http://schemas.microsoft.com/office/drawing/2010/main" val="0"/>
              </a:ext>
            </a:extLst>
          </a:blip>
          <a:stretch>
            <a:fillRect/>
          </a:stretch>
        </p:blipFill>
        <p:spPr>
          <a:xfrm>
            <a:off x="8051846" y="2686151"/>
            <a:ext cx="360000" cy="360000"/>
          </a:xfrm>
          <a:prstGeom prst="rect">
            <a:avLst/>
          </a:prstGeom>
        </p:spPr>
      </p:pic>
      <p:sp>
        <p:nvSpPr>
          <p:cNvPr id="2" name="Rectangle 1">
            <a:extLst>
              <a:ext uri="{FF2B5EF4-FFF2-40B4-BE49-F238E27FC236}">
                <a16:creationId xmlns:a16="http://schemas.microsoft.com/office/drawing/2014/main" id="{A12F1402-0195-67EC-0B86-249FD59F69CC}"/>
              </a:ext>
            </a:extLst>
          </p:cNvPr>
          <p:cNvSpPr/>
          <p:nvPr/>
        </p:nvSpPr>
        <p:spPr>
          <a:xfrm rot="16200000">
            <a:off x="336211" y="4073824"/>
            <a:ext cx="859153" cy="155877"/>
          </a:xfrm>
          <a:prstGeom prst="rect">
            <a:avLst/>
          </a:prstGeom>
        </p:spPr>
        <p:txBody>
          <a:bodyPr wrap="square" lIns="0" tIns="0" rIns="0" bIns="0">
            <a:spAutoFit/>
          </a:bodyPr>
          <a:lstStyle/>
          <a:p>
            <a:pPr marL="0" marR="0" lvl="0" indent="0" algn="ctr" defTabSz="914400" rtl="0" eaLnBrk="1" fontAlgn="auto" latinLnBrk="0" hangingPunct="1">
              <a:lnSpc>
                <a:spcPct val="110000"/>
              </a:lnSpc>
              <a:spcBef>
                <a:spcPts val="544"/>
              </a:spcBef>
              <a:spcAft>
                <a:spcPts val="544"/>
              </a:spcAft>
              <a:buClrTx/>
              <a:buSzTx/>
              <a:buFontTx/>
              <a:buNone/>
              <a:tabLst/>
              <a:defRPr/>
            </a:pPr>
            <a:r>
              <a:rPr lang="el-GR" sz="998" b="1" i="1" dirty="0">
                <a:solidFill>
                  <a:srgbClr val="00A7B4"/>
                </a:solidFill>
                <a:latin typeface="Arial" panose="020B0604020202020204"/>
              </a:rPr>
              <a:t>Παρεμβάσεις </a:t>
            </a:r>
            <a:endParaRPr kumimoji="0" lang="en-US" sz="998" b="1" i="1" u="none" strike="noStrike" kern="1200" cap="none" spc="0" normalizeH="0" baseline="0" noProof="0" dirty="0">
              <a:ln>
                <a:noFill/>
              </a:ln>
              <a:solidFill>
                <a:srgbClr val="00A7B4"/>
              </a:solidFill>
              <a:effectLst/>
              <a:uLnTx/>
              <a:uFillTx/>
              <a:latin typeface="Arial" panose="020B0604020202020204"/>
              <a:ea typeface="+mn-ea"/>
              <a:cs typeface="+mn-cs"/>
            </a:endParaRPr>
          </a:p>
        </p:txBody>
      </p:sp>
      <p:sp>
        <p:nvSpPr>
          <p:cNvPr id="3" name="Rectangle: Rounded Corners 2">
            <a:extLst>
              <a:ext uri="{FF2B5EF4-FFF2-40B4-BE49-F238E27FC236}">
                <a16:creationId xmlns:a16="http://schemas.microsoft.com/office/drawing/2014/main" id="{9F8264BF-1062-1A96-5E4A-2CBFE0D358D3}"/>
              </a:ext>
            </a:extLst>
          </p:cNvPr>
          <p:cNvSpPr/>
          <p:nvPr/>
        </p:nvSpPr>
        <p:spPr>
          <a:xfrm>
            <a:off x="1028628" y="5390346"/>
            <a:ext cx="3059999" cy="518796"/>
          </a:xfrm>
          <a:prstGeom prst="roundRect">
            <a:avLst/>
          </a:prstGeom>
          <a:solidFill>
            <a:schemeClr val="accent6">
              <a:lumMod val="10000"/>
              <a:lumOff val="90000"/>
            </a:schemeClr>
          </a:solidFill>
          <a:ln w="952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2075" lvl="1" algn="ctr">
              <a:defRPr/>
            </a:pPr>
            <a:r>
              <a:rPr kumimoji="0" lang="el-GR" sz="1050" b="1" i="0" u="none" strike="noStrike" kern="1200" cap="none" spc="0" normalizeH="0" baseline="0" noProof="0" dirty="0">
                <a:ln>
                  <a:noFill/>
                </a:ln>
                <a:solidFill>
                  <a:prstClr val="black"/>
                </a:solidFill>
                <a:effectLst/>
                <a:uLnTx/>
                <a:uFillTx/>
                <a:latin typeface="Arial" panose="020B0604020202020204"/>
                <a:ea typeface="+mn-ea"/>
                <a:cs typeface="+mn-cs"/>
              </a:rPr>
              <a:t>Προσδιορισμός και τήρηση κριτηρίων χαρακτηρισμού φαρμάκου σε έλλειψη </a:t>
            </a:r>
          </a:p>
        </p:txBody>
      </p:sp>
      <p:sp>
        <p:nvSpPr>
          <p:cNvPr id="4" name="Rectangle: Rounded Corners 3">
            <a:extLst>
              <a:ext uri="{FF2B5EF4-FFF2-40B4-BE49-F238E27FC236}">
                <a16:creationId xmlns:a16="http://schemas.microsoft.com/office/drawing/2014/main" id="{8DCFBCE2-359B-7075-98CF-24CA53C322C8}"/>
              </a:ext>
            </a:extLst>
          </p:cNvPr>
          <p:cNvSpPr/>
          <p:nvPr/>
        </p:nvSpPr>
        <p:spPr>
          <a:xfrm>
            <a:off x="4595391" y="5399521"/>
            <a:ext cx="3059999" cy="518796"/>
          </a:xfrm>
          <a:prstGeom prst="roundRect">
            <a:avLst/>
          </a:prstGeom>
          <a:solidFill>
            <a:schemeClr val="accent6">
              <a:lumMod val="10000"/>
              <a:lumOff val="90000"/>
            </a:schemeClr>
          </a:solidFill>
          <a:ln w="952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dirty="0">
                <a:solidFill>
                  <a:prstClr val="black"/>
                </a:solidFill>
                <a:latin typeface="Arial" panose="020B0604020202020204"/>
              </a:rPr>
              <a:t>Διασύνδεση πληροφοριακών συστημάτων (ΕΟΦ / ΗΔΙΚΑ / ΗΣΠΑΔΙΦ) </a:t>
            </a:r>
          </a:p>
        </p:txBody>
      </p:sp>
      <p:sp>
        <p:nvSpPr>
          <p:cNvPr id="6" name="Rectangle: Rounded Corners 5">
            <a:extLst>
              <a:ext uri="{FF2B5EF4-FFF2-40B4-BE49-F238E27FC236}">
                <a16:creationId xmlns:a16="http://schemas.microsoft.com/office/drawing/2014/main" id="{38C540DF-F3D8-7E20-C3E1-3D97F85193F5}"/>
              </a:ext>
            </a:extLst>
          </p:cNvPr>
          <p:cNvSpPr/>
          <p:nvPr/>
        </p:nvSpPr>
        <p:spPr>
          <a:xfrm>
            <a:off x="8160657" y="5390346"/>
            <a:ext cx="3059999" cy="518796"/>
          </a:xfrm>
          <a:prstGeom prst="roundRect">
            <a:avLst/>
          </a:prstGeom>
          <a:solidFill>
            <a:schemeClr val="accent6">
              <a:lumMod val="10000"/>
              <a:lumOff val="90000"/>
            </a:schemeClr>
          </a:solidFill>
          <a:ln w="9525">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dirty="0">
                <a:solidFill>
                  <a:prstClr val="black"/>
                </a:solidFill>
                <a:latin typeface="Arial" panose="020B0604020202020204"/>
              </a:rPr>
              <a:t>Διασύνδεση των μερών της εφοδιαστικής αλυσίδας με πληροφοριακά συστήματα</a:t>
            </a:r>
          </a:p>
        </p:txBody>
      </p:sp>
      <p:sp>
        <p:nvSpPr>
          <p:cNvPr id="7" name="Rectangle 6">
            <a:extLst>
              <a:ext uri="{FF2B5EF4-FFF2-40B4-BE49-F238E27FC236}">
                <a16:creationId xmlns:a16="http://schemas.microsoft.com/office/drawing/2014/main" id="{B7694878-026D-0B2F-DAFA-1979EEF9557B}"/>
              </a:ext>
            </a:extLst>
          </p:cNvPr>
          <p:cNvSpPr/>
          <p:nvPr/>
        </p:nvSpPr>
        <p:spPr>
          <a:xfrm rot="16200000">
            <a:off x="336211" y="5580838"/>
            <a:ext cx="859153" cy="155877"/>
          </a:xfrm>
          <a:prstGeom prst="rect">
            <a:avLst/>
          </a:prstGeom>
        </p:spPr>
        <p:txBody>
          <a:bodyPr wrap="square" lIns="0" tIns="0" rIns="0" bIns="0">
            <a:spAutoFit/>
          </a:bodyPr>
          <a:lstStyle/>
          <a:p>
            <a:pPr marL="0" marR="0" lvl="0" indent="0" algn="ctr" defTabSz="914400" rtl="0" eaLnBrk="1" fontAlgn="auto" latinLnBrk="0" hangingPunct="1">
              <a:lnSpc>
                <a:spcPct val="110000"/>
              </a:lnSpc>
              <a:spcBef>
                <a:spcPts val="544"/>
              </a:spcBef>
              <a:spcAft>
                <a:spcPts val="544"/>
              </a:spcAft>
              <a:buClrTx/>
              <a:buSzTx/>
              <a:buFontTx/>
              <a:buNone/>
              <a:tabLst/>
              <a:defRPr/>
            </a:pPr>
            <a:r>
              <a:rPr lang="el-GR" sz="998" b="1" i="1" dirty="0">
                <a:solidFill>
                  <a:srgbClr val="00A7B4"/>
                </a:solidFill>
                <a:latin typeface="Arial" panose="020B0604020202020204"/>
              </a:rPr>
              <a:t>Δράση</a:t>
            </a:r>
            <a:endParaRPr kumimoji="0" lang="en-US" sz="998" b="1" i="1" u="none" strike="noStrike" kern="1200" cap="none" spc="0" normalizeH="0" baseline="0" noProof="0" dirty="0">
              <a:ln>
                <a:noFill/>
              </a:ln>
              <a:solidFill>
                <a:srgbClr val="00A7B4"/>
              </a:solidFill>
              <a:effectLst/>
              <a:uLnTx/>
              <a:uFillTx/>
              <a:latin typeface="Arial" panose="020B0604020202020204"/>
              <a:ea typeface="+mn-ea"/>
              <a:cs typeface="+mn-cs"/>
            </a:endParaRPr>
          </a:p>
        </p:txBody>
      </p:sp>
      <p:sp>
        <p:nvSpPr>
          <p:cNvPr id="10" name="Title">
            <a:extLst>
              <a:ext uri="{FF2B5EF4-FFF2-40B4-BE49-F238E27FC236}">
                <a16:creationId xmlns:a16="http://schemas.microsoft.com/office/drawing/2014/main" id="{7A4610B5-C5E0-9376-BC2E-78E4996B0FEC}"/>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Ρυθμιστικές παρεμβάσεις </a:t>
            </a:r>
          </a:p>
          <a:p>
            <a:r>
              <a:rPr lang="el-GR" sz="2000" dirty="0">
                <a:solidFill>
                  <a:srgbClr val="00A7B4"/>
                </a:solidFill>
                <a:latin typeface="Arial (Body)"/>
                <a:cs typeface="Arial" panose="020B0604020202020204" pitchFamily="34" charset="0"/>
              </a:rPr>
              <a:t>Βασικά συμπεράσματα και πολιτικές ενδυνάμωσης</a:t>
            </a:r>
          </a:p>
        </p:txBody>
      </p:sp>
      <p:sp>
        <p:nvSpPr>
          <p:cNvPr id="13" name="Text Placeholder 5">
            <a:extLst>
              <a:ext uri="{FF2B5EF4-FFF2-40B4-BE49-F238E27FC236}">
                <a16:creationId xmlns:a16="http://schemas.microsoft.com/office/drawing/2014/main" id="{BA8C407F-3320-7F14-6883-6FCCE4255663}"/>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indent="-172800">
              <a:spcBef>
                <a:spcPts val="181"/>
              </a:spcBef>
              <a:spcAft>
                <a:spcPts val="181"/>
              </a:spcAft>
            </a:pPr>
            <a:r>
              <a:rPr lang="el-GR" sz="1179" dirty="0">
                <a:solidFill>
                  <a:srgbClr val="4F2D7F"/>
                </a:solidFill>
              </a:rPr>
              <a:t>Λαμβάνοντας υπόψη την επίδραση των παράλληλων εξαγωγών στη συνολική αγορά φαρμάκου κρίνεται σκόπιμο να αποτυπωθούν παρεμβάσεις, ως πολιτικές </a:t>
            </a:r>
          </a:p>
          <a:p>
            <a:pPr marL="172800" indent="-172800">
              <a:spcBef>
                <a:spcPts val="181"/>
              </a:spcBef>
              <a:spcAft>
                <a:spcPts val="181"/>
              </a:spcAft>
            </a:pPr>
            <a:r>
              <a:rPr lang="el-GR" sz="1179" dirty="0">
                <a:solidFill>
                  <a:srgbClr val="4F2D7F"/>
                </a:solidFill>
              </a:rPr>
              <a:t>ενδυνάμωσης, οι οποίες δύναται να ληφθούν υπόψη ως προς:</a:t>
            </a:r>
          </a:p>
          <a:p>
            <a:pPr marL="172800" indent="-172800">
              <a:spcBef>
                <a:spcPts val="181"/>
              </a:spcBef>
              <a:spcAft>
                <a:spcPts val="181"/>
              </a:spcAft>
              <a:buFont typeface="Wingdings" panose="05000000000000000000" pitchFamily="2" charset="2"/>
              <a:buChar char="§"/>
            </a:pPr>
            <a:r>
              <a:rPr lang="el-GR" sz="1179" dirty="0">
                <a:solidFill>
                  <a:srgbClr val="4F2D7F"/>
                </a:solidFill>
              </a:rPr>
              <a:t>τη </a:t>
            </a:r>
            <a:r>
              <a:rPr lang="el-GR" sz="1179" b="1" dirty="0">
                <a:solidFill>
                  <a:srgbClr val="4F2D7F"/>
                </a:solidFill>
              </a:rPr>
              <a:t>μεθοδολογία και ορισμό της έλλειψης των φαρμάκων </a:t>
            </a:r>
          </a:p>
          <a:p>
            <a:pPr marL="172800" indent="-172800">
              <a:spcBef>
                <a:spcPts val="181"/>
              </a:spcBef>
              <a:spcAft>
                <a:spcPts val="181"/>
              </a:spcAft>
              <a:buFont typeface="Wingdings" panose="05000000000000000000" pitchFamily="2" charset="2"/>
              <a:buChar char="§"/>
            </a:pPr>
            <a:r>
              <a:rPr lang="el-GR" sz="1179" dirty="0">
                <a:solidFill>
                  <a:srgbClr val="4F2D7F"/>
                </a:solidFill>
              </a:rPr>
              <a:t>την πρόβλεψη την </a:t>
            </a:r>
            <a:r>
              <a:rPr lang="el-GR" sz="1179" b="1" dirty="0">
                <a:solidFill>
                  <a:srgbClr val="4F2D7F"/>
                </a:solidFill>
              </a:rPr>
              <a:t>εφαρμογή των μέτρων αντιμετώπισης </a:t>
            </a:r>
            <a:r>
              <a:rPr lang="el-GR" sz="1179" dirty="0">
                <a:solidFill>
                  <a:srgbClr val="4F2D7F"/>
                </a:solidFill>
              </a:rPr>
              <a:t>που έχουν προταθεί</a:t>
            </a:r>
            <a:endParaRPr lang="en-US" sz="1179" b="1" dirty="0">
              <a:solidFill>
                <a:srgbClr val="4F2D7F"/>
              </a:solidFill>
            </a:endParaRPr>
          </a:p>
        </p:txBody>
      </p:sp>
    </p:spTree>
    <p:extLst>
      <p:ext uri="{BB962C8B-B14F-4D97-AF65-F5344CB8AC3E}">
        <p14:creationId xmlns:p14="http://schemas.microsoft.com/office/powerpoint/2010/main" val="181863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05267901-BB75-F501-834B-45AC9F0522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0" name="think-cell data - do not delete" hidden="1">
                        <a:extLst>
                          <a:ext uri="{FF2B5EF4-FFF2-40B4-BE49-F238E27FC236}">
                            <a16:creationId xmlns:a16="http://schemas.microsoft.com/office/drawing/2014/main" id="{05267901-BB75-F501-834B-45AC9F0522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62315E5B-E8DB-29CB-423C-3C49458E754D}"/>
              </a:ext>
            </a:extLst>
          </p:cNvPr>
          <p:cNvGrpSpPr/>
          <p:nvPr/>
        </p:nvGrpSpPr>
        <p:grpSpPr>
          <a:xfrm>
            <a:off x="491658" y="517236"/>
            <a:ext cx="11184342" cy="1903652"/>
            <a:chOff x="491658" y="517236"/>
            <a:chExt cx="11184342" cy="1903652"/>
          </a:xfrm>
        </p:grpSpPr>
        <p:sp>
          <p:nvSpPr>
            <p:cNvPr id="5" name="Title">
              <a:extLst>
                <a:ext uri="{FF2B5EF4-FFF2-40B4-BE49-F238E27FC236}">
                  <a16:creationId xmlns:a16="http://schemas.microsoft.com/office/drawing/2014/main" id="{475F7B4A-354D-CEAA-E658-BF796D2AA31B}"/>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Ρυθμιστικές παρεμβάσεις </a:t>
              </a:r>
            </a:p>
            <a:p>
              <a:pPr>
                <a:spcAft>
                  <a:spcPts val="0"/>
                </a:spcAft>
              </a:pPr>
              <a:r>
                <a:rPr lang="el-GR" sz="2000" dirty="0">
                  <a:solidFill>
                    <a:schemeClr val="accent2"/>
                  </a:solidFill>
                </a:rPr>
                <a:t>Εργαλεία ενίσχυσης κλάδου</a:t>
              </a:r>
            </a:p>
          </p:txBody>
        </p:sp>
        <p:sp>
          <p:nvSpPr>
            <p:cNvPr id="11" name="Text Placeholder 5">
              <a:extLst>
                <a:ext uri="{FF2B5EF4-FFF2-40B4-BE49-F238E27FC236}">
                  <a16:creationId xmlns:a16="http://schemas.microsoft.com/office/drawing/2014/main" id="{3BAE641E-1FDF-821E-6704-5D92B902F8CA}"/>
                </a:ext>
              </a:extLst>
            </p:cNvPr>
            <p:cNvSpPr txBox="1">
              <a:spLocks/>
            </p:cNvSpPr>
            <p:nvPr/>
          </p:nvSpPr>
          <p:spPr>
            <a:xfrm>
              <a:off x="491658" y="1484888"/>
              <a:ext cx="11159703" cy="936000"/>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indent="-172800" defTabSz="914406">
                <a:spcBef>
                  <a:spcPts val="181"/>
                </a:spcBef>
                <a:spcAft>
                  <a:spcPts val="181"/>
                </a:spcAft>
                <a:defRPr/>
              </a:pPr>
              <a:r>
                <a:rPr lang="el-GR" sz="1179" dirty="0">
                  <a:solidFill>
                    <a:srgbClr val="4F2D7F"/>
                  </a:solidFill>
                  <a:latin typeface="Arial" panose="020B0604020202020204"/>
                </a:rPr>
                <a:t>Το </a:t>
              </a:r>
              <a:r>
                <a:rPr lang="el-GR" sz="1179" b="1" dirty="0">
                  <a:solidFill>
                    <a:srgbClr val="4F2D7F"/>
                  </a:solidFill>
                  <a:latin typeface="Arial" panose="020B0604020202020204"/>
                </a:rPr>
                <a:t>περιορισμένο περιθώριο κέρδους (~1%) με το οποίο λειτουργούν οι φαρμακαποθήκες </a:t>
              </a:r>
              <a:r>
                <a:rPr lang="el-GR" sz="1179" dirty="0">
                  <a:solidFill>
                    <a:srgbClr val="4F2D7F"/>
                  </a:solidFill>
                  <a:latin typeface="Arial" panose="020B0604020202020204"/>
                </a:rPr>
                <a:t>αποτελεί αναβλητικό παράγοντα για τη λήψη επενδυτικών </a:t>
              </a:r>
            </a:p>
            <a:p>
              <a:pPr marL="172800" indent="-172800" defTabSz="914406">
                <a:spcBef>
                  <a:spcPts val="181"/>
                </a:spcBef>
                <a:spcAft>
                  <a:spcPts val="181"/>
                </a:spcAft>
                <a:defRPr/>
              </a:pPr>
              <a:r>
                <a:rPr lang="el-GR" sz="1179" dirty="0">
                  <a:solidFill>
                    <a:srgbClr val="4F2D7F"/>
                  </a:solidFill>
                  <a:latin typeface="Arial" panose="020B0604020202020204"/>
                </a:rPr>
                <a:t>αποφάσεων, ιδιαίτερα όταν δεν υφίσταται η δυνατότητα πρόσβασης σε εθνικούς ή ευρωπαϊκούς πόρους. Στο πλαίσιο αυτό, προτείνεται:</a:t>
              </a:r>
            </a:p>
            <a:p>
              <a:pPr marL="172800" indent="-172800" defTabSz="914406">
                <a:spcBef>
                  <a:spcPts val="181"/>
                </a:spcBef>
                <a:spcAft>
                  <a:spcPts val="181"/>
                </a:spcAft>
                <a:buFont typeface="Wingdings" panose="05000000000000000000" pitchFamily="2" charset="2"/>
                <a:buChar char="§"/>
                <a:defRPr/>
              </a:pPr>
              <a:r>
                <a:rPr lang="el-GR" sz="1179" dirty="0">
                  <a:solidFill>
                    <a:srgbClr val="4F2D7F"/>
                  </a:solidFill>
                  <a:latin typeface="Arial" panose="020B0604020202020204"/>
                </a:rPr>
                <a:t>την </a:t>
              </a:r>
              <a:r>
                <a:rPr lang="el-GR" sz="1179" b="1" dirty="0">
                  <a:solidFill>
                    <a:srgbClr val="4F2D7F"/>
                  </a:solidFill>
                  <a:latin typeface="Arial" panose="020B0604020202020204"/>
                </a:rPr>
                <a:t>καταγραφή των αναγκών του κλάδου </a:t>
              </a:r>
              <a:r>
                <a:rPr lang="el-GR" sz="1179" dirty="0">
                  <a:solidFill>
                    <a:srgbClr val="4F2D7F"/>
                  </a:solidFill>
                  <a:latin typeface="Arial" panose="020B0604020202020204"/>
                </a:rPr>
                <a:t>και διαμόρφωση εργαλείων ενίσχυσης  </a:t>
              </a:r>
            </a:p>
            <a:p>
              <a:pPr marL="172800" indent="-172800" defTabSz="914406">
                <a:spcBef>
                  <a:spcPts val="181"/>
                </a:spcBef>
                <a:spcAft>
                  <a:spcPts val="181"/>
                </a:spcAft>
                <a:buFont typeface="Wingdings" panose="05000000000000000000" pitchFamily="2" charset="2"/>
                <a:buChar char="§"/>
                <a:defRPr/>
              </a:pPr>
              <a:r>
                <a:rPr lang="el-GR" sz="1179" dirty="0"/>
                <a:t>η </a:t>
              </a:r>
              <a:r>
                <a:rPr lang="el-GR" sz="1179" b="1" dirty="0"/>
                <a:t>συμπερίληψη του κλάδου σε υφιστάμενες </a:t>
              </a:r>
              <a:r>
                <a:rPr lang="el-GR" sz="1179" dirty="0"/>
                <a:t>δράσεις</a:t>
              </a:r>
              <a:endParaRPr lang="en-US" sz="1179" b="1" dirty="0">
                <a:solidFill>
                  <a:srgbClr val="4F2D7F"/>
                </a:solidFill>
                <a:latin typeface="Arial" panose="020B0604020202020204"/>
              </a:endParaRPr>
            </a:p>
          </p:txBody>
        </p:sp>
      </p:grpSp>
      <p:sp>
        <p:nvSpPr>
          <p:cNvPr id="2" name="Rectangle: Rounded Corners 1">
            <a:extLst>
              <a:ext uri="{FF2B5EF4-FFF2-40B4-BE49-F238E27FC236}">
                <a16:creationId xmlns:a16="http://schemas.microsoft.com/office/drawing/2014/main" id="{6CE22066-2C4C-6375-1265-5117AFD1396A}"/>
              </a:ext>
            </a:extLst>
          </p:cNvPr>
          <p:cNvSpPr/>
          <p:nvPr/>
        </p:nvSpPr>
        <p:spPr>
          <a:xfrm>
            <a:off x="1091519" y="2974226"/>
            <a:ext cx="2952353" cy="2571358"/>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grpSp>
        <p:nvGrpSpPr>
          <p:cNvPr id="3" name="Group 2">
            <a:extLst>
              <a:ext uri="{FF2B5EF4-FFF2-40B4-BE49-F238E27FC236}">
                <a16:creationId xmlns:a16="http://schemas.microsoft.com/office/drawing/2014/main" id="{E2932A87-A062-9655-9B10-C208B3C52F2D}"/>
              </a:ext>
            </a:extLst>
          </p:cNvPr>
          <p:cNvGrpSpPr/>
          <p:nvPr/>
        </p:nvGrpSpPr>
        <p:grpSpPr>
          <a:xfrm>
            <a:off x="1063235" y="2854553"/>
            <a:ext cx="647562" cy="555119"/>
            <a:chOff x="1094101" y="3011682"/>
            <a:chExt cx="508888" cy="947132"/>
          </a:xfrm>
        </p:grpSpPr>
        <p:sp>
          <p:nvSpPr>
            <p:cNvPr id="4" name="Freeform: Shape 3">
              <a:extLst>
                <a:ext uri="{FF2B5EF4-FFF2-40B4-BE49-F238E27FC236}">
                  <a16:creationId xmlns:a16="http://schemas.microsoft.com/office/drawing/2014/main" id="{BD4A9B4E-F804-CA41-8BF8-05FC34BB632D}"/>
                </a:ext>
              </a:extLst>
            </p:cNvPr>
            <p:cNvSpPr/>
            <p:nvPr/>
          </p:nvSpPr>
          <p:spPr>
            <a:xfrm flipV="1">
              <a:off x="1113589" y="3017425"/>
              <a:ext cx="489400" cy="941389"/>
            </a:xfrm>
            <a:custGeom>
              <a:avLst/>
              <a:gdLst>
                <a:gd name="connsiteX0" fmla="*/ 182043 w 2666997"/>
                <a:gd name="connsiteY0" fmla="*/ 1473200 h 1473200"/>
                <a:gd name="connsiteX1" fmla="*/ 2484954 w 2666997"/>
                <a:gd name="connsiteY1" fmla="*/ 1473200 h 1473200"/>
                <a:gd name="connsiteX2" fmla="*/ 2666997 w 2666997"/>
                <a:gd name="connsiteY2" fmla="*/ 1291157 h 1473200"/>
                <a:gd name="connsiteX3" fmla="*/ 2666997 w 2666997"/>
                <a:gd name="connsiteY3" fmla="*/ 512232 h 1473200"/>
                <a:gd name="connsiteX4" fmla="*/ 2154765 w 2666997"/>
                <a:gd name="connsiteY4" fmla="*/ 0 h 1473200"/>
                <a:gd name="connsiteX5" fmla="*/ 182043 w 2666997"/>
                <a:gd name="connsiteY5" fmla="*/ 0 h 1473200"/>
                <a:gd name="connsiteX6" fmla="*/ 0 w 2666997"/>
                <a:gd name="connsiteY6" fmla="*/ 182043 h 1473200"/>
                <a:gd name="connsiteX7" fmla="*/ 0 w 2666997"/>
                <a:gd name="connsiteY7" fmla="*/ 1291157 h 1473200"/>
                <a:gd name="connsiteX8" fmla="*/ 182043 w 2666997"/>
                <a:gd name="connsiteY8"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6997" h="1473200">
                  <a:moveTo>
                    <a:pt x="182043" y="1473200"/>
                  </a:moveTo>
                  <a:lnTo>
                    <a:pt x="2484954" y="1473200"/>
                  </a:lnTo>
                  <a:cubicBezTo>
                    <a:pt x="2585494" y="1473200"/>
                    <a:pt x="2666997" y="1391697"/>
                    <a:pt x="2666997" y="1291157"/>
                  </a:cubicBezTo>
                  <a:lnTo>
                    <a:pt x="2666997" y="512232"/>
                  </a:lnTo>
                  <a:cubicBezTo>
                    <a:pt x="2666997" y="229334"/>
                    <a:pt x="2437663" y="0"/>
                    <a:pt x="2154765" y="0"/>
                  </a:cubicBezTo>
                  <a:lnTo>
                    <a:pt x="182043" y="0"/>
                  </a:lnTo>
                  <a:cubicBezTo>
                    <a:pt x="81503" y="0"/>
                    <a:pt x="0" y="81503"/>
                    <a:pt x="0" y="182043"/>
                  </a:cubicBezTo>
                  <a:lnTo>
                    <a:pt x="0" y="1291157"/>
                  </a:lnTo>
                  <a:cubicBezTo>
                    <a:pt x="0" y="1391697"/>
                    <a:pt x="81503" y="1473200"/>
                    <a:pt x="182043" y="1473200"/>
                  </a:cubicBezTo>
                  <a:close/>
                </a:path>
              </a:pathLst>
            </a:custGeom>
            <a:solidFill>
              <a:schemeClr val="accent1"/>
            </a:solidFill>
            <a:ln w="28575">
              <a:gradFill>
                <a:gsLst>
                  <a:gs pos="100000">
                    <a:schemeClr val="accent5"/>
                  </a:gs>
                  <a:gs pos="0">
                    <a:schemeClr val="accent1"/>
                  </a:gs>
                </a:gsLst>
                <a:lin ang="5400000" scaled="1"/>
              </a:gra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l"/>
              <a:endParaRPr lang="el-GR" dirty="0">
                <a:solidFill>
                  <a:schemeClr val="bg1"/>
                </a:solidFill>
              </a:endParaRPr>
            </a:p>
          </p:txBody>
        </p:sp>
        <p:sp>
          <p:nvSpPr>
            <p:cNvPr id="6" name="Rectangle 11">
              <a:extLst>
                <a:ext uri="{FF2B5EF4-FFF2-40B4-BE49-F238E27FC236}">
                  <a16:creationId xmlns:a16="http://schemas.microsoft.com/office/drawing/2014/main" id="{8BB11723-5942-DBDD-0D79-D3C665717EF1}"/>
                </a:ext>
              </a:extLst>
            </p:cNvPr>
            <p:cNvSpPr/>
            <p:nvPr/>
          </p:nvSpPr>
          <p:spPr>
            <a:xfrm>
              <a:off x="1094101" y="3011682"/>
              <a:ext cx="508888" cy="941388"/>
            </a:xfrm>
            <a:prstGeom prst="rect">
              <a:avLst/>
            </a:prstGeom>
            <a:noFill/>
            <a:ln>
              <a:noFill/>
            </a:ln>
            <a:effectLst>
              <a:outerShdw blurRad="50800" dist="38100" dir="2700000" algn="tl" rotWithShape="0">
                <a:prstClr val="black">
                  <a:alpha val="40000"/>
                </a:prstClr>
              </a:outerShdw>
            </a:effectLst>
          </p:spPr>
          <p:txBody>
            <a:bodyPr lIns="65315" tIns="144000" rIns="65315" bIns="144000" anchor="t" anchorCtr="0"/>
            <a:lstStyle/>
            <a:p>
              <a:pPr algn="ctr">
                <a:lnSpc>
                  <a:spcPct val="110000"/>
                </a:lnSpc>
                <a:spcBef>
                  <a:spcPts val="91"/>
                </a:spcBef>
                <a:spcAft>
                  <a:spcPts val="91"/>
                </a:spcAft>
              </a:pPr>
              <a:endParaRPr lang="en-US" sz="900" b="1" i="1" dirty="0">
                <a:solidFill>
                  <a:schemeClr val="accent5">
                    <a:lumMod val="20000"/>
                    <a:lumOff val="80000"/>
                  </a:schemeClr>
                </a:solidFill>
              </a:endParaRPr>
            </a:p>
          </p:txBody>
        </p:sp>
      </p:grpSp>
      <p:sp>
        <p:nvSpPr>
          <p:cNvPr id="7" name="Rectangle: Rounded Corners 6">
            <a:extLst>
              <a:ext uri="{FF2B5EF4-FFF2-40B4-BE49-F238E27FC236}">
                <a16:creationId xmlns:a16="http://schemas.microsoft.com/office/drawing/2014/main" id="{128F9C4B-A297-763C-95CE-6FC2293367C1}"/>
              </a:ext>
            </a:extLst>
          </p:cNvPr>
          <p:cNvSpPr/>
          <p:nvPr/>
        </p:nvSpPr>
        <p:spPr>
          <a:xfrm>
            <a:off x="4882737" y="2974226"/>
            <a:ext cx="2952353" cy="2571358"/>
          </a:xfrm>
          <a:prstGeom prst="roundRect">
            <a:avLst>
              <a:gd name="adj" fmla="val 6091"/>
            </a:avLst>
          </a:prstGeom>
          <a:solidFill>
            <a:schemeClr val="bg1">
              <a:alpha val="92000"/>
            </a:schemeClr>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sp>
        <p:nvSpPr>
          <p:cNvPr id="8" name="Freeform: Shape 7">
            <a:extLst>
              <a:ext uri="{FF2B5EF4-FFF2-40B4-BE49-F238E27FC236}">
                <a16:creationId xmlns:a16="http://schemas.microsoft.com/office/drawing/2014/main" id="{7ADC7496-09C4-3E62-7885-BF617E2FEE41}"/>
              </a:ext>
            </a:extLst>
          </p:cNvPr>
          <p:cNvSpPr/>
          <p:nvPr/>
        </p:nvSpPr>
        <p:spPr>
          <a:xfrm flipV="1">
            <a:off x="4879252" y="2857919"/>
            <a:ext cx="622763" cy="551753"/>
          </a:xfrm>
          <a:custGeom>
            <a:avLst/>
            <a:gdLst>
              <a:gd name="connsiteX0" fmla="*/ 182043 w 2666997"/>
              <a:gd name="connsiteY0" fmla="*/ 1473200 h 1473200"/>
              <a:gd name="connsiteX1" fmla="*/ 2484954 w 2666997"/>
              <a:gd name="connsiteY1" fmla="*/ 1473200 h 1473200"/>
              <a:gd name="connsiteX2" fmla="*/ 2666997 w 2666997"/>
              <a:gd name="connsiteY2" fmla="*/ 1291157 h 1473200"/>
              <a:gd name="connsiteX3" fmla="*/ 2666997 w 2666997"/>
              <a:gd name="connsiteY3" fmla="*/ 512232 h 1473200"/>
              <a:gd name="connsiteX4" fmla="*/ 2154765 w 2666997"/>
              <a:gd name="connsiteY4" fmla="*/ 0 h 1473200"/>
              <a:gd name="connsiteX5" fmla="*/ 182043 w 2666997"/>
              <a:gd name="connsiteY5" fmla="*/ 0 h 1473200"/>
              <a:gd name="connsiteX6" fmla="*/ 0 w 2666997"/>
              <a:gd name="connsiteY6" fmla="*/ 182043 h 1473200"/>
              <a:gd name="connsiteX7" fmla="*/ 0 w 2666997"/>
              <a:gd name="connsiteY7" fmla="*/ 1291157 h 1473200"/>
              <a:gd name="connsiteX8" fmla="*/ 182043 w 2666997"/>
              <a:gd name="connsiteY8"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6997" h="1473200">
                <a:moveTo>
                  <a:pt x="182043" y="1473200"/>
                </a:moveTo>
                <a:lnTo>
                  <a:pt x="2484954" y="1473200"/>
                </a:lnTo>
                <a:cubicBezTo>
                  <a:pt x="2585494" y="1473200"/>
                  <a:pt x="2666997" y="1391697"/>
                  <a:pt x="2666997" y="1291157"/>
                </a:cubicBezTo>
                <a:lnTo>
                  <a:pt x="2666997" y="512232"/>
                </a:lnTo>
                <a:cubicBezTo>
                  <a:pt x="2666997" y="229334"/>
                  <a:pt x="2437663" y="0"/>
                  <a:pt x="2154765" y="0"/>
                </a:cubicBezTo>
                <a:lnTo>
                  <a:pt x="182043" y="0"/>
                </a:lnTo>
                <a:cubicBezTo>
                  <a:pt x="81503" y="0"/>
                  <a:pt x="0" y="81503"/>
                  <a:pt x="0" y="182043"/>
                </a:cubicBezTo>
                <a:lnTo>
                  <a:pt x="0" y="1291157"/>
                </a:lnTo>
                <a:cubicBezTo>
                  <a:pt x="0" y="1391697"/>
                  <a:pt x="81503" y="1473200"/>
                  <a:pt x="182043" y="1473200"/>
                </a:cubicBezTo>
                <a:close/>
              </a:path>
            </a:pathLst>
          </a:custGeom>
          <a:solidFill>
            <a:schemeClr val="accent1"/>
          </a:solidFill>
          <a:ln w="28575">
            <a:gradFill>
              <a:gsLst>
                <a:gs pos="100000">
                  <a:schemeClr val="accent5"/>
                </a:gs>
                <a:gs pos="0">
                  <a:schemeClr val="accent1"/>
                </a:gs>
              </a:gsLst>
              <a:lin ang="5400000" scaled="1"/>
            </a:gra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l"/>
            <a:endParaRPr lang="el-GR">
              <a:solidFill>
                <a:schemeClr val="bg1"/>
              </a:solidFill>
            </a:endParaRPr>
          </a:p>
        </p:txBody>
      </p:sp>
      <p:sp>
        <p:nvSpPr>
          <p:cNvPr id="9" name="Rectangle 11">
            <a:extLst>
              <a:ext uri="{FF2B5EF4-FFF2-40B4-BE49-F238E27FC236}">
                <a16:creationId xmlns:a16="http://schemas.microsoft.com/office/drawing/2014/main" id="{2B087554-D664-99A8-ACC9-F01074E5BFF2}"/>
              </a:ext>
            </a:extLst>
          </p:cNvPr>
          <p:cNvSpPr/>
          <p:nvPr/>
        </p:nvSpPr>
        <p:spPr>
          <a:xfrm>
            <a:off x="4854453" y="2854553"/>
            <a:ext cx="647562" cy="551752"/>
          </a:xfrm>
          <a:prstGeom prst="rect">
            <a:avLst/>
          </a:prstGeom>
          <a:noFill/>
          <a:ln>
            <a:noFill/>
          </a:ln>
          <a:effectLst>
            <a:outerShdw blurRad="50800" dist="38100" dir="2700000" algn="tl" rotWithShape="0">
              <a:prstClr val="black">
                <a:alpha val="40000"/>
              </a:prstClr>
            </a:outerShdw>
          </a:effectLst>
        </p:spPr>
        <p:txBody>
          <a:bodyPr lIns="65315" tIns="144000" rIns="65315" bIns="144000" anchor="t" anchorCtr="0"/>
          <a:lstStyle/>
          <a:p>
            <a:pPr algn="ctr">
              <a:lnSpc>
                <a:spcPct val="110000"/>
              </a:lnSpc>
              <a:spcBef>
                <a:spcPts val="91"/>
              </a:spcBef>
              <a:spcAft>
                <a:spcPts val="91"/>
              </a:spcAft>
            </a:pPr>
            <a:endParaRPr lang="en-US" sz="900" b="1" i="1" dirty="0">
              <a:solidFill>
                <a:schemeClr val="accent5">
                  <a:lumMod val="20000"/>
                  <a:lumOff val="80000"/>
                </a:schemeClr>
              </a:solidFill>
            </a:endParaRPr>
          </a:p>
        </p:txBody>
      </p:sp>
      <p:cxnSp>
        <p:nvCxnSpPr>
          <p:cNvPr id="10" name="Straight Connector 69">
            <a:extLst>
              <a:ext uri="{FF2B5EF4-FFF2-40B4-BE49-F238E27FC236}">
                <a16:creationId xmlns:a16="http://schemas.microsoft.com/office/drawing/2014/main" id="{E8B46204-4E6B-5D57-05EB-F82D9F281D5D}"/>
              </a:ext>
            </a:extLst>
          </p:cNvPr>
          <p:cNvCxnSpPr>
            <a:cxnSpLocks/>
          </p:cNvCxnSpPr>
          <p:nvPr/>
        </p:nvCxnSpPr>
        <p:spPr>
          <a:xfrm flipV="1">
            <a:off x="4459954" y="2852784"/>
            <a:ext cx="0" cy="2692800"/>
          </a:xfrm>
          <a:prstGeom prst="line">
            <a:avLst/>
          </a:prstGeom>
          <a:noFill/>
          <a:ln w="12700" cap="flat" cmpd="sng" algn="ctr">
            <a:solidFill>
              <a:srgbClr val="66C8D1"/>
            </a:solidFill>
            <a:prstDash val="dash"/>
          </a:ln>
          <a:effectLst/>
        </p:spPr>
      </p:cxnSp>
      <p:sp>
        <p:nvSpPr>
          <p:cNvPr id="12" name="Rectangle 11">
            <a:extLst>
              <a:ext uri="{FF2B5EF4-FFF2-40B4-BE49-F238E27FC236}">
                <a16:creationId xmlns:a16="http://schemas.microsoft.com/office/drawing/2014/main" id="{4FA792C9-0AB2-98C5-0DBD-964B7FE4ECC0}"/>
              </a:ext>
            </a:extLst>
          </p:cNvPr>
          <p:cNvSpPr/>
          <p:nvPr/>
        </p:nvSpPr>
        <p:spPr>
          <a:xfrm>
            <a:off x="702983" y="2665651"/>
            <a:ext cx="7540607" cy="3067605"/>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816" dirty="0">
              <a:solidFill>
                <a:schemeClr val="tx1"/>
              </a:solidFill>
              <a:highlight>
                <a:srgbClr val="00FFFF"/>
              </a:highlight>
            </a:endParaRPr>
          </a:p>
        </p:txBody>
      </p:sp>
      <p:grpSp>
        <p:nvGrpSpPr>
          <p:cNvPr id="13" name="Group 12">
            <a:extLst>
              <a:ext uri="{FF2B5EF4-FFF2-40B4-BE49-F238E27FC236}">
                <a16:creationId xmlns:a16="http://schemas.microsoft.com/office/drawing/2014/main" id="{C69DAE66-E080-843E-9814-ABDCCF376C27}"/>
              </a:ext>
            </a:extLst>
          </p:cNvPr>
          <p:cNvGrpSpPr/>
          <p:nvPr/>
        </p:nvGrpSpPr>
        <p:grpSpPr>
          <a:xfrm>
            <a:off x="5010823" y="2950429"/>
            <a:ext cx="359619" cy="360000"/>
            <a:chOff x="3882433" y="6297939"/>
            <a:chExt cx="359619" cy="360000"/>
          </a:xfrm>
        </p:grpSpPr>
        <p:pic>
          <p:nvPicPr>
            <p:cNvPr id="14" name="Graphic 13" descr="Bar graph with upward trend with solid fill">
              <a:extLst>
                <a:ext uri="{FF2B5EF4-FFF2-40B4-BE49-F238E27FC236}">
                  <a16:creationId xmlns:a16="http://schemas.microsoft.com/office/drawing/2014/main" id="{30BD85CE-66B5-1A68-C8B4-79A5CEA7089D}"/>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6242" y="6351939"/>
              <a:ext cx="252000" cy="252000"/>
            </a:xfrm>
            <a:prstGeom prst="rect">
              <a:avLst/>
            </a:prstGeom>
          </p:spPr>
        </p:pic>
        <p:sp>
          <p:nvSpPr>
            <p:cNvPr id="15" name="Oval 14">
              <a:extLst>
                <a:ext uri="{FF2B5EF4-FFF2-40B4-BE49-F238E27FC236}">
                  <a16:creationId xmlns:a16="http://schemas.microsoft.com/office/drawing/2014/main" id="{6E8EF45A-70EC-9E6C-12B2-FCFB0C63B88A}"/>
                </a:ext>
              </a:extLst>
            </p:cNvPr>
            <p:cNvSpPr/>
            <p:nvPr/>
          </p:nvSpPr>
          <p:spPr>
            <a:xfrm>
              <a:off x="3882433" y="6297939"/>
              <a:ext cx="359619" cy="360000"/>
            </a:xfrm>
            <a:prstGeom prst="ellipse">
              <a:avLst/>
            </a:prstGeom>
            <a:noFill/>
            <a:ln w="6350"/>
          </p:spPr>
          <p:style>
            <a:lnRef idx="2">
              <a:schemeClr val="accent2"/>
            </a:lnRef>
            <a:fillRef idx="1">
              <a:schemeClr val="lt1"/>
            </a:fillRef>
            <a:effectRef idx="0">
              <a:schemeClr val="accent2"/>
            </a:effectRef>
            <a:fontRef idx="minor">
              <a:schemeClr val="dk1"/>
            </a:fontRef>
          </p:style>
          <p:txBody>
            <a:bodyPr rtlCol="0" anchor="ctr"/>
            <a:lstStyle/>
            <a:p>
              <a:pPr algn="l"/>
              <a:endParaRPr lang="el-GR" sz="1100">
                <a:solidFill>
                  <a:schemeClr val="bg1"/>
                </a:solidFill>
              </a:endParaRPr>
            </a:p>
          </p:txBody>
        </p:sp>
      </p:grpSp>
      <p:grpSp>
        <p:nvGrpSpPr>
          <p:cNvPr id="16" name="Group 15">
            <a:extLst>
              <a:ext uri="{FF2B5EF4-FFF2-40B4-BE49-F238E27FC236}">
                <a16:creationId xmlns:a16="http://schemas.microsoft.com/office/drawing/2014/main" id="{62E09325-3EA2-C322-DD02-8E12B229174D}"/>
              </a:ext>
            </a:extLst>
          </p:cNvPr>
          <p:cNvGrpSpPr/>
          <p:nvPr/>
        </p:nvGrpSpPr>
        <p:grpSpPr>
          <a:xfrm>
            <a:off x="1219605" y="2950429"/>
            <a:ext cx="359619" cy="360000"/>
            <a:chOff x="2914376" y="6165069"/>
            <a:chExt cx="359619" cy="360000"/>
          </a:xfrm>
        </p:grpSpPr>
        <p:sp>
          <p:nvSpPr>
            <p:cNvPr id="17" name="Oval 16">
              <a:extLst>
                <a:ext uri="{FF2B5EF4-FFF2-40B4-BE49-F238E27FC236}">
                  <a16:creationId xmlns:a16="http://schemas.microsoft.com/office/drawing/2014/main" id="{0A6380C5-6574-240E-EFEA-FD923D82390B}"/>
                </a:ext>
              </a:extLst>
            </p:cNvPr>
            <p:cNvSpPr/>
            <p:nvPr/>
          </p:nvSpPr>
          <p:spPr>
            <a:xfrm>
              <a:off x="2914376" y="6165069"/>
              <a:ext cx="359619" cy="360000"/>
            </a:xfrm>
            <a:prstGeom prst="ellipse">
              <a:avLst/>
            </a:prstGeom>
            <a:noFill/>
            <a:ln w="6350"/>
          </p:spPr>
          <p:style>
            <a:lnRef idx="2">
              <a:schemeClr val="accent2"/>
            </a:lnRef>
            <a:fillRef idx="1">
              <a:schemeClr val="lt1"/>
            </a:fillRef>
            <a:effectRef idx="0">
              <a:schemeClr val="accent2"/>
            </a:effectRef>
            <a:fontRef idx="minor">
              <a:schemeClr val="dk1"/>
            </a:fontRef>
          </p:style>
          <p:txBody>
            <a:bodyPr rtlCol="0" anchor="ctr"/>
            <a:lstStyle/>
            <a:p>
              <a:pPr algn="l"/>
              <a:endParaRPr lang="el-GR" sz="1100">
                <a:solidFill>
                  <a:schemeClr val="bg1"/>
                </a:solidFill>
              </a:endParaRPr>
            </a:p>
          </p:txBody>
        </p:sp>
        <p:pic>
          <p:nvPicPr>
            <p:cNvPr id="18" name="Graphic 17" descr="Earth globe: Africa and Europe with solid fill">
              <a:extLst>
                <a:ext uri="{FF2B5EF4-FFF2-40B4-BE49-F238E27FC236}">
                  <a16:creationId xmlns:a16="http://schemas.microsoft.com/office/drawing/2014/main" id="{0C3274DF-B1ED-E247-C396-858D1986F3AC}"/>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68185" y="6219069"/>
              <a:ext cx="252000" cy="252000"/>
            </a:xfrm>
            <a:prstGeom prst="rect">
              <a:avLst/>
            </a:prstGeom>
          </p:spPr>
        </p:pic>
      </p:grpSp>
      <p:sp>
        <p:nvSpPr>
          <p:cNvPr id="19" name="TextBox 18">
            <a:extLst>
              <a:ext uri="{FF2B5EF4-FFF2-40B4-BE49-F238E27FC236}">
                <a16:creationId xmlns:a16="http://schemas.microsoft.com/office/drawing/2014/main" id="{D8BAB2DC-8CCB-F24F-8391-5E8529A3E8E6}"/>
              </a:ext>
            </a:extLst>
          </p:cNvPr>
          <p:cNvSpPr txBox="1"/>
          <p:nvPr/>
        </p:nvSpPr>
        <p:spPr>
          <a:xfrm>
            <a:off x="1063235" y="3439875"/>
            <a:ext cx="2952000" cy="2001600"/>
          </a:xfrm>
          <a:prstGeom prst="rect">
            <a:avLst/>
          </a:prstGeom>
          <a:noFill/>
        </p:spPr>
        <p:txBody>
          <a:bodyPr wrap="square" lIns="108000" tIns="0" rIns="0" bIns="0" rtlCol="0">
            <a:noAutofit/>
          </a:bodyPr>
          <a:lstStyle/>
          <a:p>
            <a:pPr marL="73075" defTabSz="829544">
              <a:lnSpc>
                <a:spcPct val="110000"/>
              </a:lnSpc>
              <a:spcBef>
                <a:spcPts val="181"/>
              </a:spcBef>
              <a:spcAft>
                <a:spcPts val="1200"/>
              </a:spcAft>
              <a:defRPr/>
            </a:pPr>
            <a:r>
              <a:rPr lang="el-GR" b="1" i="1" kern="0" dirty="0">
                <a:solidFill>
                  <a:srgbClr val="4F2D7F"/>
                </a:solidFill>
                <a:latin typeface="Arial" panose="020B0604020202020204"/>
              </a:rPr>
              <a:t>Εργαλεία ενίσχυσης</a:t>
            </a:r>
          </a:p>
          <a:p>
            <a:pPr marL="172800" marR="0" lvl="0" indent="-172800" algn="l" defTabSz="354669" rtl="0" eaLnBrk="1" fontAlgn="auto" latinLnBrk="0" hangingPunct="1">
              <a:lnSpc>
                <a:spcPct val="114000"/>
              </a:lnSpc>
              <a:spcBef>
                <a:spcPts val="0"/>
              </a:spcBef>
              <a:spcAft>
                <a:spcPts val="300"/>
              </a:spcAft>
              <a:buClrTx/>
              <a:buSzTx/>
              <a:buFont typeface="Wingdings" panose="05000000000000000000" pitchFamily="2" charset="2"/>
              <a:buChar char="§"/>
              <a:tabLst/>
              <a:defRPr/>
            </a:pPr>
            <a:r>
              <a:rPr kumimoji="0" lang="el-GR" sz="1100" b="1"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Καταγραφή</a:t>
            </a:r>
            <a:r>
              <a:rPr kumimoji="0" lang="el-GR" sz="1100" b="0"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 των </a:t>
            </a:r>
            <a:r>
              <a:rPr kumimoji="0" lang="el-GR" sz="1100" b="1"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αναγκών</a:t>
            </a:r>
            <a:r>
              <a:rPr kumimoji="0" lang="el-GR" sz="1100" b="0"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 του </a:t>
            </a:r>
            <a:r>
              <a:rPr kumimoji="0" lang="el-GR" sz="1100" b="1"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κλάδου</a:t>
            </a:r>
            <a:r>
              <a:rPr kumimoji="0" lang="el-GR" sz="1100" b="0"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 και διαμόρφωση </a:t>
            </a:r>
            <a:r>
              <a:rPr kumimoji="0" lang="el-GR" sz="1100" b="1"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λειτουργικών</a:t>
            </a:r>
            <a:r>
              <a:rPr kumimoji="0" lang="el-GR" sz="1100" b="0"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 εργαλείων ενίσχυσης και χρηματοδότησης </a:t>
            </a:r>
          </a:p>
          <a:p>
            <a:pPr marL="172800" marR="0" lvl="0" indent="-172800" algn="l" defTabSz="354669" rtl="0" eaLnBrk="1" fontAlgn="auto" latinLnBrk="0" hangingPunct="1">
              <a:lnSpc>
                <a:spcPct val="114000"/>
              </a:lnSpc>
              <a:spcBef>
                <a:spcPts val="0"/>
              </a:spcBef>
              <a:spcAft>
                <a:spcPts val="300"/>
              </a:spcAft>
              <a:buClrTx/>
              <a:buSzTx/>
              <a:buFont typeface="Wingdings" panose="05000000000000000000" pitchFamily="2" charset="2"/>
              <a:buChar char="§"/>
              <a:tabLst/>
              <a:defRPr/>
            </a:pPr>
            <a:r>
              <a:rPr kumimoji="0" lang="el-GR" sz="1100" b="0"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Συμπερίληψη κλάδου στη </a:t>
            </a:r>
            <a:r>
              <a:rPr kumimoji="0" lang="el-GR" sz="1100" b="1"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διαδικασία του σχεδιασμού δράσεων </a:t>
            </a:r>
            <a:r>
              <a:rPr kumimoji="0" lang="el-GR" sz="1100" b="0" i="0" u="none" strike="noStrike" kern="0" cap="none" spc="0" normalizeH="0" baseline="0" noProof="0" dirty="0">
                <a:ln>
                  <a:noFill/>
                </a:ln>
                <a:solidFill>
                  <a:prstClr val="black"/>
                </a:solidFill>
                <a:effectLst/>
                <a:uLnTx/>
                <a:uFillTx/>
                <a:latin typeface="Arial (Body)"/>
                <a:ea typeface="+mn-ea"/>
                <a:cs typeface="Arial" panose="020B0604020202020204" pitchFamily="34" charset="0"/>
              </a:rPr>
              <a:t>/ προγραμμάτων </a:t>
            </a:r>
          </a:p>
        </p:txBody>
      </p:sp>
      <p:sp>
        <p:nvSpPr>
          <p:cNvPr id="20" name="TextBox 19">
            <a:extLst>
              <a:ext uri="{FF2B5EF4-FFF2-40B4-BE49-F238E27FC236}">
                <a16:creationId xmlns:a16="http://schemas.microsoft.com/office/drawing/2014/main" id="{FBF9888A-3226-D8C0-30E9-EEE96174E11D}"/>
              </a:ext>
            </a:extLst>
          </p:cNvPr>
          <p:cNvSpPr txBox="1"/>
          <p:nvPr/>
        </p:nvSpPr>
        <p:spPr>
          <a:xfrm>
            <a:off x="4883090" y="3422975"/>
            <a:ext cx="2952000" cy="2001600"/>
          </a:xfrm>
          <a:prstGeom prst="rect">
            <a:avLst/>
          </a:prstGeom>
          <a:noFill/>
        </p:spPr>
        <p:txBody>
          <a:bodyPr wrap="square" lIns="108000" tIns="0" rIns="0" bIns="0" rtlCol="0">
            <a:noAutofit/>
          </a:bodyPr>
          <a:lstStyle/>
          <a:p>
            <a:pPr defTabSz="354669">
              <a:lnSpc>
                <a:spcPct val="114000"/>
              </a:lnSpc>
              <a:spcBef>
                <a:spcPts val="1800"/>
              </a:spcBef>
              <a:spcAft>
                <a:spcPts val="1200"/>
              </a:spcAft>
              <a:defRPr/>
            </a:pPr>
            <a:r>
              <a:rPr lang="el-GR" b="1" i="1" kern="0" dirty="0">
                <a:solidFill>
                  <a:srgbClr val="4F2D7F"/>
                </a:solidFill>
                <a:latin typeface="Arial" panose="020B0604020202020204"/>
              </a:rPr>
              <a:t>Υφιστάμενες δράσεις </a:t>
            </a:r>
          </a:p>
          <a:p>
            <a:pPr marL="172800" indent="-172800" defTabSz="354669">
              <a:lnSpc>
                <a:spcPct val="114000"/>
              </a:lnSpc>
              <a:spcAft>
                <a:spcPts val="300"/>
              </a:spcAft>
              <a:buFont typeface="Wingdings" panose="05000000000000000000" pitchFamily="2" charset="2"/>
              <a:buChar char="§"/>
              <a:defRPr/>
            </a:pPr>
            <a:r>
              <a:rPr lang="el-GR" sz="1100" b="1" kern="0" dirty="0">
                <a:solidFill>
                  <a:prstClr val="black"/>
                </a:solidFill>
                <a:latin typeface="Arial (Body)"/>
                <a:cs typeface="Arial" panose="020B0604020202020204" pitchFamily="34" charset="0"/>
              </a:rPr>
              <a:t>Περιορισμένος αριθμός διαθέσιμων ενισχύσεων</a:t>
            </a:r>
            <a:r>
              <a:rPr lang="el-GR" sz="1100" kern="0" dirty="0">
                <a:solidFill>
                  <a:prstClr val="black"/>
                </a:solidFill>
                <a:latin typeface="Arial (Body)"/>
                <a:cs typeface="Arial" panose="020B0604020202020204" pitchFamily="34" charset="0"/>
              </a:rPr>
              <a:t>, που απευθύνονται σε φαρμακαποθήκες</a:t>
            </a:r>
          </a:p>
          <a:p>
            <a:pPr marL="172800" indent="-172800" defTabSz="354669">
              <a:lnSpc>
                <a:spcPct val="114000"/>
              </a:lnSpc>
              <a:spcAft>
                <a:spcPts val="300"/>
              </a:spcAft>
              <a:buFont typeface="Wingdings" panose="05000000000000000000" pitchFamily="2" charset="2"/>
              <a:buChar char="§"/>
              <a:defRPr/>
            </a:pPr>
            <a:r>
              <a:rPr lang="el-GR" sz="1100" kern="0" dirty="0">
                <a:solidFill>
                  <a:prstClr val="black"/>
                </a:solidFill>
                <a:latin typeface="Arial (Body)"/>
                <a:cs typeface="Arial" panose="020B0604020202020204" pitchFamily="34" charset="0"/>
              </a:rPr>
              <a:t>Οι υφιστάμενες δράσεις </a:t>
            </a:r>
            <a:r>
              <a:rPr lang="el-GR" sz="1100" b="1" kern="0" dirty="0">
                <a:solidFill>
                  <a:prstClr val="black"/>
                </a:solidFill>
                <a:latin typeface="Arial (Body)"/>
                <a:cs typeface="Arial" panose="020B0604020202020204" pitchFamily="34" charset="0"/>
              </a:rPr>
              <a:t>είτε αφορούν μικρές επενδύσεις π.χ. ΕΣΠΑ, </a:t>
            </a:r>
            <a:r>
              <a:rPr lang="el-GR" sz="1100" kern="0" dirty="0">
                <a:solidFill>
                  <a:prstClr val="black"/>
                </a:solidFill>
                <a:latin typeface="Arial (Body)"/>
                <a:cs typeface="Arial" panose="020B0604020202020204" pitchFamily="34" charset="0"/>
              </a:rPr>
              <a:t>είτε δεν συμπεριλαμβάνουν κίνητρα ενίσχυσης ή φορολογικής απαλλαγής</a:t>
            </a:r>
          </a:p>
          <a:p>
            <a:pPr marL="73075" defTabSz="829544">
              <a:lnSpc>
                <a:spcPct val="110000"/>
              </a:lnSpc>
              <a:spcBef>
                <a:spcPts val="181"/>
              </a:spcBef>
              <a:spcAft>
                <a:spcPts val="1200"/>
              </a:spcAft>
              <a:defRPr/>
            </a:pPr>
            <a:endParaRPr lang="el-GR" b="1" i="1" kern="0" dirty="0">
              <a:solidFill>
                <a:srgbClr val="4F2D7F"/>
              </a:solidFill>
              <a:latin typeface="Arial" panose="020B0604020202020204"/>
            </a:endParaRPr>
          </a:p>
        </p:txBody>
      </p:sp>
      <p:grpSp>
        <p:nvGrpSpPr>
          <p:cNvPr id="22" name="Group 21">
            <a:extLst>
              <a:ext uri="{FF2B5EF4-FFF2-40B4-BE49-F238E27FC236}">
                <a16:creationId xmlns:a16="http://schemas.microsoft.com/office/drawing/2014/main" id="{15DAD655-3584-6D45-C014-D0913E9EDA27}"/>
              </a:ext>
            </a:extLst>
          </p:cNvPr>
          <p:cNvGrpSpPr/>
          <p:nvPr/>
        </p:nvGrpSpPr>
        <p:grpSpPr>
          <a:xfrm>
            <a:off x="8508380" y="2852462"/>
            <a:ext cx="2980637" cy="2691030"/>
            <a:chOff x="618521" y="3243606"/>
            <a:chExt cx="2980637" cy="2691030"/>
          </a:xfrm>
        </p:grpSpPr>
        <p:sp>
          <p:nvSpPr>
            <p:cNvPr id="23" name="Rectangle: Rounded Corners 22">
              <a:extLst>
                <a:ext uri="{FF2B5EF4-FFF2-40B4-BE49-F238E27FC236}">
                  <a16:creationId xmlns:a16="http://schemas.microsoft.com/office/drawing/2014/main" id="{4B0D2C53-9DF9-5F6F-F1B3-39135919DDF8}"/>
                </a:ext>
              </a:extLst>
            </p:cNvPr>
            <p:cNvSpPr/>
            <p:nvPr/>
          </p:nvSpPr>
          <p:spPr>
            <a:xfrm>
              <a:off x="646805" y="3363278"/>
              <a:ext cx="2952353" cy="2571358"/>
            </a:xfrm>
            <a:prstGeom prst="roundRect">
              <a:avLst>
                <a:gd name="adj" fmla="val 6091"/>
              </a:avLst>
            </a:prstGeom>
            <a:solidFill>
              <a:schemeClr val="bg2">
                <a:alpha val="92000"/>
              </a:schemeClr>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grpSp>
          <p:nvGrpSpPr>
            <p:cNvPr id="24" name="Group 23">
              <a:extLst>
                <a:ext uri="{FF2B5EF4-FFF2-40B4-BE49-F238E27FC236}">
                  <a16:creationId xmlns:a16="http://schemas.microsoft.com/office/drawing/2014/main" id="{A579FDF5-8FED-49DF-99FD-F0E0BE0B62E3}"/>
                </a:ext>
              </a:extLst>
            </p:cNvPr>
            <p:cNvGrpSpPr/>
            <p:nvPr/>
          </p:nvGrpSpPr>
          <p:grpSpPr>
            <a:xfrm>
              <a:off x="618521" y="3243606"/>
              <a:ext cx="647562" cy="555118"/>
              <a:chOff x="1094101" y="3011682"/>
              <a:chExt cx="508888" cy="947130"/>
            </a:xfrm>
          </p:grpSpPr>
          <p:sp>
            <p:nvSpPr>
              <p:cNvPr id="27" name="Freeform: Shape 26">
                <a:extLst>
                  <a:ext uri="{FF2B5EF4-FFF2-40B4-BE49-F238E27FC236}">
                    <a16:creationId xmlns:a16="http://schemas.microsoft.com/office/drawing/2014/main" id="{60F68011-3332-8F9F-C0DF-AEA687347884}"/>
                  </a:ext>
                </a:extLst>
              </p:cNvPr>
              <p:cNvSpPr/>
              <p:nvPr/>
            </p:nvSpPr>
            <p:spPr>
              <a:xfrm flipV="1">
                <a:off x="1113589" y="3017423"/>
                <a:ext cx="489400" cy="941389"/>
              </a:xfrm>
              <a:custGeom>
                <a:avLst/>
                <a:gdLst>
                  <a:gd name="connsiteX0" fmla="*/ 182043 w 2666997"/>
                  <a:gd name="connsiteY0" fmla="*/ 1473200 h 1473200"/>
                  <a:gd name="connsiteX1" fmla="*/ 2484954 w 2666997"/>
                  <a:gd name="connsiteY1" fmla="*/ 1473200 h 1473200"/>
                  <a:gd name="connsiteX2" fmla="*/ 2666997 w 2666997"/>
                  <a:gd name="connsiteY2" fmla="*/ 1291157 h 1473200"/>
                  <a:gd name="connsiteX3" fmla="*/ 2666997 w 2666997"/>
                  <a:gd name="connsiteY3" fmla="*/ 512232 h 1473200"/>
                  <a:gd name="connsiteX4" fmla="*/ 2154765 w 2666997"/>
                  <a:gd name="connsiteY4" fmla="*/ 0 h 1473200"/>
                  <a:gd name="connsiteX5" fmla="*/ 182043 w 2666997"/>
                  <a:gd name="connsiteY5" fmla="*/ 0 h 1473200"/>
                  <a:gd name="connsiteX6" fmla="*/ 0 w 2666997"/>
                  <a:gd name="connsiteY6" fmla="*/ 182043 h 1473200"/>
                  <a:gd name="connsiteX7" fmla="*/ 0 w 2666997"/>
                  <a:gd name="connsiteY7" fmla="*/ 1291157 h 1473200"/>
                  <a:gd name="connsiteX8" fmla="*/ 182043 w 2666997"/>
                  <a:gd name="connsiteY8"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6997" h="1473200">
                    <a:moveTo>
                      <a:pt x="182043" y="1473200"/>
                    </a:moveTo>
                    <a:lnTo>
                      <a:pt x="2484954" y="1473200"/>
                    </a:lnTo>
                    <a:cubicBezTo>
                      <a:pt x="2585494" y="1473200"/>
                      <a:pt x="2666997" y="1391697"/>
                      <a:pt x="2666997" y="1291157"/>
                    </a:cubicBezTo>
                    <a:lnTo>
                      <a:pt x="2666997" y="512232"/>
                    </a:lnTo>
                    <a:cubicBezTo>
                      <a:pt x="2666997" y="229334"/>
                      <a:pt x="2437663" y="0"/>
                      <a:pt x="2154765" y="0"/>
                    </a:cubicBezTo>
                    <a:lnTo>
                      <a:pt x="182043" y="0"/>
                    </a:lnTo>
                    <a:cubicBezTo>
                      <a:pt x="81503" y="0"/>
                      <a:pt x="0" y="81503"/>
                      <a:pt x="0" y="182043"/>
                    </a:cubicBezTo>
                    <a:lnTo>
                      <a:pt x="0" y="1291157"/>
                    </a:lnTo>
                    <a:cubicBezTo>
                      <a:pt x="0" y="1391697"/>
                      <a:pt x="81503" y="1473200"/>
                      <a:pt x="182043" y="1473200"/>
                    </a:cubicBezTo>
                    <a:close/>
                  </a:path>
                </a:pathLst>
              </a:custGeom>
              <a:solidFill>
                <a:schemeClr val="accent2"/>
              </a:solidFill>
              <a:ln w="28575">
                <a:gradFill>
                  <a:gsLst>
                    <a:gs pos="48000">
                      <a:schemeClr val="accent2"/>
                    </a:gs>
                    <a:gs pos="100000">
                      <a:srgbClr val="CCEDF0"/>
                    </a:gs>
                  </a:gsLst>
                  <a:lin ang="5400000" scaled="1"/>
                </a:gra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l"/>
                <a:endParaRPr lang="el-GR" dirty="0">
                  <a:solidFill>
                    <a:schemeClr val="bg1"/>
                  </a:solidFill>
                </a:endParaRPr>
              </a:p>
            </p:txBody>
          </p:sp>
          <p:sp>
            <p:nvSpPr>
              <p:cNvPr id="28" name="Rectangle 11">
                <a:extLst>
                  <a:ext uri="{FF2B5EF4-FFF2-40B4-BE49-F238E27FC236}">
                    <a16:creationId xmlns:a16="http://schemas.microsoft.com/office/drawing/2014/main" id="{43D29996-F334-B3EE-3274-530A7184998C}"/>
                  </a:ext>
                </a:extLst>
              </p:cNvPr>
              <p:cNvSpPr/>
              <p:nvPr/>
            </p:nvSpPr>
            <p:spPr>
              <a:xfrm>
                <a:off x="1094101" y="3011682"/>
                <a:ext cx="508888" cy="941388"/>
              </a:xfrm>
              <a:prstGeom prst="rect">
                <a:avLst/>
              </a:prstGeom>
              <a:noFill/>
              <a:ln>
                <a:noFill/>
              </a:ln>
              <a:effectLst>
                <a:outerShdw blurRad="50800" dist="38100" dir="2700000" algn="tl" rotWithShape="0">
                  <a:prstClr val="black">
                    <a:alpha val="40000"/>
                  </a:prstClr>
                </a:outerShdw>
              </a:effectLst>
            </p:spPr>
            <p:txBody>
              <a:bodyPr lIns="65315" tIns="144000" rIns="65315" bIns="144000" anchor="t" anchorCtr="0"/>
              <a:lstStyle/>
              <a:p>
                <a:pPr algn="ctr">
                  <a:lnSpc>
                    <a:spcPct val="110000"/>
                  </a:lnSpc>
                  <a:spcBef>
                    <a:spcPts val="91"/>
                  </a:spcBef>
                  <a:spcAft>
                    <a:spcPts val="91"/>
                  </a:spcAft>
                </a:pPr>
                <a:endParaRPr lang="en-US" sz="900" b="1" i="1" dirty="0">
                  <a:solidFill>
                    <a:schemeClr val="accent5">
                      <a:lumMod val="20000"/>
                      <a:lumOff val="80000"/>
                    </a:schemeClr>
                  </a:solidFill>
                </a:endParaRPr>
              </a:p>
            </p:txBody>
          </p:sp>
        </p:grpSp>
        <p:sp>
          <p:nvSpPr>
            <p:cNvPr id="25" name="TextBox 24">
              <a:extLst>
                <a:ext uri="{FF2B5EF4-FFF2-40B4-BE49-F238E27FC236}">
                  <a16:creationId xmlns:a16="http://schemas.microsoft.com/office/drawing/2014/main" id="{0D229083-8711-6B32-8E08-39D5B5CC2D0D}"/>
                </a:ext>
              </a:extLst>
            </p:cNvPr>
            <p:cNvSpPr txBox="1"/>
            <p:nvPr/>
          </p:nvSpPr>
          <p:spPr>
            <a:xfrm>
              <a:off x="647158" y="3933036"/>
              <a:ext cx="2952000" cy="2001600"/>
            </a:xfrm>
            <a:prstGeom prst="rect">
              <a:avLst/>
            </a:prstGeom>
            <a:noFill/>
          </p:spPr>
          <p:txBody>
            <a:bodyPr wrap="square" lIns="108000" tIns="0" rIns="0" bIns="0" rtlCol="0">
              <a:noAutofit/>
            </a:bodyPr>
            <a:lstStyle/>
            <a:p>
              <a:pPr marL="73075" defTabSz="829544">
                <a:lnSpc>
                  <a:spcPct val="110000"/>
                </a:lnSpc>
                <a:spcBef>
                  <a:spcPts val="1800"/>
                </a:spcBef>
                <a:spcAft>
                  <a:spcPts val="1200"/>
                </a:spcAft>
                <a:defRPr/>
              </a:pPr>
              <a:r>
                <a:rPr lang="el-GR" b="1" i="1" kern="0" dirty="0">
                  <a:solidFill>
                    <a:srgbClr val="4F2D7F"/>
                  </a:solidFill>
                  <a:latin typeface="Arial" panose="020B0604020202020204"/>
                </a:rPr>
                <a:t>Ενίσχυση κλάδου</a:t>
              </a:r>
            </a:p>
            <a:p>
              <a:pPr marL="172800" marR="0" lvl="0" indent="-172800" algn="l" defTabSz="1266984" rtl="0" eaLnBrk="1" fontAlgn="auto" latinLnBrk="0" hangingPunct="1">
                <a:lnSpc>
                  <a:spcPct val="110000"/>
                </a:lnSpc>
                <a:spcBef>
                  <a:spcPts val="0"/>
                </a:spcBef>
                <a:spcAft>
                  <a:spcPts val="300"/>
                </a:spcAft>
                <a:buClrTx/>
                <a:buSzTx/>
                <a:buFont typeface="Wingdings" panose="05000000000000000000" pitchFamily="2" charset="2"/>
                <a:buChar char="§"/>
                <a:tabLst/>
                <a:defRPr/>
              </a:pPr>
              <a:r>
                <a:rPr kumimoji="0" lang="el-GR" sz="1100" b="1" i="0" u="none" strike="noStrike" kern="1200" cap="none" spc="0" normalizeH="0" baseline="0" noProof="0" dirty="0">
                  <a:ln>
                    <a:noFill/>
                  </a:ln>
                  <a:solidFill>
                    <a:prstClr val="black"/>
                  </a:solidFill>
                  <a:effectLst/>
                  <a:uLnTx/>
                  <a:uFillTx/>
                  <a:latin typeface="Arial (Body)"/>
                  <a:ea typeface="+mn-ea"/>
                  <a:cs typeface="Arial" panose="020B0604020202020204" pitchFamily="34" charset="0"/>
                </a:rPr>
                <a:t>Αναγνώριση του κλάδου </a:t>
              </a:r>
              <a:r>
                <a:rPr kumimoji="0" lang="el-GR" sz="1100" b="0" i="0" u="none" strike="noStrike" kern="1200" cap="none" spc="0" normalizeH="0" baseline="0" noProof="0" dirty="0">
                  <a:ln>
                    <a:noFill/>
                  </a:ln>
                  <a:solidFill>
                    <a:prstClr val="black"/>
                  </a:solidFill>
                  <a:effectLst/>
                  <a:uLnTx/>
                  <a:uFillTx/>
                  <a:latin typeface="Arial (Body)"/>
                  <a:ea typeface="+mn-ea"/>
                  <a:cs typeface="Arial" panose="020B0604020202020204" pitchFamily="34" charset="0"/>
                </a:rPr>
                <a:t>των φαρμακαποθηκών ως διακριτή κατηγορία στο </a:t>
              </a:r>
              <a:r>
                <a:rPr kumimoji="0" lang="el-GR" sz="1100" b="1" i="0" u="none" strike="noStrike" kern="1200" cap="none" spc="0" normalizeH="0" baseline="0" noProof="0" dirty="0">
                  <a:ln>
                    <a:noFill/>
                  </a:ln>
                  <a:solidFill>
                    <a:prstClr val="black"/>
                  </a:solidFill>
                  <a:effectLst/>
                  <a:uLnTx/>
                  <a:uFillTx/>
                  <a:latin typeface="Arial (Body)"/>
                  <a:ea typeface="+mn-ea"/>
                  <a:cs typeface="Arial" panose="020B0604020202020204" pitchFamily="34" charset="0"/>
                </a:rPr>
                <a:t>πλαίσιο των αναπτυξιακών προγραμμάτων </a:t>
              </a:r>
            </a:p>
            <a:p>
              <a:pPr marL="172800" marR="0" lvl="0" indent="-172800" algn="l" defTabSz="1266984" rtl="0" eaLnBrk="1" fontAlgn="auto" latinLnBrk="0" hangingPunct="1">
                <a:lnSpc>
                  <a:spcPct val="110000"/>
                </a:lnSpc>
                <a:spcBef>
                  <a:spcPts val="0"/>
                </a:spcBef>
                <a:spcAft>
                  <a:spcPts val="300"/>
                </a:spcAft>
                <a:buClrTx/>
                <a:buSzTx/>
                <a:buFont typeface="Wingdings" panose="05000000000000000000" pitchFamily="2" charset="2"/>
                <a:buChar char="§"/>
                <a:tabLst/>
                <a:defRPr/>
              </a:pPr>
              <a:r>
                <a:rPr kumimoji="0" lang="el-GR" sz="1100" b="1" i="0" u="none" strike="noStrike" kern="1200" cap="none" spc="0" normalizeH="0" baseline="0" noProof="0" dirty="0">
                  <a:ln>
                    <a:noFill/>
                  </a:ln>
                  <a:solidFill>
                    <a:prstClr val="black"/>
                  </a:solidFill>
                  <a:effectLst/>
                  <a:uLnTx/>
                  <a:uFillTx/>
                  <a:latin typeface="Arial (Body)"/>
                  <a:ea typeface="+mn-ea"/>
                  <a:cs typeface="Arial" panose="020B0604020202020204" pitchFamily="34" charset="0"/>
                </a:rPr>
                <a:t>Ένταξη</a:t>
              </a:r>
              <a:r>
                <a:rPr kumimoji="0" lang="el-GR" sz="1100" b="0" i="0" u="none" strike="noStrike" kern="1200" cap="none" spc="0" normalizeH="0" baseline="0" noProof="0" dirty="0">
                  <a:ln>
                    <a:noFill/>
                  </a:ln>
                  <a:solidFill>
                    <a:prstClr val="black"/>
                  </a:solidFill>
                  <a:effectLst/>
                  <a:uLnTx/>
                  <a:uFillTx/>
                  <a:latin typeface="Arial (Body)"/>
                  <a:ea typeface="+mn-ea"/>
                  <a:cs typeface="Arial" panose="020B0604020202020204" pitchFamily="34" charset="0"/>
                </a:rPr>
                <a:t> του σε δράσεις όπως </a:t>
              </a:r>
              <a:r>
                <a:rPr kumimoji="0" lang="el-GR" sz="1100" b="1" i="0" u="none" strike="noStrike" kern="1200" cap="none" spc="0" normalizeH="0" baseline="0" noProof="0" dirty="0">
                  <a:ln>
                    <a:noFill/>
                  </a:ln>
                  <a:solidFill>
                    <a:prstClr val="black"/>
                  </a:solidFill>
                  <a:effectLst/>
                  <a:uLnTx/>
                  <a:uFillTx/>
                  <a:latin typeface="Arial (Body)"/>
                  <a:ea typeface="+mn-ea"/>
                  <a:cs typeface="Arial" panose="020B0604020202020204" pitchFamily="34" charset="0"/>
                </a:rPr>
                <a:t>ο Αναπτυξιακός Νόμος (Ν.4887/2022)</a:t>
              </a:r>
              <a:endParaRPr kumimoji="0" lang="el-GR" sz="1100" b="0" i="0" u="none" strike="noStrike" kern="1200" cap="none" spc="0" normalizeH="0" baseline="0" noProof="0" dirty="0">
                <a:ln>
                  <a:noFill/>
                </a:ln>
                <a:solidFill>
                  <a:prstClr val="black"/>
                </a:solidFill>
                <a:effectLst/>
                <a:uLnTx/>
                <a:uFillTx/>
                <a:latin typeface="Arial (Body)"/>
                <a:ea typeface="+mn-ea"/>
                <a:cs typeface="Arial" panose="020B0604020202020204" pitchFamily="34" charset="0"/>
              </a:endParaRPr>
            </a:p>
          </p:txBody>
        </p:sp>
      </p:grpSp>
      <p:grpSp>
        <p:nvGrpSpPr>
          <p:cNvPr id="29" name="Group 28">
            <a:extLst>
              <a:ext uri="{FF2B5EF4-FFF2-40B4-BE49-F238E27FC236}">
                <a16:creationId xmlns:a16="http://schemas.microsoft.com/office/drawing/2014/main" id="{56851751-8836-7641-7FDB-9A7F918CFFF0}"/>
              </a:ext>
            </a:extLst>
          </p:cNvPr>
          <p:cNvGrpSpPr/>
          <p:nvPr/>
        </p:nvGrpSpPr>
        <p:grpSpPr>
          <a:xfrm>
            <a:off x="8664750" y="2950429"/>
            <a:ext cx="359619" cy="360000"/>
            <a:chOff x="10342833" y="2829431"/>
            <a:chExt cx="359619" cy="360000"/>
          </a:xfrm>
        </p:grpSpPr>
        <p:pic>
          <p:nvPicPr>
            <p:cNvPr id="30" name="Graphic 29" descr="Group of men with solid fill">
              <a:extLst>
                <a:ext uri="{FF2B5EF4-FFF2-40B4-BE49-F238E27FC236}">
                  <a16:creationId xmlns:a16="http://schemas.microsoft.com/office/drawing/2014/main" id="{13F55377-7CC7-98DA-4935-F0280E341EC6}"/>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6642" y="2883431"/>
              <a:ext cx="252000" cy="252000"/>
            </a:xfrm>
            <a:prstGeom prst="rect">
              <a:avLst/>
            </a:prstGeom>
          </p:spPr>
        </p:pic>
        <p:sp>
          <p:nvSpPr>
            <p:cNvPr id="31" name="Oval 30">
              <a:extLst>
                <a:ext uri="{FF2B5EF4-FFF2-40B4-BE49-F238E27FC236}">
                  <a16:creationId xmlns:a16="http://schemas.microsoft.com/office/drawing/2014/main" id="{1A210368-32F4-0C3C-E292-932923723F7F}"/>
                </a:ext>
              </a:extLst>
            </p:cNvPr>
            <p:cNvSpPr/>
            <p:nvPr/>
          </p:nvSpPr>
          <p:spPr>
            <a:xfrm>
              <a:off x="10342833" y="2829431"/>
              <a:ext cx="359619" cy="360000"/>
            </a:xfrm>
            <a:prstGeom prst="ellipse">
              <a:avLst/>
            </a:prstGeom>
            <a:noFill/>
            <a:ln w="63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l"/>
              <a:endParaRPr lang="el-GR" sz="1100">
                <a:solidFill>
                  <a:schemeClr val="bg1"/>
                </a:solidFill>
              </a:endParaRPr>
            </a:p>
          </p:txBody>
        </p:sp>
      </p:grpSp>
    </p:spTree>
    <p:extLst>
      <p:ext uri="{BB962C8B-B14F-4D97-AF65-F5344CB8AC3E}">
        <p14:creationId xmlns:p14="http://schemas.microsoft.com/office/powerpoint/2010/main" val="221831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32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F7DD9-824F-21E8-0390-FBDA073D4E2B}"/>
            </a:ext>
          </a:extLst>
        </p:cNvPr>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A0710D5-2F7C-C4BA-9ED1-BB8D731173C1}"/>
              </a:ext>
            </a:extLst>
          </p:cNvPr>
          <p:cNvGraphicFramePr>
            <a:graphicFrameLocks noChangeAspect="1"/>
          </p:cNvGraphicFramePr>
          <p:nvPr>
            <p:custDataLst>
              <p:tags r:id="rId1"/>
            </p:custDataLst>
          </p:nvPr>
        </p:nvGraphicFramePr>
        <p:xfrm>
          <a:off x="1441" y="1531"/>
          <a:ext cx="1441" cy="1441"/>
        </p:xfrm>
        <a:graphic>
          <a:graphicData uri="http://schemas.openxmlformats.org/presentationml/2006/ole">
            <mc:AlternateContent xmlns:mc="http://schemas.openxmlformats.org/markup-compatibility/2006">
              <mc:Choice xmlns:v="urn:schemas-microsoft-com:vml" Requires="v">
                <p:oleObj name="think-cell Slide" r:id="rId5" imgW="381" imgH="381" progId="TCLayout.ActiveDocument.1">
                  <p:embed/>
                </p:oleObj>
              </mc:Choice>
              <mc:Fallback>
                <p:oleObj name="think-cell Slide" r:id="rId5" imgW="381" imgH="381" progId="TCLayout.ActiveDocument.1">
                  <p:embed/>
                  <p:pic>
                    <p:nvPicPr>
                      <p:cNvPr id="12" name="Object 11" hidden="1">
                        <a:extLst>
                          <a:ext uri="{FF2B5EF4-FFF2-40B4-BE49-F238E27FC236}">
                            <a16:creationId xmlns:a16="http://schemas.microsoft.com/office/drawing/2014/main" id="{7A0710D5-2F7C-C4BA-9ED1-BB8D731173C1}"/>
                          </a:ext>
                        </a:extLst>
                      </p:cNvPr>
                      <p:cNvPicPr/>
                      <p:nvPr/>
                    </p:nvPicPr>
                    <p:blipFill>
                      <a:blip r:embed="rId6"/>
                      <a:stretch>
                        <a:fillRect/>
                      </a:stretch>
                    </p:blipFill>
                    <p:spPr>
                      <a:xfrm>
                        <a:off x="1441" y="1531"/>
                        <a:ext cx="1441" cy="1441"/>
                      </a:xfrm>
                      <a:prstGeom prst="rect">
                        <a:avLst/>
                      </a:prstGeom>
                    </p:spPr>
                  </p:pic>
                </p:oleObj>
              </mc:Fallback>
            </mc:AlternateContent>
          </a:graphicData>
        </a:graphic>
      </p:graphicFrame>
      <p:sp>
        <p:nvSpPr>
          <p:cNvPr id="4" name="Arrow: Pentagon 3">
            <a:extLst>
              <a:ext uri="{FF2B5EF4-FFF2-40B4-BE49-F238E27FC236}">
                <a16:creationId xmlns:a16="http://schemas.microsoft.com/office/drawing/2014/main" id="{E67ADEFB-CF1B-26A6-560C-00D8113E67E5}"/>
              </a:ext>
            </a:extLst>
          </p:cNvPr>
          <p:cNvSpPr/>
          <p:nvPr/>
        </p:nvSpPr>
        <p:spPr>
          <a:xfrm>
            <a:off x="945308" y="3205729"/>
            <a:ext cx="2955935" cy="446542"/>
          </a:xfrm>
          <a:prstGeom prst="homePlate">
            <a:avLst>
              <a:gd name="adj" fmla="val 32883"/>
            </a:avLst>
          </a:prstGeom>
          <a:solidFill>
            <a:srgbClr val="4F2C7E"/>
          </a:solidFill>
          <a:ln>
            <a:solidFill>
              <a:srgbClr val="4F2C7E"/>
            </a:solidFill>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l-GR" sz="1200" b="1" dirty="0">
                <a:solidFill>
                  <a:schemeClr val="bg1"/>
                </a:solidFill>
              </a:rPr>
              <a:t>          Ανάλυση λειτουργίας</a:t>
            </a:r>
            <a:endParaRPr lang="en-US" sz="1200" b="1" dirty="0">
              <a:solidFill>
                <a:schemeClr val="bg1"/>
              </a:solidFill>
            </a:endParaRPr>
          </a:p>
        </p:txBody>
      </p:sp>
      <p:sp>
        <p:nvSpPr>
          <p:cNvPr id="10" name="Freeform: Shape 9">
            <a:extLst>
              <a:ext uri="{FF2B5EF4-FFF2-40B4-BE49-F238E27FC236}">
                <a16:creationId xmlns:a16="http://schemas.microsoft.com/office/drawing/2014/main" id="{435EDB5F-70CB-67B5-C1CF-94E82B7BDA44}"/>
              </a:ext>
            </a:extLst>
          </p:cNvPr>
          <p:cNvSpPr/>
          <p:nvPr/>
        </p:nvSpPr>
        <p:spPr>
          <a:xfrm>
            <a:off x="904156" y="2921840"/>
            <a:ext cx="332931" cy="2984438"/>
          </a:xfrm>
          <a:custGeom>
            <a:avLst/>
            <a:gdLst>
              <a:gd name="connsiteX0" fmla="*/ 0 w 160867"/>
              <a:gd name="connsiteY0" fmla="*/ 0 h 4404665"/>
              <a:gd name="connsiteX1" fmla="*/ 10837 w 160867"/>
              <a:gd name="connsiteY1" fmla="*/ 53058 h 4404665"/>
              <a:gd name="connsiteX2" fmla="*/ 160867 w 160867"/>
              <a:gd name="connsiteY2" fmla="*/ 2202332 h 4404665"/>
              <a:gd name="connsiteX3" fmla="*/ 10837 w 160867"/>
              <a:gd name="connsiteY3" fmla="*/ 4351607 h 4404665"/>
              <a:gd name="connsiteX4" fmla="*/ 0 w 160867"/>
              <a:gd name="connsiteY4" fmla="*/ 4404665 h 440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67" h="4404665">
                <a:moveTo>
                  <a:pt x="0" y="0"/>
                </a:moveTo>
                <a:lnTo>
                  <a:pt x="10837" y="53058"/>
                </a:lnTo>
                <a:cubicBezTo>
                  <a:pt x="103533" y="603105"/>
                  <a:pt x="160867" y="1362988"/>
                  <a:pt x="160867" y="2202332"/>
                </a:cubicBezTo>
                <a:cubicBezTo>
                  <a:pt x="160867" y="3041676"/>
                  <a:pt x="103533" y="3801560"/>
                  <a:pt x="10837" y="4351607"/>
                </a:cubicBezTo>
                <a:lnTo>
                  <a:pt x="0" y="4404665"/>
                </a:lnTo>
                <a:close/>
              </a:path>
            </a:pathLst>
          </a:custGeom>
          <a:gradFill flip="none" rotWithShape="1">
            <a:gsLst>
              <a:gs pos="0">
                <a:schemeClr val="tx1">
                  <a:alpha val="0"/>
                </a:schemeClr>
              </a:gs>
              <a:gs pos="61000">
                <a:schemeClr val="tx1">
                  <a:alpha val="0"/>
                </a:schemeClr>
              </a:gs>
              <a:gs pos="92000">
                <a:schemeClr val="tx1">
                  <a:alpha val="3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3">
            <a:extLst>
              <a:ext uri="{FF2B5EF4-FFF2-40B4-BE49-F238E27FC236}">
                <a16:creationId xmlns:a16="http://schemas.microsoft.com/office/drawing/2014/main" id="{876C0A1D-DF86-DE60-306B-433F719F9D8F}"/>
              </a:ext>
            </a:extLst>
          </p:cNvPr>
          <p:cNvSpPr txBox="1">
            <a:spLocks/>
          </p:cNvSpPr>
          <p:nvPr/>
        </p:nvSpPr>
        <p:spPr>
          <a:xfrm>
            <a:off x="948345" y="3815264"/>
            <a:ext cx="2952898" cy="1836000"/>
          </a:xfrm>
          <a:prstGeom prst="rect">
            <a:avLst/>
          </a:prstGeom>
        </p:spPr>
        <p:txBody>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1100" b="0" kern="1200">
                <a:solidFill>
                  <a:schemeClr val="tx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a:solidFill>
                  <a:schemeClr val="tx1"/>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a:solidFill>
                  <a:schemeClr val="tx1"/>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172800" indent="-172800" defTabSz="354669">
              <a:lnSpc>
                <a:spcPct val="110000"/>
              </a:lnSpc>
              <a:spcAft>
                <a:spcPts val="300"/>
              </a:spcAft>
              <a:buFont typeface="Wingdings" panose="05000000000000000000" pitchFamily="2" charset="2"/>
              <a:buChar char="§"/>
              <a:defRPr/>
            </a:pPr>
            <a:r>
              <a:rPr lang="el-GR" sz="1050" kern="0" dirty="0">
                <a:solidFill>
                  <a:prstClr val="black"/>
                </a:solidFill>
                <a:latin typeface="Arial (Body)"/>
                <a:cs typeface="Arial" panose="020B0604020202020204" pitchFamily="34" charset="0"/>
              </a:rPr>
              <a:t>Επισκόπηση της </a:t>
            </a:r>
            <a:r>
              <a:rPr lang="el-GR" sz="1050" b="1" kern="0" dirty="0">
                <a:solidFill>
                  <a:prstClr val="black"/>
                </a:solidFill>
                <a:latin typeface="Arial (Body)"/>
                <a:cs typeface="Arial" panose="020B0604020202020204" pitchFamily="34" charset="0"/>
              </a:rPr>
              <a:t>συνολικής αγοράς φαρμάκου στην Ελλάδα</a:t>
            </a:r>
            <a:r>
              <a:rPr lang="el-GR" sz="1050" kern="0" dirty="0">
                <a:solidFill>
                  <a:prstClr val="black"/>
                </a:solidFill>
                <a:latin typeface="Arial (Body)"/>
                <a:cs typeface="Arial" panose="020B0604020202020204" pitchFamily="34" charset="0"/>
              </a:rPr>
              <a:t>, συμπεριλαμβανομένων των παραγόντων προσφοράς και ζήτησης</a:t>
            </a:r>
          </a:p>
          <a:p>
            <a:pPr marL="172800" indent="-172800" defTabSz="354669">
              <a:lnSpc>
                <a:spcPct val="110000"/>
              </a:lnSpc>
              <a:spcAft>
                <a:spcPts val="300"/>
              </a:spcAft>
              <a:buFont typeface="Wingdings" panose="05000000000000000000" pitchFamily="2" charset="2"/>
              <a:buChar char="§"/>
              <a:defRPr/>
            </a:pPr>
            <a:r>
              <a:rPr lang="el-GR" sz="1050" kern="0" dirty="0">
                <a:solidFill>
                  <a:prstClr val="black"/>
                </a:solidFill>
                <a:latin typeface="Arial (Body)"/>
                <a:cs typeface="Arial" panose="020B0604020202020204" pitchFamily="34" charset="0"/>
              </a:rPr>
              <a:t>Λειτουργία της </a:t>
            </a:r>
            <a:r>
              <a:rPr lang="el-GR" sz="1050" b="1" kern="0" dirty="0">
                <a:solidFill>
                  <a:prstClr val="black"/>
                </a:solidFill>
                <a:latin typeface="Arial (Body)"/>
                <a:cs typeface="Arial" panose="020B0604020202020204" pitchFamily="34" charset="0"/>
              </a:rPr>
              <a:t>εφοδιαστικής αλυσίδας φαρμάκων</a:t>
            </a:r>
            <a:r>
              <a:rPr lang="el-GR" sz="1050" kern="0" dirty="0">
                <a:solidFill>
                  <a:prstClr val="black"/>
                </a:solidFill>
                <a:latin typeface="Arial (Body)"/>
                <a:cs typeface="Arial" panose="020B0604020202020204" pitchFamily="34" charset="0"/>
              </a:rPr>
              <a:t>, με έμφαση στις προκλήσεις και τις βέλτιστες πρακτικές για τη διασφάλιση της απρόσκοπτης διανομής</a:t>
            </a:r>
          </a:p>
        </p:txBody>
      </p:sp>
      <p:sp>
        <p:nvSpPr>
          <p:cNvPr id="11" name="Rectangle 10" hidden="1">
            <a:extLst>
              <a:ext uri="{FF2B5EF4-FFF2-40B4-BE49-F238E27FC236}">
                <a16:creationId xmlns:a16="http://schemas.microsoft.com/office/drawing/2014/main" id="{AF13EF43-6269-10D5-AB0D-1703361BF63E}"/>
              </a:ext>
            </a:extLst>
          </p:cNvPr>
          <p:cNvSpPr/>
          <p:nvPr>
            <p:custDataLst>
              <p:tags r:id="rId2"/>
            </p:custDataLst>
          </p:nvPr>
        </p:nvSpPr>
        <p:spPr>
          <a:xfrm>
            <a:off x="1" y="91"/>
            <a:ext cx="144011" cy="1440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l-GR" sz="2903" b="1" dirty="0">
              <a:solidFill>
                <a:schemeClr val="tx1"/>
              </a:solidFill>
              <a:latin typeface="Arial" panose="020B0604020202020204" pitchFamily="34" charset="0"/>
              <a:ea typeface="+mj-ea"/>
              <a:cs typeface="+mj-cs"/>
              <a:sym typeface="Arial" panose="020B0604020202020204" pitchFamily="34" charset="0"/>
            </a:endParaRPr>
          </a:p>
        </p:txBody>
      </p:sp>
      <p:sp>
        <p:nvSpPr>
          <p:cNvPr id="9" name="Text Placeholder 5">
            <a:extLst>
              <a:ext uri="{FF2B5EF4-FFF2-40B4-BE49-F238E27FC236}">
                <a16:creationId xmlns:a16="http://schemas.microsoft.com/office/drawing/2014/main" id="{7994BB50-83BE-F70C-2AE6-173DA1D61421}"/>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indent="-172800">
              <a:spcBef>
                <a:spcPts val="118"/>
              </a:spcBef>
              <a:spcAft>
                <a:spcPts val="118"/>
              </a:spcAft>
              <a:defRPr/>
            </a:pPr>
            <a:r>
              <a:rPr lang="el-GR" sz="1179" dirty="0">
                <a:solidFill>
                  <a:srgbClr val="4F2D7F"/>
                </a:solidFill>
                <a:latin typeface="Arial (Body)"/>
                <a:cs typeface="Arial" panose="020B0604020202020204" pitchFamily="34" charset="0"/>
              </a:rPr>
              <a:t>Η αγορά φαρμάκου αποτελεί μια </a:t>
            </a:r>
            <a:r>
              <a:rPr lang="el-GR" sz="1179" b="1" dirty="0">
                <a:solidFill>
                  <a:srgbClr val="4F2D7F"/>
                </a:solidFill>
                <a:latin typeface="Arial (Body)"/>
                <a:cs typeface="Arial" panose="020B0604020202020204" pitchFamily="34" charset="0"/>
              </a:rPr>
              <a:t>ρυθμιζόμενη αγορά, με την κυκλοφορία, τις τιμές και τη διανομή </a:t>
            </a:r>
            <a:r>
              <a:rPr lang="el-GR" sz="1179" dirty="0">
                <a:solidFill>
                  <a:srgbClr val="4F2D7F"/>
                </a:solidFill>
                <a:latin typeface="Arial (Body)"/>
                <a:cs typeface="Arial" panose="020B0604020202020204" pitchFamily="34" charset="0"/>
              </a:rPr>
              <a:t>να ρυθμίζονται από σχετικές νομοθετικές διατάξεις</a:t>
            </a:r>
            <a:r>
              <a:rPr lang="en-US" sz="1179" dirty="0">
                <a:solidFill>
                  <a:srgbClr val="4F2D7F"/>
                </a:solidFill>
                <a:latin typeface="Arial (Body)"/>
                <a:cs typeface="Arial" panose="020B0604020202020204" pitchFamily="34" charset="0"/>
              </a:rPr>
              <a:t>. </a:t>
            </a:r>
            <a:r>
              <a:rPr lang="el-GR" sz="1179" dirty="0">
                <a:solidFill>
                  <a:srgbClr val="4F2D7F"/>
                </a:solidFill>
                <a:latin typeface="Arial (Body)"/>
                <a:cs typeface="Arial" panose="020B0604020202020204" pitchFamily="34" charset="0"/>
              </a:rPr>
              <a:t>Στο </a:t>
            </a:r>
          </a:p>
          <a:p>
            <a:pPr marL="172800" indent="-172800">
              <a:spcBef>
                <a:spcPts val="118"/>
              </a:spcBef>
              <a:spcAft>
                <a:spcPts val="118"/>
              </a:spcAft>
              <a:defRPr/>
            </a:pPr>
            <a:r>
              <a:rPr lang="el-GR" sz="1179" dirty="0">
                <a:solidFill>
                  <a:srgbClr val="4F2D7F"/>
                </a:solidFill>
                <a:latin typeface="Arial (Body)"/>
                <a:cs typeface="Arial" panose="020B0604020202020204" pitchFamily="34" charset="0"/>
              </a:rPr>
              <a:t>πλαίσιο αυτό και με σκοπό την ανάλυση των </a:t>
            </a:r>
            <a:r>
              <a:rPr lang="el-GR" sz="1179" b="1" dirty="0">
                <a:solidFill>
                  <a:srgbClr val="4F2D7F"/>
                </a:solidFill>
                <a:latin typeface="Arial (Body)"/>
                <a:cs typeface="Arial" panose="020B0604020202020204" pitchFamily="34" charset="0"/>
              </a:rPr>
              <a:t>δυνατοτήτων, προκλήσεων και προοπτικών του κλάδου</a:t>
            </a:r>
            <a:r>
              <a:rPr lang="el-GR" sz="1179" dirty="0">
                <a:solidFill>
                  <a:srgbClr val="4F2D7F"/>
                </a:solidFill>
                <a:latin typeface="Arial (Body)"/>
                <a:cs typeface="Arial" panose="020B0604020202020204" pitchFamily="34" charset="0"/>
              </a:rPr>
              <a:t> διακίνησης και αποθήκευσης φαρμακευτικών </a:t>
            </a:r>
          </a:p>
          <a:p>
            <a:pPr marL="172800" indent="-172800">
              <a:spcBef>
                <a:spcPts val="118"/>
              </a:spcBef>
              <a:spcAft>
                <a:spcPts val="118"/>
              </a:spcAft>
              <a:defRPr/>
            </a:pPr>
            <a:r>
              <a:rPr lang="el-GR" sz="1179" dirty="0">
                <a:solidFill>
                  <a:srgbClr val="4F2D7F"/>
                </a:solidFill>
                <a:latin typeface="Arial (Body)"/>
                <a:cs typeface="Arial" panose="020B0604020202020204" pitchFamily="34" charset="0"/>
              </a:rPr>
              <a:t>προϊόντων στην Ελλάδα, παρουσιάζονται στοιχεία ως προς:</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την </a:t>
            </a:r>
            <a:r>
              <a:rPr lang="el-GR" sz="1179" b="1" dirty="0">
                <a:solidFill>
                  <a:srgbClr val="4F2D7F"/>
                </a:solidFill>
                <a:latin typeface="Arial (Body)"/>
                <a:cs typeface="Arial" panose="020B0604020202020204" pitchFamily="34" charset="0"/>
              </a:rPr>
              <a:t>ανάλυση και λειτουργία της αγοράς φαρμάκου</a:t>
            </a:r>
            <a:r>
              <a:rPr lang="el-GR" sz="1179" dirty="0">
                <a:solidFill>
                  <a:srgbClr val="4F2D7F"/>
                </a:solidFill>
                <a:latin typeface="Arial (Body)"/>
                <a:cs typeface="Arial" panose="020B0604020202020204" pitchFamily="34" charset="0"/>
              </a:rPr>
              <a:t> συνολικά, της εφοδιαστικής αλυσίδας καθώς και της προστιθέμενης αξίας των φαρμακαποθηκών </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τον </a:t>
            </a:r>
            <a:r>
              <a:rPr lang="el-GR" sz="1179" b="1" dirty="0">
                <a:solidFill>
                  <a:srgbClr val="4F2D7F"/>
                </a:solidFill>
                <a:latin typeface="Arial (Body)"/>
                <a:cs typeface="Arial" panose="020B0604020202020204" pitchFamily="34" charset="0"/>
              </a:rPr>
              <a:t>εντοπισμό τυχόν εμποδίων </a:t>
            </a:r>
            <a:r>
              <a:rPr lang="el-GR" sz="1179" dirty="0">
                <a:solidFill>
                  <a:srgbClr val="4F2D7F"/>
                </a:solidFill>
                <a:latin typeface="Arial (Body)"/>
                <a:cs typeface="Arial" panose="020B0604020202020204" pitchFamily="34" charset="0"/>
              </a:rPr>
              <a:t>στη λειτουργία και την </a:t>
            </a:r>
            <a:r>
              <a:rPr lang="el-GR" sz="1179" b="1" dirty="0">
                <a:solidFill>
                  <a:srgbClr val="4F2D7F"/>
                </a:solidFill>
                <a:latin typeface="Arial (Body)"/>
                <a:cs typeface="Arial" panose="020B0604020202020204" pitchFamily="34" charset="0"/>
              </a:rPr>
              <a:t>πρόταση κατευθύνσεων </a:t>
            </a:r>
            <a:r>
              <a:rPr lang="el-GR" sz="1179" dirty="0">
                <a:solidFill>
                  <a:srgbClr val="4F2D7F"/>
                </a:solidFill>
                <a:latin typeface="Arial (Body)"/>
                <a:cs typeface="Arial" panose="020B0604020202020204" pitchFamily="34" charset="0"/>
              </a:rPr>
              <a:t>για την εξομάλυνσή τους</a:t>
            </a:r>
            <a:endParaRPr lang="en-US" sz="1179" b="1" dirty="0">
              <a:solidFill>
                <a:srgbClr val="4F2D7F"/>
              </a:solidFill>
              <a:latin typeface="Arial (Body)"/>
              <a:cs typeface="Arial" panose="020B0604020202020204" pitchFamily="34" charset="0"/>
            </a:endParaRPr>
          </a:p>
        </p:txBody>
      </p:sp>
      <p:sp>
        <p:nvSpPr>
          <p:cNvPr id="17" name="Arrow: Pentagon 16">
            <a:extLst>
              <a:ext uri="{FF2B5EF4-FFF2-40B4-BE49-F238E27FC236}">
                <a16:creationId xmlns:a16="http://schemas.microsoft.com/office/drawing/2014/main" id="{B75F3FA4-3344-27DA-E6FC-3E7E9BBB6640}"/>
              </a:ext>
            </a:extLst>
          </p:cNvPr>
          <p:cNvSpPr/>
          <p:nvPr/>
        </p:nvSpPr>
        <p:spPr>
          <a:xfrm>
            <a:off x="8197891" y="3205729"/>
            <a:ext cx="3010677" cy="446400"/>
          </a:xfrm>
          <a:prstGeom prst="homePlate">
            <a:avLst>
              <a:gd name="adj" fmla="val 32883"/>
            </a:avLst>
          </a:prstGeom>
          <a:solidFill>
            <a:schemeClr val="bg2">
              <a:lumMod val="75000"/>
            </a:schemeClr>
          </a:solidFill>
          <a:ln>
            <a:solidFill>
              <a:schemeClr val="tx2"/>
            </a:solidFill>
          </a:ln>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l-GR" sz="1200" b="1" dirty="0"/>
              <a:t>            Παρεμβάσεις και κατευθύνσεις</a:t>
            </a:r>
          </a:p>
        </p:txBody>
      </p:sp>
      <p:sp>
        <p:nvSpPr>
          <p:cNvPr id="18" name="Freeform: Shape 17">
            <a:extLst>
              <a:ext uri="{FF2B5EF4-FFF2-40B4-BE49-F238E27FC236}">
                <a16:creationId xmlns:a16="http://schemas.microsoft.com/office/drawing/2014/main" id="{EA6A3EDF-843B-9493-25FF-051003C6141A}"/>
              </a:ext>
            </a:extLst>
          </p:cNvPr>
          <p:cNvSpPr/>
          <p:nvPr/>
        </p:nvSpPr>
        <p:spPr>
          <a:xfrm>
            <a:off x="8140420" y="2921840"/>
            <a:ext cx="327404" cy="2984438"/>
          </a:xfrm>
          <a:custGeom>
            <a:avLst/>
            <a:gdLst>
              <a:gd name="connsiteX0" fmla="*/ 0 w 160867"/>
              <a:gd name="connsiteY0" fmla="*/ 0 h 4404665"/>
              <a:gd name="connsiteX1" fmla="*/ 10837 w 160867"/>
              <a:gd name="connsiteY1" fmla="*/ 53058 h 4404665"/>
              <a:gd name="connsiteX2" fmla="*/ 160867 w 160867"/>
              <a:gd name="connsiteY2" fmla="*/ 2202332 h 4404665"/>
              <a:gd name="connsiteX3" fmla="*/ 10837 w 160867"/>
              <a:gd name="connsiteY3" fmla="*/ 4351607 h 4404665"/>
              <a:gd name="connsiteX4" fmla="*/ 0 w 160867"/>
              <a:gd name="connsiteY4" fmla="*/ 4404665 h 440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67" h="4404665">
                <a:moveTo>
                  <a:pt x="0" y="0"/>
                </a:moveTo>
                <a:lnTo>
                  <a:pt x="10837" y="53058"/>
                </a:lnTo>
                <a:cubicBezTo>
                  <a:pt x="103533" y="603105"/>
                  <a:pt x="160867" y="1362988"/>
                  <a:pt x="160867" y="2202332"/>
                </a:cubicBezTo>
                <a:cubicBezTo>
                  <a:pt x="160867" y="3041676"/>
                  <a:pt x="103533" y="3801560"/>
                  <a:pt x="10837" y="4351607"/>
                </a:cubicBezTo>
                <a:lnTo>
                  <a:pt x="0" y="4404665"/>
                </a:lnTo>
                <a:close/>
              </a:path>
            </a:pathLst>
          </a:custGeom>
          <a:gradFill flip="none" rotWithShape="1">
            <a:gsLst>
              <a:gs pos="0">
                <a:schemeClr val="tx1">
                  <a:alpha val="0"/>
                </a:schemeClr>
              </a:gs>
              <a:gs pos="61000">
                <a:schemeClr val="tx1">
                  <a:alpha val="0"/>
                </a:schemeClr>
              </a:gs>
              <a:gs pos="92000">
                <a:schemeClr val="tx1">
                  <a:alpha val="3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Text Placeholder 3">
            <a:extLst>
              <a:ext uri="{FF2B5EF4-FFF2-40B4-BE49-F238E27FC236}">
                <a16:creationId xmlns:a16="http://schemas.microsoft.com/office/drawing/2014/main" id="{29971C9E-5229-E84F-DAD6-56A8ABFBDC70}"/>
              </a:ext>
            </a:extLst>
          </p:cNvPr>
          <p:cNvSpPr txBox="1">
            <a:spLocks/>
          </p:cNvSpPr>
          <p:nvPr/>
        </p:nvSpPr>
        <p:spPr>
          <a:xfrm>
            <a:off x="8218822" y="3815264"/>
            <a:ext cx="2905999" cy="1836000"/>
          </a:xfrm>
          <a:prstGeom prst="rect">
            <a:avLst/>
          </a:prstGeom>
        </p:spPr>
        <p:txBody>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1100" b="0" kern="1200">
                <a:solidFill>
                  <a:schemeClr val="tx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a:solidFill>
                  <a:schemeClr val="tx1"/>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a:solidFill>
                  <a:schemeClr val="tx1"/>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172800" indent="-172800">
              <a:lnSpc>
                <a:spcPct val="110000"/>
              </a:lnSpc>
              <a:spcAft>
                <a:spcPts val="300"/>
              </a:spcAft>
              <a:buFont typeface="Wingdings" panose="05000000000000000000" pitchFamily="2" charset="2"/>
              <a:buChar char="§"/>
            </a:pPr>
            <a:r>
              <a:rPr lang="el-GR" sz="1050" b="1" dirty="0">
                <a:latin typeface="Arial (Body)"/>
                <a:cs typeface="Arial" panose="020B0604020202020204" pitchFamily="34" charset="0"/>
              </a:rPr>
              <a:t>Ανάδειξη εμποδίων της λειτουργίας </a:t>
            </a:r>
            <a:r>
              <a:rPr lang="el-GR" sz="1050" dirty="0">
                <a:latin typeface="Arial (Body)"/>
                <a:cs typeface="Arial" panose="020B0604020202020204" pitchFamily="34" charset="0"/>
              </a:rPr>
              <a:t>ιδιαίτερα ως προς την κατανάλωση των φαρμάκων στην Ελληνική αγορά</a:t>
            </a:r>
            <a:endParaRPr lang="el-GR" sz="1050" b="1" dirty="0">
              <a:latin typeface="Arial (Body)"/>
              <a:cs typeface="Arial" panose="020B0604020202020204" pitchFamily="34" charset="0"/>
            </a:endParaRPr>
          </a:p>
          <a:p>
            <a:pPr marL="172800" indent="-172800">
              <a:lnSpc>
                <a:spcPct val="110000"/>
              </a:lnSpc>
              <a:spcAft>
                <a:spcPts val="300"/>
              </a:spcAft>
              <a:buFont typeface="Wingdings" panose="05000000000000000000" pitchFamily="2" charset="2"/>
              <a:buChar char="§"/>
            </a:pPr>
            <a:r>
              <a:rPr lang="el-GR" sz="1050" dirty="0">
                <a:latin typeface="Arial (Body)"/>
                <a:cs typeface="Arial" panose="020B0604020202020204" pitchFamily="34" charset="0"/>
              </a:rPr>
              <a:t>Προσδιορισμός </a:t>
            </a:r>
            <a:r>
              <a:rPr lang="el-GR" sz="1050" b="1" dirty="0">
                <a:latin typeface="Arial (Body)"/>
                <a:cs typeface="Arial" panose="020B0604020202020204" pitchFamily="34" charset="0"/>
              </a:rPr>
              <a:t>κατευθύνσεων και μέτρων </a:t>
            </a:r>
            <a:r>
              <a:rPr lang="el-GR" sz="1050" dirty="0">
                <a:latin typeface="Arial (Body)"/>
                <a:cs typeface="Arial" panose="020B0604020202020204" pitchFamily="34" charset="0"/>
              </a:rPr>
              <a:t>που δύναται να οδηγήσουν στην βελτίωση της λειτουργίας, στην αντιμετώπιση τυχόν ζητημάτων και εν γένει την ενδυνάμωση του κλάδου</a:t>
            </a:r>
            <a:endParaRPr lang="el-GR" sz="1050" b="1" dirty="0">
              <a:latin typeface="Arial (Body)"/>
              <a:cs typeface="Arial" panose="020B0604020202020204" pitchFamily="34" charset="0"/>
            </a:endParaRPr>
          </a:p>
        </p:txBody>
      </p:sp>
      <p:sp>
        <p:nvSpPr>
          <p:cNvPr id="13" name="Arrow: Pentagon 12">
            <a:extLst>
              <a:ext uri="{FF2B5EF4-FFF2-40B4-BE49-F238E27FC236}">
                <a16:creationId xmlns:a16="http://schemas.microsoft.com/office/drawing/2014/main" id="{1CA3717C-5559-EBE9-758A-41E46C8814E3}"/>
              </a:ext>
            </a:extLst>
          </p:cNvPr>
          <p:cNvSpPr/>
          <p:nvPr/>
        </p:nvSpPr>
        <p:spPr>
          <a:xfrm>
            <a:off x="4577696" y="3205729"/>
            <a:ext cx="2955600" cy="446400"/>
          </a:xfrm>
          <a:prstGeom prst="homePlate">
            <a:avLst>
              <a:gd name="adj" fmla="val 32883"/>
            </a:avLst>
          </a:prstGeom>
          <a:solidFill>
            <a:srgbClr val="00A7B4"/>
          </a:solidFill>
          <a:ln>
            <a:solidFill>
              <a:srgbClr val="00A7B4"/>
            </a:solid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1200" b="1" dirty="0">
                <a:solidFill>
                  <a:schemeClr val="bg1"/>
                </a:solidFill>
              </a:rPr>
              <a:t>         Εφοδιαστική αλυσίδα</a:t>
            </a:r>
          </a:p>
        </p:txBody>
      </p:sp>
      <p:sp>
        <p:nvSpPr>
          <p:cNvPr id="16" name="Freeform: Shape 15">
            <a:extLst>
              <a:ext uri="{FF2B5EF4-FFF2-40B4-BE49-F238E27FC236}">
                <a16:creationId xmlns:a16="http://schemas.microsoft.com/office/drawing/2014/main" id="{8077632B-6B75-774C-4CED-6E61AF2E5884}"/>
              </a:ext>
            </a:extLst>
          </p:cNvPr>
          <p:cNvSpPr/>
          <p:nvPr/>
        </p:nvSpPr>
        <p:spPr>
          <a:xfrm>
            <a:off x="4537913" y="2921840"/>
            <a:ext cx="301356" cy="2984438"/>
          </a:xfrm>
          <a:custGeom>
            <a:avLst/>
            <a:gdLst>
              <a:gd name="connsiteX0" fmla="*/ 0 w 160867"/>
              <a:gd name="connsiteY0" fmla="*/ 0 h 4404665"/>
              <a:gd name="connsiteX1" fmla="*/ 10837 w 160867"/>
              <a:gd name="connsiteY1" fmla="*/ 53058 h 4404665"/>
              <a:gd name="connsiteX2" fmla="*/ 160867 w 160867"/>
              <a:gd name="connsiteY2" fmla="*/ 2202332 h 4404665"/>
              <a:gd name="connsiteX3" fmla="*/ 10837 w 160867"/>
              <a:gd name="connsiteY3" fmla="*/ 4351607 h 4404665"/>
              <a:gd name="connsiteX4" fmla="*/ 0 w 160867"/>
              <a:gd name="connsiteY4" fmla="*/ 4404665 h 440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67" h="4404665">
                <a:moveTo>
                  <a:pt x="0" y="0"/>
                </a:moveTo>
                <a:lnTo>
                  <a:pt x="10837" y="53058"/>
                </a:lnTo>
                <a:cubicBezTo>
                  <a:pt x="103533" y="603105"/>
                  <a:pt x="160867" y="1362988"/>
                  <a:pt x="160867" y="2202332"/>
                </a:cubicBezTo>
                <a:cubicBezTo>
                  <a:pt x="160867" y="3041676"/>
                  <a:pt x="103533" y="3801560"/>
                  <a:pt x="10837" y="4351607"/>
                </a:cubicBezTo>
                <a:lnTo>
                  <a:pt x="0" y="4404665"/>
                </a:lnTo>
                <a:close/>
              </a:path>
            </a:pathLst>
          </a:custGeom>
          <a:gradFill flip="none" rotWithShape="1">
            <a:gsLst>
              <a:gs pos="0">
                <a:schemeClr val="tx1">
                  <a:alpha val="0"/>
                </a:schemeClr>
              </a:gs>
              <a:gs pos="61000">
                <a:schemeClr val="tx1">
                  <a:alpha val="0"/>
                </a:schemeClr>
              </a:gs>
              <a:gs pos="92000">
                <a:schemeClr val="tx1">
                  <a:alpha val="3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 Placeholder 3">
            <a:extLst>
              <a:ext uri="{FF2B5EF4-FFF2-40B4-BE49-F238E27FC236}">
                <a16:creationId xmlns:a16="http://schemas.microsoft.com/office/drawing/2014/main" id="{075049D9-A42F-C890-1075-C860D16D582D}"/>
              </a:ext>
            </a:extLst>
          </p:cNvPr>
          <p:cNvSpPr txBox="1">
            <a:spLocks/>
          </p:cNvSpPr>
          <p:nvPr/>
        </p:nvSpPr>
        <p:spPr>
          <a:xfrm>
            <a:off x="4577698" y="3815264"/>
            <a:ext cx="2984400" cy="1836000"/>
          </a:xfrm>
          <a:prstGeom prst="rect">
            <a:avLst/>
          </a:prstGeom>
        </p:spPr>
        <p:txBody>
          <a:bodyPr/>
          <a:lstStyle>
            <a:lvl1pPr marL="0" indent="0" algn="l" defTabSz="1266984" rtl="0" eaLnBrk="1" latinLnBrk="0" hangingPunct="1">
              <a:lnSpc>
                <a:spcPct val="100000"/>
              </a:lnSpc>
              <a:spcBef>
                <a:spcPts val="0"/>
              </a:spcBef>
              <a:spcAft>
                <a:spcPts val="754"/>
              </a:spcAft>
              <a:buFont typeface="Arial" panose="020B0604020202020204" pitchFamily="34" charset="0"/>
              <a:buNone/>
              <a:defRPr lang="en-US" sz="1100" b="0" kern="1200">
                <a:solidFill>
                  <a:schemeClr val="tx1"/>
                </a:solidFill>
                <a:latin typeface="+mn-lt"/>
                <a:ea typeface="+mn-ea"/>
                <a:cs typeface="+mn-cs"/>
              </a:defRPr>
            </a:lvl1pPr>
            <a:lvl2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a:solidFill>
                  <a:schemeClr val="tx1"/>
                </a:solidFill>
                <a:latin typeface="+mn-lt"/>
                <a:ea typeface="+mn-ea"/>
                <a:cs typeface="+mn-cs"/>
              </a:defRPr>
            </a:lvl2pPr>
            <a:lvl3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a:solidFill>
                  <a:schemeClr val="tx1"/>
                </a:solidFill>
                <a:latin typeface="+mn-lt"/>
                <a:ea typeface="+mn-ea"/>
                <a:cs typeface="+mn-cs"/>
              </a:defRPr>
            </a:lvl3pPr>
            <a:lvl4pPr marL="0" indent="0" algn="l" defTabSz="1266984" rtl="0" eaLnBrk="1" latinLnBrk="0" hangingPunct="1">
              <a:lnSpc>
                <a:spcPct val="100000"/>
              </a:lnSpc>
              <a:spcBef>
                <a:spcPts val="0"/>
              </a:spcBef>
              <a:spcAft>
                <a:spcPts val="754"/>
              </a:spcAft>
              <a:buFont typeface="Arial" panose="020B0604020202020204" pitchFamily="34" charset="0"/>
              <a:buNone/>
              <a:defRPr lang="en-US" sz="1400" b="0" kern="1200">
                <a:solidFill>
                  <a:schemeClr val="tx1"/>
                </a:solidFill>
                <a:latin typeface="+mn-lt"/>
                <a:ea typeface="+mn-ea"/>
                <a:cs typeface="+mn-cs"/>
              </a:defRPr>
            </a:lvl4pPr>
            <a:lvl5pPr marL="226260" indent="-226260" algn="l" defTabSz="1266984" rtl="0" eaLnBrk="1" latinLnBrk="0" hangingPunct="1">
              <a:lnSpc>
                <a:spcPct val="100000"/>
              </a:lnSpc>
              <a:spcBef>
                <a:spcPts val="0"/>
              </a:spcBef>
              <a:spcAft>
                <a:spcPts val="754"/>
              </a:spcAft>
              <a:buFont typeface="Arial" panose="020B0604020202020204" pitchFamily="34" charset="0"/>
              <a:buChar char="•"/>
              <a:defRPr sz="1400" b="0" kern="1200">
                <a:solidFill>
                  <a:schemeClr val="tx1"/>
                </a:solidFill>
                <a:latin typeface="+mn-lt"/>
                <a:ea typeface="+mn-ea"/>
                <a:cs typeface="+mn-cs"/>
              </a:defRPr>
            </a:lvl5pPr>
            <a:lvl6pPr marL="452520" indent="-226260" algn="l" defTabSz="1266984" rtl="0" eaLnBrk="1" latinLnBrk="0" hangingPunct="1">
              <a:lnSpc>
                <a:spcPct val="100000"/>
              </a:lnSpc>
              <a:spcBef>
                <a:spcPts val="0"/>
              </a:spcBef>
              <a:spcAft>
                <a:spcPts val="754"/>
              </a:spcAft>
              <a:buFont typeface="Arial" panose="020B0604020202020204" pitchFamily="34" charset="0"/>
              <a:buChar char="•"/>
              <a:defRPr sz="1400" kern="1200">
                <a:solidFill>
                  <a:schemeClr val="tx1"/>
                </a:solidFill>
                <a:latin typeface="+mn-lt"/>
                <a:ea typeface="+mn-ea"/>
                <a:cs typeface="+mn-cs"/>
              </a:defRPr>
            </a:lvl6pPr>
            <a:lvl7pPr marL="226260" indent="-226260" algn="l" defTabSz="1266984" rtl="0" eaLnBrk="1" latinLnBrk="0" hangingPunct="1">
              <a:lnSpc>
                <a:spcPct val="100000"/>
              </a:lnSpc>
              <a:spcBef>
                <a:spcPts val="0"/>
              </a:spcBef>
              <a:spcAft>
                <a:spcPts val="754"/>
              </a:spcAft>
              <a:buFont typeface="+mj-lt"/>
              <a:buAutoNum type="arabicPeriod"/>
              <a:defRPr sz="1400" kern="1200">
                <a:solidFill>
                  <a:schemeClr val="tx1"/>
                </a:solidFill>
                <a:latin typeface="+mn-lt"/>
                <a:ea typeface="+mn-ea"/>
                <a:cs typeface="+mn-cs"/>
              </a:defRPr>
            </a:lvl7pPr>
            <a:lvl8pPr marL="452520" indent="-226260" algn="l" defTabSz="1266984" rtl="0" eaLnBrk="1" latinLnBrk="0" hangingPunct="1">
              <a:lnSpc>
                <a:spcPct val="100000"/>
              </a:lnSpc>
              <a:spcBef>
                <a:spcPts val="0"/>
              </a:spcBef>
              <a:spcAft>
                <a:spcPts val="754"/>
              </a:spcAft>
              <a:buFont typeface="+mj-lt"/>
              <a:buAutoNum type="alphaLcPeriod"/>
              <a:defRPr sz="1400" kern="1200">
                <a:solidFill>
                  <a:schemeClr val="tx1"/>
                </a:solidFill>
                <a:latin typeface="+mn-lt"/>
                <a:ea typeface="+mn-ea"/>
                <a:cs typeface="+mn-cs"/>
              </a:defRPr>
            </a:lvl8pPr>
            <a:lvl9pPr marL="0" indent="0" algn="l" defTabSz="1266984" rtl="0" eaLnBrk="1" latinLnBrk="0" hangingPunct="1">
              <a:lnSpc>
                <a:spcPct val="90000"/>
              </a:lnSpc>
              <a:spcBef>
                <a:spcPts val="0"/>
              </a:spcBef>
              <a:spcAft>
                <a:spcPts val="754"/>
              </a:spcAft>
              <a:buFontTx/>
              <a:buNone/>
              <a:defRPr sz="2000" kern="1200">
                <a:solidFill>
                  <a:schemeClr val="accent1"/>
                </a:solidFill>
                <a:latin typeface="+mn-lt"/>
                <a:ea typeface="+mn-ea"/>
                <a:cs typeface="+mn-cs"/>
              </a:defRPr>
            </a:lvl9pPr>
          </a:lstStyle>
          <a:p>
            <a:pPr marL="172800" indent="-172800" defTabSz="354669">
              <a:lnSpc>
                <a:spcPct val="110000"/>
              </a:lnSpc>
              <a:spcAft>
                <a:spcPts val="300"/>
              </a:spcAft>
              <a:buFont typeface="Wingdings" panose="05000000000000000000" pitchFamily="2" charset="2"/>
              <a:buChar char="§"/>
              <a:defRPr/>
            </a:pPr>
            <a:r>
              <a:rPr lang="el-GR" sz="1050" kern="0" dirty="0">
                <a:solidFill>
                  <a:prstClr val="black"/>
                </a:solidFill>
                <a:latin typeface="Arial (Body)"/>
                <a:cs typeface="Arial" panose="020B0604020202020204" pitchFamily="34" charset="0"/>
              </a:rPr>
              <a:t>Παρουσίαση </a:t>
            </a:r>
            <a:r>
              <a:rPr lang="el-GR" sz="1050" b="1" kern="0" dirty="0">
                <a:solidFill>
                  <a:prstClr val="black"/>
                </a:solidFill>
                <a:latin typeface="Arial (Body)"/>
                <a:cs typeface="Arial" panose="020B0604020202020204" pitchFamily="34" charset="0"/>
              </a:rPr>
              <a:t>τρόπου λειτουργίας, κύριων μεγεθών και τάσεων </a:t>
            </a:r>
            <a:r>
              <a:rPr lang="el-GR" sz="1050" kern="0" dirty="0">
                <a:solidFill>
                  <a:prstClr val="black"/>
                </a:solidFill>
                <a:latin typeface="Arial (Body)"/>
                <a:cs typeface="Arial" panose="020B0604020202020204" pitchFamily="34" charset="0"/>
              </a:rPr>
              <a:t>των φαρμακαποθηκών</a:t>
            </a:r>
          </a:p>
          <a:p>
            <a:pPr marL="172800" indent="-172800" defTabSz="354669">
              <a:lnSpc>
                <a:spcPct val="110000"/>
              </a:lnSpc>
              <a:spcAft>
                <a:spcPts val="300"/>
              </a:spcAft>
              <a:buFont typeface="Wingdings" panose="05000000000000000000" pitchFamily="2" charset="2"/>
              <a:buChar char="§"/>
              <a:defRPr/>
            </a:pPr>
            <a:r>
              <a:rPr lang="el-GR" sz="1050" b="1" kern="0" dirty="0">
                <a:solidFill>
                  <a:prstClr val="black"/>
                </a:solidFill>
                <a:latin typeface="Arial (Body)"/>
                <a:cs typeface="Arial" panose="020B0604020202020204" pitchFamily="34" charset="0"/>
              </a:rPr>
              <a:t>Ανάλυση στοιχείων </a:t>
            </a:r>
            <a:r>
              <a:rPr lang="el-GR" sz="1050" kern="0" dirty="0">
                <a:solidFill>
                  <a:prstClr val="black"/>
                </a:solidFill>
                <a:latin typeface="Arial (Body)"/>
                <a:cs typeface="Arial" panose="020B0604020202020204" pitchFamily="34" charset="0"/>
              </a:rPr>
              <a:t>αναφορικά με το οικονομικό αποτύπωμα των φαρμακαποθηκών, </a:t>
            </a:r>
            <a:r>
              <a:rPr lang="el-GR" sz="1050" b="1" kern="0" dirty="0">
                <a:solidFill>
                  <a:prstClr val="black"/>
                </a:solidFill>
                <a:latin typeface="Arial (Body)"/>
                <a:cs typeface="Arial" panose="020B0604020202020204" pitchFamily="34" charset="0"/>
              </a:rPr>
              <a:t>ήτοι της προστιθέμενης αξίας, των εργαζομένων </a:t>
            </a:r>
            <a:r>
              <a:rPr lang="el-GR" sz="1050" kern="0" dirty="0">
                <a:solidFill>
                  <a:prstClr val="black"/>
                </a:solidFill>
                <a:latin typeface="Arial (Body)"/>
                <a:cs typeface="Arial" panose="020B0604020202020204" pitchFamily="34" charset="0"/>
              </a:rPr>
              <a:t>καθώς και τη συνεισφορά τους στα </a:t>
            </a:r>
            <a:r>
              <a:rPr lang="el-GR" sz="1050" b="1" kern="0" dirty="0">
                <a:solidFill>
                  <a:prstClr val="black"/>
                </a:solidFill>
                <a:latin typeface="Arial (Body)"/>
                <a:cs typeface="Arial" panose="020B0604020202020204" pitchFamily="34" charset="0"/>
              </a:rPr>
              <a:t>δημόσια έσοδα</a:t>
            </a:r>
            <a:r>
              <a:rPr lang="en-US" sz="1050" b="1" kern="0" dirty="0">
                <a:solidFill>
                  <a:prstClr val="black"/>
                </a:solidFill>
                <a:latin typeface="Arial (Body)"/>
                <a:cs typeface="Arial" panose="020B0604020202020204" pitchFamily="34" charset="0"/>
              </a:rPr>
              <a:t> </a:t>
            </a:r>
            <a:r>
              <a:rPr lang="el-GR" sz="1050" kern="0" dirty="0">
                <a:solidFill>
                  <a:prstClr val="black"/>
                </a:solidFill>
                <a:latin typeface="Arial (Body)"/>
                <a:cs typeface="Arial" panose="020B0604020202020204" pitchFamily="34" charset="0"/>
              </a:rPr>
              <a:t>(άμεση</a:t>
            </a:r>
            <a:r>
              <a:rPr lang="en-US" sz="1050" kern="0" dirty="0">
                <a:solidFill>
                  <a:prstClr val="black"/>
                </a:solidFill>
                <a:latin typeface="Arial (Body)"/>
                <a:cs typeface="Arial" panose="020B0604020202020204" pitchFamily="34" charset="0"/>
              </a:rPr>
              <a:t>, </a:t>
            </a:r>
            <a:r>
              <a:rPr lang="el-GR" sz="1050" kern="0" dirty="0">
                <a:solidFill>
                  <a:prstClr val="black"/>
                </a:solidFill>
                <a:latin typeface="Arial (Body)"/>
                <a:cs typeface="Arial" panose="020B0604020202020204" pitchFamily="34" charset="0"/>
              </a:rPr>
              <a:t>έμμεση και </a:t>
            </a:r>
            <a:r>
              <a:rPr lang="en-US" sz="1050" kern="0" dirty="0">
                <a:solidFill>
                  <a:prstClr val="black"/>
                </a:solidFill>
                <a:latin typeface="Arial (Body)"/>
                <a:cs typeface="Arial" panose="020B0604020202020204" pitchFamily="34" charset="0"/>
              </a:rPr>
              <a:t> </a:t>
            </a:r>
            <a:r>
              <a:rPr lang="el-GR" sz="1050" kern="0" dirty="0">
                <a:solidFill>
                  <a:prstClr val="black"/>
                </a:solidFill>
                <a:latin typeface="Arial (Body)"/>
                <a:cs typeface="Arial" panose="020B0604020202020204" pitchFamily="34" charset="0"/>
              </a:rPr>
              <a:t>προκαλούμενη) </a:t>
            </a:r>
            <a:endParaRPr lang="el-GR" sz="1050" b="1" kern="0" dirty="0">
              <a:solidFill>
                <a:prstClr val="black"/>
              </a:solidFill>
              <a:latin typeface="Arial (Body)"/>
              <a:cs typeface="Arial" panose="020B0604020202020204" pitchFamily="34" charset="0"/>
            </a:endParaRPr>
          </a:p>
        </p:txBody>
      </p:sp>
      <p:pic>
        <p:nvPicPr>
          <p:cNvPr id="40" name="Graphic 39" descr="Bullseye outline">
            <a:extLst>
              <a:ext uri="{FF2B5EF4-FFF2-40B4-BE49-F238E27FC236}">
                <a16:creationId xmlns:a16="http://schemas.microsoft.com/office/drawing/2014/main" id="{C6D247E0-F879-67CD-9F23-6E989E7BA2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0621" y="3205729"/>
            <a:ext cx="493329" cy="446542"/>
          </a:xfrm>
          <a:prstGeom prst="rect">
            <a:avLst/>
          </a:prstGeom>
        </p:spPr>
      </p:pic>
      <p:pic>
        <p:nvPicPr>
          <p:cNvPr id="42" name="Graphic 41" descr="Clipboard Checked outline">
            <a:extLst>
              <a:ext uri="{FF2B5EF4-FFF2-40B4-BE49-F238E27FC236}">
                <a16:creationId xmlns:a16="http://schemas.microsoft.com/office/drawing/2014/main" id="{B9A19517-2925-29DF-BDBA-F27E23A99A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16134" y="3205729"/>
            <a:ext cx="446400" cy="446400"/>
          </a:xfrm>
          <a:prstGeom prst="rect">
            <a:avLst/>
          </a:prstGeom>
        </p:spPr>
      </p:pic>
      <p:pic>
        <p:nvPicPr>
          <p:cNvPr id="44" name="Graphic 43" descr="Hourglass 90% outline">
            <a:extLst>
              <a:ext uri="{FF2B5EF4-FFF2-40B4-BE49-F238E27FC236}">
                <a16:creationId xmlns:a16="http://schemas.microsoft.com/office/drawing/2014/main" id="{A5D3EA00-3F15-E2ED-5067-74D1969B37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77394" y="3205729"/>
            <a:ext cx="446400" cy="446400"/>
          </a:xfrm>
          <a:prstGeom prst="rect">
            <a:avLst/>
          </a:prstGeom>
        </p:spPr>
      </p:pic>
      <p:sp>
        <p:nvSpPr>
          <p:cNvPr id="2" name="Title">
            <a:extLst>
              <a:ext uri="{FF2B5EF4-FFF2-40B4-BE49-F238E27FC236}">
                <a16:creationId xmlns:a16="http://schemas.microsoft.com/office/drawing/2014/main" id="{8C81C59A-FFE7-83D0-0361-28146566E589}"/>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Παράμετροι ανάλυσης</a:t>
            </a:r>
          </a:p>
          <a:p>
            <a:r>
              <a:rPr lang="el-GR" sz="2000" dirty="0">
                <a:solidFill>
                  <a:srgbClr val="00A7B4"/>
                </a:solidFill>
                <a:latin typeface="Arial (Body)"/>
                <a:cs typeface="Arial" panose="020B0604020202020204" pitchFamily="34" charset="0"/>
              </a:rPr>
              <a:t>Αναγνώριση κύριων παραμέτρων και παραγόντων επιρροής</a:t>
            </a:r>
          </a:p>
        </p:txBody>
      </p:sp>
    </p:spTree>
    <p:extLst>
      <p:ext uri="{BB962C8B-B14F-4D97-AF65-F5344CB8AC3E}">
        <p14:creationId xmlns:p14="http://schemas.microsoft.com/office/powerpoint/2010/main" val="132185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ECC9-4C93-90EA-319C-1861ABAD916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5401494-3445-5760-BBF3-7DBB129C068D}"/>
              </a:ext>
            </a:extLst>
          </p:cNvPr>
          <p:cNvGraphicFramePr>
            <a:graphicFrameLocks noChangeAspect="1"/>
          </p:cNvGraphicFramePr>
          <p:nvPr>
            <p:custDataLst>
              <p:tags r:id="rId1"/>
            </p:custDataLst>
            <p:extLst>
              <p:ext uri="{D42A27DB-BD31-4B8C-83A1-F6EECF244321}">
                <p14:modId xmlns:p14="http://schemas.microsoft.com/office/powerpoint/2010/main" val="2827809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think-cell data - do not delete" hidden="1">
                        <a:extLst>
                          <a:ext uri="{FF2B5EF4-FFF2-40B4-BE49-F238E27FC236}">
                            <a16:creationId xmlns:a16="http://schemas.microsoft.com/office/drawing/2014/main" id="{B5401494-3445-5760-BBF3-7DBB129C06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5600E026-768F-40C4-51F5-93F9FBA61BDA}"/>
              </a:ext>
            </a:extLst>
          </p:cNvPr>
          <p:cNvSpPr>
            <a:spLocks noGrp="1"/>
          </p:cNvSpPr>
          <p:nvPr>
            <p:ph type="title"/>
          </p:nvPr>
        </p:nvSpPr>
        <p:spPr>
          <a:xfrm>
            <a:off x="1214438" y="3789040"/>
            <a:ext cx="8481962" cy="783366"/>
          </a:xfrm>
        </p:spPr>
        <p:txBody>
          <a:bodyPr vert="horz"/>
          <a:lstStyle/>
          <a:p>
            <a:pPr marR="0" lvl="0" algn="l" defTabSz="1266984" rtl="0" eaLnBrk="1" fontAlgn="auto" latinLnBrk="0" hangingPunct="1">
              <a:lnSpc>
                <a:spcPct val="100000"/>
              </a:lnSpc>
              <a:spcBef>
                <a:spcPts val="0"/>
              </a:spcBef>
              <a:spcAft>
                <a:spcPts val="600"/>
              </a:spcAft>
              <a:buClrTx/>
              <a:buSzTx/>
              <a:tabLst/>
              <a:defRPr/>
            </a:pPr>
            <a:r>
              <a:rPr lang="el-GR" sz="4000" b="1" kern="1200" dirty="0">
                <a:solidFill>
                  <a:schemeClr val="tx1"/>
                </a:solidFill>
                <a:latin typeface="Arial (Body)"/>
                <a:ea typeface="+mn-ea"/>
                <a:cs typeface="Arial" panose="020B0604020202020204" pitchFamily="34" charset="0"/>
              </a:rPr>
              <a:t>Ο κλάδος αποθήκευσης και διανομής φαρμάκων: παράμετροι λειτουργίας και μεγέθη αγοράς </a:t>
            </a:r>
          </a:p>
        </p:txBody>
      </p:sp>
      <p:sp>
        <p:nvSpPr>
          <p:cNvPr id="7" name="Text Placeholder 2">
            <a:extLst>
              <a:ext uri="{FF2B5EF4-FFF2-40B4-BE49-F238E27FC236}">
                <a16:creationId xmlns:a16="http://schemas.microsoft.com/office/drawing/2014/main" id="{631D9AAF-D4D1-DFED-C156-01C943D36701}"/>
              </a:ext>
            </a:extLst>
          </p:cNvPr>
          <p:cNvSpPr>
            <a:spLocks noGrp="1"/>
          </p:cNvSpPr>
          <p:nvPr>
            <p:ph type="body" sz="quarter" idx="15"/>
          </p:nvPr>
        </p:nvSpPr>
        <p:spPr>
          <a:xfrm>
            <a:off x="508000" y="3215369"/>
            <a:ext cx="706438" cy="861703"/>
          </a:xfrm>
        </p:spPr>
        <p:txBody>
          <a:bodyPr tIns="0" bIns="0" anchor="ctr" anchorCtr="0">
            <a:normAutofit/>
          </a:bodyPr>
          <a:lstStyle/>
          <a:p>
            <a:r>
              <a:rPr lang="el-GR" dirty="0">
                <a:latin typeface="Arial (Body)"/>
                <a:cs typeface="Arial" panose="020B0604020202020204" pitchFamily="34" charset="0"/>
              </a:rPr>
              <a:t>1</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4875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AC3E18E-182F-2814-BAD4-A3EEA1D1C96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think-cell data - do not delete" hidden="1">
                        <a:extLst>
                          <a:ext uri="{FF2B5EF4-FFF2-40B4-BE49-F238E27FC236}">
                            <a16:creationId xmlns:a16="http://schemas.microsoft.com/office/drawing/2014/main" id="{EAC3E18E-182F-2814-BAD4-A3EEA1D1C9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Rectangle 11">
            <a:extLst>
              <a:ext uri="{FF2B5EF4-FFF2-40B4-BE49-F238E27FC236}">
                <a16:creationId xmlns:a16="http://schemas.microsoft.com/office/drawing/2014/main" id="{CABB4209-371E-1768-270D-6495C2338393}"/>
              </a:ext>
            </a:extLst>
          </p:cNvPr>
          <p:cNvSpPr/>
          <p:nvPr/>
        </p:nvSpPr>
        <p:spPr>
          <a:xfrm>
            <a:off x="3287689" y="2852935"/>
            <a:ext cx="8208986" cy="983924"/>
          </a:xfrm>
          <a:prstGeom prst="rect">
            <a:avLst/>
          </a:prstGeom>
          <a:solidFill>
            <a:schemeClr val="bg1">
              <a:lumMod val="95000"/>
            </a:schemeClr>
          </a:solidFill>
          <a:ln>
            <a:noFill/>
          </a:ln>
        </p:spPr>
        <p:txBody>
          <a:bodyPr lIns="72000" tIns="72000" rIns="72000" bIns="72000" anchor="ctr" anchorCtr="0"/>
          <a:lstStyle/>
          <a:p>
            <a:pPr marL="171450" marR="0" lvl="0" indent="-17145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1050" i="0" u="none" strike="noStrike" kern="1200" cap="none" spc="0" normalizeH="0" baseline="0" noProof="1">
                <a:ln>
                  <a:noFill/>
                </a:ln>
                <a:solidFill>
                  <a:prstClr val="black"/>
                </a:solidFill>
                <a:effectLst/>
                <a:uLnTx/>
                <a:uFillTx/>
                <a:latin typeface="Arial (Body)"/>
              </a:rPr>
              <a:t>Η </a:t>
            </a:r>
            <a:r>
              <a:rPr kumimoji="0" lang="el-GR" sz="1050" b="1" i="0" u="none" strike="noStrike" kern="1200" cap="none" spc="0" normalizeH="0" baseline="0" noProof="1">
                <a:ln>
                  <a:noFill/>
                </a:ln>
                <a:solidFill>
                  <a:prstClr val="black"/>
                </a:solidFill>
                <a:effectLst/>
                <a:uLnTx/>
                <a:uFillTx/>
                <a:latin typeface="Arial (Body)"/>
              </a:rPr>
              <a:t>αγορά φαρμάκου </a:t>
            </a:r>
            <a:r>
              <a:rPr kumimoji="0" lang="el-GR" sz="1050" i="0" u="none" strike="noStrike" kern="1200" cap="none" spc="0" normalizeH="0" baseline="0" noProof="1">
                <a:ln>
                  <a:noFill/>
                </a:ln>
                <a:solidFill>
                  <a:prstClr val="black"/>
                </a:solidFill>
                <a:effectLst/>
                <a:uLnTx/>
                <a:uFillTx/>
                <a:latin typeface="Arial (Body)"/>
              </a:rPr>
              <a:t>απαρτίζεται </a:t>
            </a:r>
            <a:r>
              <a:rPr kumimoji="0" lang="el-GR" sz="1050" i="0" u="none" strike="noStrike" kern="1200" cap="none" spc="0" normalizeH="0" baseline="0" noProof="1">
                <a:ln>
                  <a:noFill/>
                </a:ln>
                <a:effectLst/>
                <a:uLnTx/>
                <a:uFillTx/>
                <a:latin typeface="Arial (Body)"/>
              </a:rPr>
              <a:t>από το σύνολο της παραγωγής και διάθεσης των </a:t>
            </a:r>
            <a:r>
              <a:rPr kumimoji="0" lang="el-GR" sz="1050" b="1" i="0" u="none" strike="noStrike" kern="1200" cap="none" spc="0" normalizeH="0" baseline="0" noProof="1">
                <a:ln>
                  <a:noFill/>
                </a:ln>
                <a:effectLst/>
                <a:uLnTx/>
                <a:uFillTx/>
                <a:latin typeface="Arial (Body)"/>
              </a:rPr>
              <a:t>φαρμακευτικών προϊόντων και σκευασμάτων </a:t>
            </a:r>
            <a:r>
              <a:rPr kumimoji="0" lang="el-GR" sz="1050" i="0" u="none" strike="noStrike" kern="1200" cap="none" spc="0" normalizeH="0" baseline="0" noProof="1">
                <a:ln>
                  <a:noFill/>
                </a:ln>
                <a:effectLst/>
                <a:uLnTx/>
                <a:uFillTx/>
                <a:latin typeface="Arial (Body)"/>
              </a:rPr>
              <a:t>καθώς και από φορείς που εμπλέκονται στον τρόπο λειτουργίας της (Υπουργείο Υγείας, ΕΟΦ, ΕΟΠΥΥ, ΣΦΕΕ, ΠΕΦ)</a:t>
            </a:r>
          </a:p>
          <a:p>
            <a:pPr marL="171450" marR="0" lvl="0" indent="-17145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1050" i="0" u="none" strike="noStrike" kern="1200" cap="none" spc="0" normalizeH="0" baseline="0" noProof="1">
                <a:ln>
                  <a:noFill/>
                </a:ln>
                <a:effectLst/>
                <a:uLnTx/>
                <a:uFillTx/>
                <a:latin typeface="Arial (Body)"/>
              </a:rPr>
              <a:t>Η διάθεση φαρμάκων έχει σκοπό την </a:t>
            </a:r>
            <a:r>
              <a:rPr kumimoji="0" lang="el-GR" sz="1050" b="1" i="0" u="none" strike="noStrike" kern="1200" cap="none" spc="0" normalizeH="0" baseline="0" noProof="1">
                <a:ln>
                  <a:noFill/>
                </a:ln>
                <a:effectLst/>
                <a:uLnTx/>
                <a:uFillTx/>
                <a:latin typeface="Arial (Body)"/>
              </a:rPr>
              <a:t>κάλυψη των αναγκών </a:t>
            </a:r>
            <a:r>
              <a:rPr kumimoji="0" lang="el-GR" sz="1050" i="0" u="none" strike="noStrike" kern="1200" cap="none" spc="0" normalizeH="0" baseline="0" noProof="1">
                <a:ln>
                  <a:noFill/>
                </a:ln>
                <a:effectLst/>
                <a:uLnTx/>
                <a:uFillTx/>
                <a:latin typeface="Arial (Body)"/>
              </a:rPr>
              <a:t>των </a:t>
            </a:r>
            <a:r>
              <a:rPr lang="el-GR" sz="1050" noProof="1">
                <a:solidFill>
                  <a:prstClr val="black"/>
                </a:solidFill>
                <a:latin typeface="Arial (Body)"/>
              </a:rPr>
              <a:t>χρηστών-ασθενών </a:t>
            </a:r>
            <a:r>
              <a:rPr kumimoji="0" lang="el-GR" sz="1050" i="0" u="none" strike="noStrike" kern="1200" cap="none" spc="0" normalizeH="0" baseline="0" noProof="1">
                <a:ln>
                  <a:noFill/>
                </a:ln>
                <a:solidFill>
                  <a:prstClr val="black"/>
                </a:solidFill>
                <a:effectLst/>
                <a:uLnTx/>
                <a:uFillTx/>
                <a:latin typeface="Arial (Body)"/>
              </a:rPr>
              <a:t>και επηρεάζεται από το επίπεδο υγείας του πληθυσμού και τις ασθένειες που επικρατούν</a:t>
            </a:r>
          </a:p>
        </p:txBody>
      </p:sp>
      <p:sp>
        <p:nvSpPr>
          <p:cNvPr id="24" name="Rectangle 11">
            <a:extLst>
              <a:ext uri="{FF2B5EF4-FFF2-40B4-BE49-F238E27FC236}">
                <a16:creationId xmlns:a16="http://schemas.microsoft.com/office/drawing/2014/main" id="{37795B6F-DE81-00DF-69C1-8C3EBEB78D36}"/>
              </a:ext>
            </a:extLst>
          </p:cNvPr>
          <p:cNvSpPr/>
          <p:nvPr/>
        </p:nvSpPr>
        <p:spPr>
          <a:xfrm>
            <a:off x="3287688" y="3875025"/>
            <a:ext cx="8208987" cy="1016841"/>
          </a:xfrm>
          <a:prstGeom prst="rect">
            <a:avLst/>
          </a:prstGeom>
          <a:solidFill>
            <a:schemeClr val="bg1">
              <a:lumMod val="95000"/>
            </a:schemeClr>
          </a:solidFill>
          <a:ln>
            <a:noFill/>
          </a:ln>
        </p:spPr>
        <p:txBody>
          <a:bodyPr lIns="72000" tIns="72000" rIns="72000" bIns="72000" anchor="ctr" anchorCtr="0"/>
          <a:lstStyle/>
          <a:p>
            <a:pPr marL="171450" marR="0" lvl="0" indent="-17145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1050" b="1" i="0" u="none" strike="noStrike" kern="1200" cap="none" spc="0" normalizeH="0" baseline="0" noProof="1">
                <a:ln>
                  <a:noFill/>
                </a:ln>
                <a:effectLst/>
                <a:uLnTx/>
                <a:uFillTx/>
                <a:latin typeface=" Arial (Body)"/>
              </a:rPr>
              <a:t>Πλευρά προσφοράς: </a:t>
            </a:r>
            <a:r>
              <a:rPr kumimoji="0" lang="el-GR" sz="1050" i="0" u="none" strike="noStrike" kern="1200" cap="none" spc="0" normalizeH="0" baseline="0" noProof="1">
                <a:ln>
                  <a:noFill/>
                </a:ln>
                <a:effectLst/>
                <a:uLnTx/>
                <a:uFillTx/>
                <a:latin typeface=" Arial (Body)"/>
              </a:rPr>
              <a:t>αφορά την προσφερόμενη </a:t>
            </a:r>
            <a:r>
              <a:rPr kumimoji="0" lang="el-GR" sz="1050" b="1" i="0" u="none" strike="noStrike" kern="1200" cap="none" spc="0" normalizeH="0" baseline="0" noProof="1">
                <a:ln>
                  <a:noFill/>
                </a:ln>
                <a:effectLst/>
                <a:uLnTx/>
                <a:uFillTx/>
                <a:latin typeface=" Arial (Body)"/>
              </a:rPr>
              <a:t>ποσότητα φαρμάκων </a:t>
            </a:r>
            <a:r>
              <a:rPr kumimoji="0" lang="el-GR" sz="1050" i="0" u="none" strike="noStrike" kern="1200" cap="none" spc="0" normalizeH="0" baseline="0" noProof="1">
                <a:ln>
                  <a:noFill/>
                </a:ln>
                <a:effectLst/>
                <a:uLnTx/>
                <a:uFillTx/>
                <a:latin typeface=" Arial (Body)"/>
              </a:rPr>
              <a:t>και απαρτίζεται από το </a:t>
            </a:r>
            <a:r>
              <a:rPr kumimoji="0" lang="el-GR" sz="1050" b="1" i="0" u="none" strike="noStrike" kern="1200" cap="none" spc="0" normalizeH="0" baseline="0" noProof="1">
                <a:ln>
                  <a:noFill/>
                </a:ln>
                <a:effectLst/>
                <a:uLnTx/>
                <a:uFillTx/>
                <a:latin typeface=" Arial (Body)"/>
              </a:rPr>
              <a:t>σύνολο των εταιριών </a:t>
            </a:r>
            <a:r>
              <a:rPr kumimoji="0" lang="el-GR" sz="1050" i="0" u="none" strike="noStrike" kern="1200" cap="none" spc="0" normalizeH="0" baseline="0" noProof="1">
                <a:ln>
                  <a:noFill/>
                </a:ln>
                <a:effectLst/>
                <a:uLnTx/>
                <a:uFillTx/>
                <a:latin typeface=" Arial (Body)"/>
              </a:rPr>
              <a:t>που δραστηριοποιούνται στην εισαγωγή, παραγωγή και διάθεση των φαρμάκων στην εγχώρια αγορά</a:t>
            </a:r>
          </a:p>
          <a:p>
            <a:pPr marL="171450" marR="0" lvl="0" indent="-17145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1050" b="1" i="0" u="none" strike="noStrike" kern="1200" cap="none" spc="0" normalizeH="0" baseline="0" noProof="1">
                <a:ln>
                  <a:noFill/>
                </a:ln>
                <a:effectLst/>
                <a:uLnTx/>
                <a:uFillTx/>
                <a:latin typeface=" Arial (Body)"/>
              </a:rPr>
              <a:t>Πλευρά ζήτησης: </a:t>
            </a:r>
            <a:r>
              <a:rPr kumimoji="0" lang="el-GR" sz="1050" i="0" u="none" strike="noStrike" kern="1200" cap="none" spc="0" normalizeH="0" baseline="0" noProof="1">
                <a:ln>
                  <a:noFill/>
                </a:ln>
                <a:effectLst/>
                <a:uLnTx/>
                <a:uFillTx/>
                <a:latin typeface=" Arial (Body)"/>
              </a:rPr>
              <a:t>προκύπτει από τη χρήση φαρμάκων, που καθορίζεται από την </a:t>
            </a:r>
            <a:r>
              <a:rPr kumimoji="0" lang="el-GR" sz="1050" b="1" i="0" u="none" strike="noStrike" kern="1200" cap="none" spc="0" normalizeH="0" baseline="0" noProof="1">
                <a:ln>
                  <a:noFill/>
                </a:ln>
                <a:effectLst/>
                <a:uLnTx/>
                <a:uFillTx/>
                <a:latin typeface=" Arial (Body)"/>
              </a:rPr>
              <a:t>ανάγκη για φαρμακευτική περίθαλψη</a:t>
            </a:r>
            <a:r>
              <a:rPr kumimoji="0" lang="el-GR" sz="1050" i="0" u="none" strike="noStrike" kern="1200" cap="none" spc="0" normalizeH="0" baseline="0" noProof="1">
                <a:ln>
                  <a:noFill/>
                </a:ln>
                <a:effectLst/>
                <a:uLnTx/>
                <a:uFillTx/>
                <a:latin typeface=" Arial (Body)"/>
              </a:rPr>
              <a:t> των ατόμων και ιδιαίτερα των ασθενών</a:t>
            </a:r>
          </a:p>
        </p:txBody>
      </p:sp>
      <p:sp>
        <p:nvSpPr>
          <p:cNvPr id="25" name="Rectangle 24">
            <a:extLst>
              <a:ext uri="{FF2B5EF4-FFF2-40B4-BE49-F238E27FC236}">
                <a16:creationId xmlns:a16="http://schemas.microsoft.com/office/drawing/2014/main" id="{8DD35DFD-8B4A-FE0B-10E9-7F7F1BE25412}"/>
              </a:ext>
            </a:extLst>
          </p:cNvPr>
          <p:cNvSpPr/>
          <p:nvPr/>
        </p:nvSpPr>
        <p:spPr>
          <a:xfrm>
            <a:off x="3287688" y="4965986"/>
            <a:ext cx="8208987" cy="983963"/>
          </a:xfrm>
          <a:prstGeom prst="rect">
            <a:avLst/>
          </a:prstGeom>
          <a:solidFill>
            <a:schemeClr val="bg1">
              <a:lumMod val="95000"/>
            </a:schemeClr>
          </a:solidFill>
          <a:ln>
            <a:noFill/>
          </a:ln>
        </p:spPr>
        <p:txBody>
          <a:bodyPr lIns="72000" tIns="72000" rIns="72000" bIns="72000" anchor="ctr" anchorCtr="0"/>
          <a:lstStyle/>
          <a:p>
            <a:pPr marL="171450" marR="0" lvl="0" indent="-17145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1050" b="1" i="0" u="none" strike="noStrike" kern="1200" cap="none" spc="0" normalizeH="0" baseline="0" noProof="1">
                <a:ln>
                  <a:noFill/>
                </a:ln>
                <a:solidFill>
                  <a:prstClr val="black"/>
                </a:solidFill>
                <a:effectLst/>
                <a:uLnTx/>
                <a:uFillTx/>
                <a:latin typeface="Arial (Body)"/>
              </a:rPr>
              <a:t>Θεσμικοί:</a:t>
            </a:r>
            <a:r>
              <a:rPr kumimoji="0" lang="el-GR" sz="1050" i="0" u="none" strike="noStrike" kern="1200" cap="none" spc="0" normalizeH="0" baseline="0" noProof="1">
                <a:ln>
                  <a:noFill/>
                </a:ln>
                <a:solidFill>
                  <a:prstClr val="black"/>
                </a:solidFill>
                <a:effectLst/>
                <a:uLnTx/>
                <a:uFillTx/>
                <a:latin typeface="Arial (Body)"/>
              </a:rPr>
              <a:t> νομοθετικό και ρυθμιστικό πλαίσιο</a:t>
            </a:r>
            <a:r>
              <a:rPr kumimoji="0" lang="en-US" sz="1050" i="0" u="none" strike="noStrike" kern="1200" cap="none" spc="0" normalizeH="0" baseline="0" noProof="1">
                <a:ln>
                  <a:noFill/>
                </a:ln>
                <a:solidFill>
                  <a:prstClr val="black"/>
                </a:solidFill>
                <a:effectLst/>
                <a:uLnTx/>
                <a:uFillTx/>
                <a:latin typeface="Arial (Body)"/>
              </a:rPr>
              <a:t>, </a:t>
            </a:r>
            <a:r>
              <a:rPr kumimoji="0" lang="el-GR" sz="1050" i="0" u="none" strike="noStrike" kern="1200" cap="none" spc="0" normalizeH="0" baseline="0" noProof="1">
                <a:ln>
                  <a:noFill/>
                </a:ln>
                <a:solidFill>
                  <a:prstClr val="black"/>
                </a:solidFill>
                <a:effectLst/>
                <a:uLnTx/>
                <a:uFillTx/>
                <a:latin typeface="Arial (Body)"/>
              </a:rPr>
              <a:t>κυκλοφορία φαρμάκων</a:t>
            </a:r>
            <a:r>
              <a:rPr lang="el-GR" sz="1050" noProof="1">
                <a:solidFill>
                  <a:prstClr val="black"/>
                </a:solidFill>
                <a:latin typeface="Arial (Body)"/>
              </a:rPr>
              <a:t>, αποθήκευση και διάθεση τους</a:t>
            </a:r>
            <a:endParaRPr kumimoji="0" lang="el-GR" sz="1050" i="0" u="none" strike="noStrike" kern="1200" cap="none" spc="0" normalizeH="0" baseline="0" noProof="1">
              <a:ln>
                <a:noFill/>
              </a:ln>
              <a:solidFill>
                <a:prstClr val="black"/>
              </a:solidFill>
              <a:effectLst/>
              <a:uLnTx/>
              <a:uFillTx/>
              <a:latin typeface="Arial (Body)"/>
            </a:endParaRPr>
          </a:p>
          <a:p>
            <a:pPr marL="171450" marR="0" lvl="0" indent="-17145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1050" b="1" i="0" u="none" strike="noStrike" kern="1200" cap="none" spc="0" normalizeH="0" baseline="0" noProof="1">
                <a:ln>
                  <a:noFill/>
                </a:ln>
                <a:solidFill>
                  <a:prstClr val="black"/>
                </a:solidFill>
                <a:effectLst/>
                <a:uLnTx/>
                <a:uFillTx/>
                <a:latin typeface="Arial (Body)"/>
              </a:rPr>
              <a:t>Οικονομικοί:</a:t>
            </a:r>
            <a:r>
              <a:rPr kumimoji="0" lang="el-GR" sz="1050" i="0" u="none" strike="noStrike" kern="1200" cap="none" spc="0" normalizeH="0" baseline="0" noProof="1">
                <a:ln>
                  <a:noFill/>
                </a:ln>
                <a:solidFill>
                  <a:prstClr val="black"/>
                </a:solidFill>
                <a:effectLst/>
                <a:uLnTx/>
                <a:uFillTx/>
                <a:latin typeface="Arial (Body)"/>
              </a:rPr>
              <a:t> μέγεθος (δημόσιας και ιδιωτικής) χρηματοδότησης, κόστος λειτουργίας, χρεώσεις υπηρεσιών, τιμολόγηση φαρμάκων </a:t>
            </a:r>
          </a:p>
          <a:p>
            <a:pPr marL="171450" marR="0" lvl="0" indent="-171450" algn="l" defTabSz="914400" rtl="0" eaLnBrk="1" fontAlgn="auto" latinLnBrk="0" hangingPunct="1">
              <a:lnSpc>
                <a:spcPct val="114000"/>
              </a:lnSpc>
              <a:spcAft>
                <a:spcPts val="300"/>
              </a:spcAft>
              <a:buClrTx/>
              <a:buSzTx/>
              <a:buFont typeface="Wingdings" panose="05000000000000000000" pitchFamily="2" charset="2"/>
              <a:buChar char="§"/>
              <a:tabLst/>
              <a:defRPr/>
            </a:pPr>
            <a:r>
              <a:rPr kumimoji="0" lang="el-GR" sz="1050" b="1" i="0" u="none" strike="noStrike" kern="1200" cap="none" spc="0" normalizeH="0" baseline="0" noProof="1">
                <a:ln>
                  <a:noFill/>
                </a:ln>
                <a:solidFill>
                  <a:prstClr val="black"/>
                </a:solidFill>
                <a:effectLst/>
                <a:uLnTx/>
                <a:uFillTx/>
                <a:latin typeface="Arial (Body)"/>
              </a:rPr>
              <a:t>Κοινωνικοί:</a:t>
            </a:r>
            <a:r>
              <a:rPr kumimoji="0" lang="el-GR" sz="1050" i="0" u="none" strike="noStrike" kern="1200" cap="none" spc="0" normalizeH="0" baseline="0" noProof="1">
                <a:ln>
                  <a:noFill/>
                </a:ln>
                <a:solidFill>
                  <a:prstClr val="black"/>
                </a:solidFill>
                <a:effectLst/>
                <a:uLnTx/>
                <a:uFillTx/>
                <a:latin typeface="Arial (Body)"/>
              </a:rPr>
              <a:t> πληθυσμιακή διάρθρωση, επίπεδο υγείας, επικρατούσες ασθένειες, επιδημιολογικά μοντέλα, συνθήκες διαβίωσης, τρόπος ζωής </a:t>
            </a:r>
          </a:p>
        </p:txBody>
      </p:sp>
      <p:grpSp>
        <p:nvGrpSpPr>
          <p:cNvPr id="5" name="Group 4">
            <a:extLst>
              <a:ext uri="{FF2B5EF4-FFF2-40B4-BE49-F238E27FC236}">
                <a16:creationId xmlns:a16="http://schemas.microsoft.com/office/drawing/2014/main" id="{DAB8FC71-9A52-8DD2-C856-D9197111D29E}"/>
              </a:ext>
            </a:extLst>
          </p:cNvPr>
          <p:cNvGrpSpPr/>
          <p:nvPr/>
        </p:nvGrpSpPr>
        <p:grpSpPr>
          <a:xfrm>
            <a:off x="695325" y="2852936"/>
            <a:ext cx="2298535" cy="3098649"/>
            <a:chOff x="911424" y="2924944"/>
            <a:chExt cx="2082436" cy="3026641"/>
          </a:xfrm>
        </p:grpSpPr>
        <p:grpSp>
          <p:nvGrpSpPr>
            <p:cNvPr id="26" name="Group 25">
              <a:extLst>
                <a:ext uri="{FF2B5EF4-FFF2-40B4-BE49-F238E27FC236}">
                  <a16:creationId xmlns:a16="http://schemas.microsoft.com/office/drawing/2014/main" id="{4FC6755E-70A6-55A1-BF89-B3478BAC1C78}"/>
                </a:ext>
              </a:extLst>
            </p:cNvPr>
            <p:cNvGrpSpPr/>
            <p:nvPr/>
          </p:nvGrpSpPr>
          <p:grpSpPr>
            <a:xfrm>
              <a:off x="911424" y="2924944"/>
              <a:ext cx="2082436" cy="3026641"/>
              <a:chOff x="546283" y="2663740"/>
              <a:chExt cx="1915743" cy="3287845"/>
            </a:xfrm>
          </p:grpSpPr>
          <p:sp>
            <p:nvSpPr>
              <p:cNvPr id="27" name="Rectangle 11">
                <a:extLst>
                  <a:ext uri="{FF2B5EF4-FFF2-40B4-BE49-F238E27FC236}">
                    <a16:creationId xmlns:a16="http://schemas.microsoft.com/office/drawing/2014/main" id="{EA799210-AF3E-5EBC-717A-AC3DD2E50AA0}"/>
                  </a:ext>
                </a:extLst>
              </p:cNvPr>
              <p:cNvSpPr/>
              <p:nvPr/>
            </p:nvSpPr>
            <p:spPr>
              <a:xfrm>
                <a:off x="546283" y="2663740"/>
                <a:ext cx="1506275" cy="1044000"/>
              </a:xfrm>
              <a:prstGeom prst="rect">
                <a:avLst/>
              </a:prstGeom>
              <a:solidFill>
                <a:srgbClr val="4F2D7F"/>
              </a:solidFill>
              <a:ln>
                <a:noFill/>
              </a:ln>
            </p:spPr>
            <p:txBody>
              <a:bodyPr lIns="72000" tIns="72000" rIns="72000" bIns="72000" anchor="ctr" anchorCtr="0"/>
              <a:lstStyle/>
              <a:p>
                <a:pPr marL="271463" lvl="1"/>
                <a:r>
                  <a:rPr lang="el-GR" sz="1100" b="1" dirty="0">
                    <a:solidFill>
                      <a:schemeClr val="bg1"/>
                    </a:solidFill>
                    <a:latin typeface="Arial" panose="020B0604020202020204" pitchFamily="34" charset="0"/>
                    <a:cs typeface="Arial" panose="020B0604020202020204" pitchFamily="34" charset="0"/>
                  </a:rPr>
                  <a:t>Βασική δομή</a:t>
                </a:r>
              </a:p>
            </p:txBody>
          </p:sp>
          <p:sp>
            <p:nvSpPr>
              <p:cNvPr id="28" name="Rectangle 11">
                <a:extLst>
                  <a:ext uri="{FF2B5EF4-FFF2-40B4-BE49-F238E27FC236}">
                    <a16:creationId xmlns:a16="http://schemas.microsoft.com/office/drawing/2014/main" id="{80EB2F37-B1DB-69FA-A8DB-30F85C6CB301}"/>
                  </a:ext>
                </a:extLst>
              </p:cNvPr>
              <p:cNvSpPr/>
              <p:nvPr/>
            </p:nvSpPr>
            <p:spPr>
              <a:xfrm>
                <a:off x="546283" y="3785662"/>
                <a:ext cx="1506275" cy="1044000"/>
              </a:xfrm>
              <a:prstGeom prst="rect">
                <a:avLst/>
              </a:prstGeom>
              <a:solidFill>
                <a:srgbClr val="4F2D7F"/>
              </a:solidFill>
              <a:ln>
                <a:noFill/>
              </a:ln>
            </p:spPr>
            <p:txBody>
              <a:bodyPr lIns="72000" tIns="72000" rIns="72000" bIns="72000" anchor="ctr" anchorCtr="0"/>
              <a:lstStyle/>
              <a:p>
                <a:pPr marL="271463" lvl="1"/>
                <a:r>
                  <a:rPr lang="en-US" sz="1100" b="1" dirty="0">
                    <a:solidFill>
                      <a:schemeClr val="bg1"/>
                    </a:solidFill>
                    <a:latin typeface="Arial (Body)"/>
                    <a:cs typeface="Arial" panose="020B0604020202020204" pitchFamily="34" charset="0"/>
                  </a:rPr>
                  <a:t>E</a:t>
                </a:r>
                <a:r>
                  <a:rPr lang="el-GR" sz="1100" b="1" dirty="0" err="1">
                    <a:solidFill>
                      <a:schemeClr val="bg1"/>
                    </a:solidFill>
                    <a:latin typeface="Arial (Body)"/>
                    <a:cs typeface="Arial" panose="020B0604020202020204" pitchFamily="34" charset="0"/>
                  </a:rPr>
                  <a:t>μπλεκόμενοι</a:t>
                </a:r>
                <a:endParaRPr lang="el-GR" sz="1100" b="1" dirty="0">
                  <a:solidFill>
                    <a:schemeClr val="bg1"/>
                  </a:solidFill>
                  <a:latin typeface="Arial (Body)"/>
                  <a:cs typeface="Arial" panose="020B0604020202020204" pitchFamily="34" charset="0"/>
                </a:endParaRPr>
              </a:p>
            </p:txBody>
          </p:sp>
          <p:sp>
            <p:nvSpPr>
              <p:cNvPr id="29" name="Rectangle 11">
                <a:extLst>
                  <a:ext uri="{FF2B5EF4-FFF2-40B4-BE49-F238E27FC236}">
                    <a16:creationId xmlns:a16="http://schemas.microsoft.com/office/drawing/2014/main" id="{A1A8CCBA-432E-A882-A83C-3362820CA318}"/>
                  </a:ext>
                </a:extLst>
              </p:cNvPr>
              <p:cNvSpPr/>
              <p:nvPr/>
            </p:nvSpPr>
            <p:spPr>
              <a:xfrm>
                <a:off x="546283" y="4907585"/>
                <a:ext cx="1506275" cy="1044000"/>
              </a:xfrm>
              <a:prstGeom prst="rect">
                <a:avLst/>
              </a:prstGeom>
              <a:solidFill>
                <a:srgbClr val="4F2D7F"/>
              </a:solidFill>
              <a:ln>
                <a:noFill/>
              </a:ln>
            </p:spPr>
            <p:txBody>
              <a:bodyPr lIns="72000" tIns="72000" rIns="72000" bIns="72000" anchor="ctr" anchorCtr="0"/>
              <a:lstStyle/>
              <a:p>
                <a:pPr marL="271463" lvl="1"/>
                <a:r>
                  <a:rPr lang="el-GR" sz="1100" b="1" dirty="0">
                    <a:solidFill>
                      <a:schemeClr val="bg1"/>
                    </a:solidFill>
                    <a:latin typeface="Arial (Body)"/>
                    <a:cs typeface="Arial" panose="020B0604020202020204" pitchFamily="34" charset="0"/>
                  </a:rPr>
                  <a:t>Προσδιοριστικοί παράγοντες</a:t>
                </a:r>
              </a:p>
            </p:txBody>
          </p:sp>
          <p:sp>
            <p:nvSpPr>
              <p:cNvPr id="30" name="AutoShape 32">
                <a:extLst>
                  <a:ext uri="{FF2B5EF4-FFF2-40B4-BE49-F238E27FC236}">
                    <a16:creationId xmlns:a16="http://schemas.microsoft.com/office/drawing/2014/main" id="{7B68BBEF-B3AA-9543-146D-2FC6F6E0B747}"/>
                  </a:ext>
                </a:extLst>
              </p:cNvPr>
              <p:cNvSpPr>
                <a:spLocks noChangeArrowheads="1"/>
              </p:cNvSpPr>
              <p:nvPr/>
            </p:nvSpPr>
            <p:spPr bwMode="gray">
              <a:xfrm>
                <a:off x="2202467" y="2699740"/>
                <a:ext cx="259559" cy="972000"/>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indent="-185737" algn="ctr">
                  <a:lnSpc>
                    <a:spcPct val="115000"/>
                  </a:lnSpc>
                </a:pPr>
                <a:endParaRPr lang="de-DE" sz="1050" b="1" dirty="0"/>
              </a:p>
            </p:txBody>
          </p:sp>
          <p:sp>
            <p:nvSpPr>
              <p:cNvPr id="31" name="AutoShape 32">
                <a:extLst>
                  <a:ext uri="{FF2B5EF4-FFF2-40B4-BE49-F238E27FC236}">
                    <a16:creationId xmlns:a16="http://schemas.microsoft.com/office/drawing/2014/main" id="{D1A953D3-A247-041D-1CCF-D3A657EAD6AD}"/>
                  </a:ext>
                </a:extLst>
              </p:cNvPr>
              <p:cNvSpPr>
                <a:spLocks noChangeArrowheads="1"/>
              </p:cNvSpPr>
              <p:nvPr/>
            </p:nvSpPr>
            <p:spPr bwMode="gray">
              <a:xfrm>
                <a:off x="2202467" y="3821662"/>
                <a:ext cx="259559" cy="972000"/>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indent="-185737" algn="ctr">
                  <a:lnSpc>
                    <a:spcPct val="115000"/>
                  </a:lnSpc>
                </a:pPr>
                <a:endParaRPr lang="de-DE" sz="1050" b="1" dirty="0"/>
              </a:p>
            </p:txBody>
          </p:sp>
          <p:sp>
            <p:nvSpPr>
              <p:cNvPr id="32" name="AutoShape 32">
                <a:extLst>
                  <a:ext uri="{FF2B5EF4-FFF2-40B4-BE49-F238E27FC236}">
                    <a16:creationId xmlns:a16="http://schemas.microsoft.com/office/drawing/2014/main" id="{CE153644-3092-8BBB-B3C6-E7E0ABE7A102}"/>
                  </a:ext>
                </a:extLst>
              </p:cNvPr>
              <p:cNvSpPr>
                <a:spLocks noChangeArrowheads="1"/>
              </p:cNvSpPr>
              <p:nvPr/>
            </p:nvSpPr>
            <p:spPr bwMode="gray">
              <a:xfrm>
                <a:off x="2202467" y="4943585"/>
                <a:ext cx="259559" cy="972000"/>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indent="-185737" algn="ctr">
                  <a:lnSpc>
                    <a:spcPct val="115000"/>
                  </a:lnSpc>
                </a:pPr>
                <a:endParaRPr lang="de-DE" sz="1050" b="1" dirty="0"/>
              </a:p>
            </p:txBody>
          </p:sp>
        </p:grpSp>
        <p:pic>
          <p:nvPicPr>
            <p:cNvPr id="62" name="Picture 61">
              <a:extLst>
                <a:ext uri="{FF2B5EF4-FFF2-40B4-BE49-F238E27FC236}">
                  <a16:creationId xmlns:a16="http://schemas.microsoft.com/office/drawing/2014/main" id="{D44002D0-59BD-B8DD-AFAF-2E7A5E412334}"/>
                </a:ext>
              </a:extLst>
            </p:cNvPr>
            <p:cNvPicPr>
              <a:picLocks noChangeAspect="1"/>
            </p:cNvPicPr>
            <p:nvPr/>
          </p:nvPicPr>
          <p:blipFill>
            <a:blip r:embed="rId5">
              <a:lum bright="70000" contrast="-70000"/>
            </a:blip>
            <a:stretch>
              <a:fillRect/>
            </a:stretch>
          </p:blipFill>
          <p:spPr>
            <a:xfrm>
              <a:off x="911424" y="2939172"/>
              <a:ext cx="360000" cy="360000"/>
            </a:xfrm>
            <a:prstGeom prst="rect">
              <a:avLst/>
            </a:prstGeom>
            <a:noFill/>
          </p:spPr>
        </p:pic>
        <p:pic>
          <p:nvPicPr>
            <p:cNvPr id="39" name="Picture 38">
              <a:extLst>
                <a:ext uri="{FF2B5EF4-FFF2-40B4-BE49-F238E27FC236}">
                  <a16:creationId xmlns:a16="http://schemas.microsoft.com/office/drawing/2014/main" id="{4B636C74-9C04-5792-F626-099228380299}"/>
                </a:ext>
              </a:extLst>
            </p:cNvPr>
            <p:cNvPicPr preferRelativeResize="0">
              <a:picLocks/>
            </p:cNvPicPr>
            <p:nvPr/>
          </p:nvPicPr>
          <p:blipFill>
            <a:blip r:embed="rId6">
              <a:lum bright="70000" contrast="-70000"/>
            </a:blip>
            <a:stretch>
              <a:fillRect/>
            </a:stretch>
          </p:blipFill>
          <p:spPr>
            <a:xfrm>
              <a:off x="913873" y="3969725"/>
              <a:ext cx="360000" cy="360000"/>
            </a:xfrm>
            <a:prstGeom prst="rect">
              <a:avLst/>
            </a:prstGeom>
            <a:noFill/>
          </p:spPr>
        </p:pic>
        <p:pic>
          <p:nvPicPr>
            <p:cNvPr id="42" name="Picture 41">
              <a:extLst>
                <a:ext uri="{FF2B5EF4-FFF2-40B4-BE49-F238E27FC236}">
                  <a16:creationId xmlns:a16="http://schemas.microsoft.com/office/drawing/2014/main" id="{2D7E66ED-D7D2-4059-2318-CE5A982FC04A}"/>
                </a:ext>
              </a:extLst>
            </p:cNvPr>
            <p:cNvPicPr>
              <a:picLocks noChangeAspect="1"/>
            </p:cNvPicPr>
            <p:nvPr/>
          </p:nvPicPr>
          <p:blipFill>
            <a:blip r:embed="rId7">
              <a:lum bright="70000" contrast="-70000"/>
            </a:blip>
            <a:stretch>
              <a:fillRect/>
            </a:stretch>
          </p:blipFill>
          <p:spPr>
            <a:xfrm>
              <a:off x="911424" y="4988890"/>
              <a:ext cx="360000" cy="360000"/>
            </a:xfrm>
            <a:prstGeom prst="rect">
              <a:avLst/>
            </a:prstGeom>
            <a:noFill/>
          </p:spPr>
        </p:pic>
      </p:grpSp>
      <p:sp>
        <p:nvSpPr>
          <p:cNvPr id="4" name="Title">
            <a:extLst>
              <a:ext uri="{FF2B5EF4-FFF2-40B4-BE49-F238E27FC236}">
                <a16:creationId xmlns:a16="http://schemas.microsoft.com/office/drawing/2014/main" id="{0205EBC7-8252-80D5-0A63-EBA3446DB272}"/>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Χαρτογράφηση αγοράς</a:t>
            </a:r>
          </a:p>
          <a:p>
            <a:r>
              <a:rPr lang="el-GR" sz="2000" dirty="0">
                <a:solidFill>
                  <a:srgbClr val="00A7B4"/>
                </a:solidFill>
                <a:latin typeface="Arial (Body)"/>
                <a:cs typeface="Arial" panose="020B0604020202020204" pitchFamily="34" charset="0"/>
              </a:rPr>
              <a:t>Βασική δομή, κύριοι εμπλεκόμενοι και προσδιοριστικοί παράγοντες </a:t>
            </a:r>
          </a:p>
        </p:txBody>
      </p:sp>
      <p:sp>
        <p:nvSpPr>
          <p:cNvPr id="6" name="Text Placeholder 4">
            <a:extLst>
              <a:ext uri="{FF2B5EF4-FFF2-40B4-BE49-F238E27FC236}">
                <a16:creationId xmlns:a16="http://schemas.microsoft.com/office/drawing/2014/main" id="{CBFA4EAC-AAAB-B230-E510-F940F3287BDA}"/>
              </a:ext>
            </a:extLst>
          </p:cNvPr>
          <p:cNvSpPr txBox="1">
            <a:spLocks/>
          </p:cNvSpPr>
          <p:nvPr/>
        </p:nvSpPr>
        <p:spPr>
          <a:xfrm>
            <a:off x="4274362" y="2611651"/>
            <a:ext cx="6017942" cy="169277"/>
          </a:xfrm>
          <a:prstGeom prst="rect">
            <a:avLst/>
          </a:prstGeom>
        </p:spPr>
        <p:txBody>
          <a:bodyPr vert="horz" wrap="square" lIns="0" tIns="0" rIns="0" bIns="0" rtlCol="0" anchor="t" anchorCtr="0">
            <a:spAutoFit/>
          </a:bodyPr>
          <a:lstStyle>
            <a:defPPr>
              <a:defRPr lang="en-US"/>
            </a:defPPr>
            <a:lvl1pPr indent="0" defTabSz="1007943">
              <a:lnSpc>
                <a:spcPct val="100000"/>
              </a:lnSpc>
              <a:spcBef>
                <a:spcPts val="0"/>
              </a:spcBef>
              <a:spcAft>
                <a:spcPts val="600"/>
              </a:spcAft>
              <a:buFont typeface="Arial" panose="020B0604020202020204" pitchFamily="34" charset="0"/>
              <a:buNone/>
              <a:defRPr>
                <a:solidFill>
                  <a:schemeClr val="accent1"/>
                </a:solidFill>
              </a:defRPr>
            </a:lvl1pPr>
            <a:lvl2pPr marL="0" indent="0" defTabSz="1007943">
              <a:lnSpc>
                <a:spcPct val="100000"/>
              </a:lnSpc>
              <a:spcBef>
                <a:spcPts val="0"/>
              </a:spcBef>
              <a:spcAft>
                <a:spcPts val="600"/>
              </a:spcAft>
              <a:buFont typeface="Arial" panose="020B0604020202020204" pitchFamily="34" charset="0"/>
              <a:buNone/>
              <a:defRPr sz="900" b="1">
                <a:solidFill>
                  <a:schemeClr val="accent3"/>
                </a:solidFill>
              </a:defRPr>
            </a:lvl2pPr>
            <a:lvl3pPr marL="0" indent="0" defTabSz="1007943">
              <a:lnSpc>
                <a:spcPct val="100000"/>
              </a:lnSpc>
              <a:spcBef>
                <a:spcPts val="0"/>
              </a:spcBef>
              <a:spcAft>
                <a:spcPts val="600"/>
              </a:spcAft>
              <a:buFont typeface="Arial" panose="020B0604020202020204" pitchFamily="34" charset="0"/>
              <a:buNone/>
              <a:defRPr sz="900" b="0">
                <a:solidFill>
                  <a:schemeClr val="accent3"/>
                </a:solidFill>
              </a:defRPr>
            </a:lvl3pPr>
            <a:lvl4pPr marL="0" marR="0" lvl="3" indent="0" algn="ctr" defTabSz="1007943" fontAlgn="auto">
              <a:lnSpc>
                <a:spcPct val="100000"/>
              </a:lnSpc>
              <a:spcBef>
                <a:spcPts val="0"/>
              </a:spcBef>
              <a:spcAft>
                <a:spcPts val="600"/>
              </a:spcAft>
              <a:buClrTx/>
              <a:buSzTx/>
              <a:buFont typeface="Arial" panose="020B0604020202020204" pitchFamily="34" charset="0"/>
              <a:buNone/>
              <a:tabLst/>
              <a:defRPr sz="1150" b="1">
                <a:solidFill>
                  <a:srgbClr val="4F2D7F"/>
                </a:solidFill>
                <a:latin typeface="Arial" panose="020B0604020202020204" pitchFamily="34" charset="0"/>
                <a:ea typeface="Times New Roman" panose="02020603050405020304" pitchFamily="18" charset="0"/>
                <a:cs typeface="Arial" panose="020B0604020202020204" pitchFamily="34" charset="0"/>
              </a:defRPr>
            </a:lvl4pPr>
            <a:lvl5pPr marL="180000" indent="-180000" defTabSz="1007943">
              <a:lnSpc>
                <a:spcPct val="100000"/>
              </a:lnSpc>
              <a:spcBef>
                <a:spcPts val="0"/>
              </a:spcBef>
              <a:spcAft>
                <a:spcPts val="600"/>
              </a:spcAft>
              <a:buFont typeface="Arial" panose="020B0604020202020204" pitchFamily="34" charset="0"/>
              <a:buChar char="•"/>
              <a:defRPr sz="900" b="0"/>
            </a:lvl5pPr>
            <a:lvl6pPr marL="360000" indent="-180000" defTabSz="1007943">
              <a:lnSpc>
                <a:spcPct val="100000"/>
              </a:lnSpc>
              <a:spcBef>
                <a:spcPts val="0"/>
              </a:spcBef>
              <a:spcAft>
                <a:spcPts val="600"/>
              </a:spcAft>
              <a:buFont typeface="Arial" panose="020B0604020202020204" pitchFamily="34" charset="0"/>
              <a:buChar char="–"/>
              <a:defRPr sz="900"/>
            </a:lvl6pPr>
            <a:lvl7pPr marL="180000" indent="-180000" defTabSz="1007943">
              <a:lnSpc>
                <a:spcPct val="100000"/>
              </a:lnSpc>
              <a:spcBef>
                <a:spcPts val="0"/>
              </a:spcBef>
              <a:spcAft>
                <a:spcPts val="600"/>
              </a:spcAft>
              <a:buFont typeface="+mj-lt"/>
              <a:buAutoNum type="arabicPeriod"/>
              <a:defRPr sz="900"/>
            </a:lvl7pPr>
            <a:lvl8pPr marL="360000" indent="-180000" defTabSz="1007943">
              <a:lnSpc>
                <a:spcPct val="100000"/>
              </a:lnSpc>
              <a:spcBef>
                <a:spcPts val="0"/>
              </a:spcBef>
              <a:spcAft>
                <a:spcPts val="600"/>
              </a:spcAft>
              <a:buFont typeface="+mj-lt"/>
              <a:buAutoNum type="alphaLcPeriod"/>
              <a:defRPr sz="900"/>
            </a:lvl8pPr>
            <a:lvl9pPr marL="0" indent="0" defTabSz="1007943">
              <a:lnSpc>
                <a:spcPct val="90000"/>
              </a:lnSpc>
              <a:spcBef>
                <a:spcPts val="0"/>
              </a:spcBef>
              <a:spcAft>
                <a:spcPts val="600"/>
              </a:spcAft>
              <a:buFontTx/>
              <a:buNone/>
              <a:defRPr>
                <a:solidFill>
                  <a:schemeClr val="accent1"/>
                </a:solidFill>
              </a:defRPr>
            </a:lvl9pPr>
          </a:lstStyle>
          <a:p>
            <a:pPr lvl="3"/>
            <a:r>
              <a:rPr lang="el-GR" sz="1100" dirty="0">
                <a:latin typeface="Arial (Body)"/>
              </a:rPr>
              <a:t>Κύρια στοιχεία</a:t>
            </a:r>
          </a:p>
        </p:txBody>
      </p:sp>
      <p:sp>
        <p:nvSpPr>
          <p:cNvPr id="7" name="Text Placeholder 4">
            <a:extLst>
              <a:ext uri="{FF2B5EF4-FFF2-40B4-BE49-F238E27FC236}">
                <a16:creationId xmlns:a16="http://schemas.microsoft.com/office/drawing/2014/main" id="{6AB22804-B500-A740-18B7-C0D1760ED9EE}"/>
              </a:ext>
            </a:extLst>
          </p:cNvPr>
          <p:cNvSpPr txBox="1">
            <a:spLocks/>
          </p:cNvSpPr>
          <p:nvPr/>
        </p:nvSpPr>
        <p:spPr>
          <a:xfrm>
            <a:off x="839416" y="2611651"/>
            <a:ext cx="1493287" cy="169277"/>
          </a:xfrm>
          <a:prstGeom prst="rect">
            <a:avLst/>
          </a:prstGeom>
        </p:spPr>
        <p:txBody>
          <a:bodyPr vert="horz" wrap="square" lIns="0" tIns="0" rIns="0" bIns="0" rtlCol="0" anchor="t"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0" marR="0" lvl="3" indent="0" algn="ctr" defTabSz="1007943" rtl="0" eaLnBrk="1" fontAlgn="auto" latinLnBrk="0" hangingPunct="1">
              <a:lnSpc>
                <a:spcPct val="100000"/>
              </a:lnSpc>
              <a:spcBef>
                <a:spcPts val="0"/>
              </a:spcBef>
              <a:spcAft>
                <a:spcPts val="600"/>
              </a:spcAft>
              <a:buClrTx/>
              <a:buSzTx/>
              <a:buFont typeface="Arial" panose="020B0604020202020204" pitchFamily="34" charset="0"/>
              <a:buNone/>
              <a:tabLst/>
              <a:defRPr/>
            </a:pPr>
            <a:r>
              <a:rPr lang="el-GR" sz="1100" b="1" dirty="0">
                <a:solidFill>
                  <a:srgbClr val="4F2D7F"/>
                </a:solidFill>
                <a:latin typeface="Arial" panose="020B0604020202020204" pitchFamily="34" charset="0"/>
                <a:ea typeface="Times New Roman" panose="02020603050405020304" pitchFamily="18" charset="0"/>
                <a:cs typeface="Arial" panose="020B0604020202020204" pitchFamily="34" charset="0"/>
              </a:rPr>
              <a:t>Παράμετροι</a:t>
            </a:r>
            <a:endParaRPr lang="el-GR" sz="1100" dirty="0"/>
          </a:p>
        </p:txBody>
      </p:sp>
      <p:sp>
        <p:nvSpPr>
          <p:cNvPr id="9" name="Text Placeholder 5">
            <a:extLst>
              <a:ext uri="{FF2B5EF4-FFF2-40B4-BE49-F238E27FC236}">
                <a16:creationId xmlns:a16="http://schemas.microsoft.com/office/drawing/2014/main" id="{5A28924B-259A-DCFD-AD69-9F52E1B53785}"/>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indent="-172800">
              <a:spcBef>
                <a:spcPts val="118"/>
              </a:spcBef>
              <a:spcAft>
                <a:spcPts val="118"/>
              </a:spcAft>
              <a:defRPr/>
            </a:pPr>
            <a:r>
              <a:rPr lang="el-GR" sz="1179" dirty="0">
                <a:solidFill>
                  <a:srgbClr val="4F2D7F"/>
                </a:solidFill>
                <a:latin typeface="Arial (Body)"/>
                <a:cs typeface="Arial" panose="020B0604020202020204" pitchFamily="34" charset="0"/>
              </a:rPr>
              <a:t>Η αγορά φαρμάκου αποτελεί αναπόσπαστο και σημαντικό μέρος του συστήματος υγείας, δεδομένου ότι: </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είναι ένα σημαντικό </a:t>
            </a:r>
            <a:r>
              <a:rPr lang="el-GR" sz="1179" b="1" dirty="0">
                <a:solidFill>
                  <a:srgbClr val="4F2D7F"/>
                </a:solidFill>
                <a:latin typeface="Arial (Body)"/>
                <a:cs typeface="Arial" panose="020B0604020202020204" pitchFamily="34" charset="0"/>
              </a:rPr>
              <a:t>υποσύνολο των δαπανών υγείας </a:t>
            </a:r>
            <a:r>
              <a:rPr lang="el-GR" sz="1179" dirty="0">
                <a:solidFill>
                  <a:srgbClr val="4F2D7F"/>
                </a:solidFill>
                <a:latin typeface="Arial (Body)"/>
                <a:cs typeface="Arial" panose="020B0604020202020204" pitchFamily="34" charset="0"/>
              </a:rPr>
              <a:t>καθώς αντιπροσωπεύει </a:t>
            </a:r>
            <a:r>
              <a:rPr lang="el-GR" sz="1179" b="1" dirty="0">
                <a:solidFill>
                  <a:srgbClr val="4F2D7F"/>
                </a:solidFill>
                <a:latin typeface="Arial (Body)"/>
                <a:cs typeface="Arial" panose="020B0604020202020204" pitchFamily="34" charset="0"/>
              </a:rPr>
              <a:t>το 27% του συνόλου</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ασκεί καθοριστικό ρόλο στην </a:t>
            </a:r>
            <a:r>
              <a:rPr lang="el-GR" sz="1179" b="1" dirty="0">
                <a:solidFill>
                  <a:srgbClr val="4F2D7F"/>
                </a:solidFill>
                <a:latin typeface="Arial (Body)"/>
                <a:cs typeface="Arial" panose="020B0604020202020204" pitchFamily="34" charset="0"/>
              </a:rPr>
              <a:t>προώθηση και προάσπιση της δημόσιας υγείας </a:t>
            </a:r>
          </a:p>
        </p:txBody>
      </p:sp>
      <p:sp>
        <p:nvSpPr>
          <p:cNvPr id="3" name="TextBox 2">
            <a:extLst>
              <a:ext uri="{FF2B5EF4-FFF2-40B4-BE49-F238E27FC236}">
                <a16:creationId xmlns:a16="http://schemas.microsoft.com/office/drawing/2014/main" id="{F73A1186-1B54-40F0-9C86-CBB7581E673B}"/>
              </a:ext>
            </a:extLst>
          </p:cNvPr>
          <p:cNvSpPr txBox="1"/>
          <p:nvPr/>
        </p:nvSpPr>
        <p:spPr>
          <a:xfrm>
            <a:off x="515003" y="6028240"/>
            <a:ext cx="4515729" cy="179360"/>
          </a:xfrm>
          <a:prstGeom prst="rect">
            <a:avLst/>
          </a:prstGeom>
          <a:noFill/>
        </p:spPr>
        <p:txBody>
          <a:bodyPr wrap="none" lIns="0" tIns="0" rIns="0" bIns="0" rtlCol="0">
            <a:noAutofit/>
          </a:bodyPr>
          <a:lstStyle/>
          <a:p>
            <a:pPr lvl="0">
              <a:defRPr/>
            </a:pPr>
            <a:r>
              <a:rPr lang="el-GR" altLang="el-GR" sz="800" i="1" dirty="0">
                <a:solidFill>
                  <a:prstClr val="black"/>
                </a:solidFill>
              </a:rPr>
              <a:t>Πηγή: </a:t>
            </a:r>
            <a:r>
              <a:rPr lang="el-GR" altLang="el-GR" sz="800" dirty="0">
                <a:solidFill>
                  <a:prstClr val="black"/>
                </a:solidFill>
              </a:rPr>
              <a:t>ΓΕΜΗ </a:t>
            </a:r>
            <a:endParaRPr lang="en-US" sz="800" dirty="0">
              <a:solidFill>
                <a:prstClr val="black"/>
              </a:solidFill>
            </a:endParaRPr>
          </a:p>
        </p:txBody>
      </p:sp>
    </p:spTree>
    <p:extLst>
      <p:ext uri="{BB962C8B-B14F-4D97-AF65-F5344CB8AC3E}">
        <p14:creationId xmlns:p14="http://schemas.microsoft.com/office/powerpoint/2010/main" val="381327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19454-A964-B157-91B7-BDC24CBF4EE2}"/>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DC29E973-49D0-BEA8-7940-799FF73FE7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think-cell data - do not delete" hidden="1">
                        <a:extLst>
                          <a:ext uri="{FF2B5EF4-FFF2-40B4-BE49-F238E27FC236}">
                            <a16:creationId xmlns:a16="http://schemas.microsoft.com/office/drawing/2014/main" id="{13BE34F7-7496-AE23-BCBF-26ACCBFDAF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a:extLst>
              <a:ext uri="{FF2B5EF4-FFF2-40B4-BE49-F238E27FC236}">
                <a16:creationId xmlns:a16="http://schemas.microsoft.com/office/drawing/2014/main" id="{E188FAE9-13E2-909B-B6A2-08D3D81B8BD8}"/>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Συγκεντρωτικά μεγέθη </a:t>
            </a:r>
          </a:p>
          <a:p>
            <a:r>
              <a:rPr lang="el-GR" sz="2000" dirty="0">
                <a:solidFill>
                  <a:srgbClr val="00A7B4"/>
                </a:solidFill>
                <a:latin typeface="Arial (Body)"/>
                <a:cs typeface="Arial" panose="020B0604020202020204" pitchFamily="34" charset="0"/>
              </a:rPr>
              <a:t>Μέγεθος και κύριοι εμπλεκόμενοι</a:t>
            </a:r>
          </a:p>
        </p:txBody>
      </p:sp>
      <p:grpSp>
        <p:nvGrpSpPr>
          <p:cNvPr id="406" name="Group 405">
            <a:extLst>
              <a:ext uri="{FF2B5EF4-FFF2-40B4-BE49-F238E27FC236}">
                <a16:creationId xmlns:a16="http://schemas.microsoft.com/office/drawing/2014/main" id="{DDB17D97-2432-4E93-C869-93C75B2A63EA}"/>
              </a:ext>
            </a:extLst>
          </p:cNvPr>
          <p:cNvGrpSpPr/>
          <p:nvPr/>
        </p:nvGrpSpPr>
        <p:grpSpPr>
          <a:xfrm>
            <a:off x="707766" y="2512985"/>
            <a:ext cx="10680002" cy="3827780"/>
            <a:chOff x="1413836" y="1034575"/>
            <a:chExt cx="8788550" cy="4095265"/>
          </a:xfrm>
        </p:grpSpPr>
        <p:sp>
          <p:nvSpPr>
            <p:cNvPr id="409" name="28 - Ορθογώνιο">
              <a:extLst>
                <a:ext uri="{FF2B5EF4-FFF2-40B4-BE49-F238E27FC236}">
                  <a16:creationId xmlns:a16="http://schemas.microsoft.com/office/drawing/2014/main" id="{55ACCBC7-8D4D-E670-0DE8-186141291CE5}"/>
                </a:ext>
              </a:extLst>
            </p:cNvPr>
            <p:cNvSpPr/>
            <p:nvPr/>
          </p:nvSpPr>
          <p:spPr bwMode="auto">
            <a:xfrm>
              <a:off x="4608368" y="1793413"/>
              <a:ext cx="1324131" cy="316745"/>
            </a:xfrm>
            <a:prstGeom prst="rect">
              <a:avLst/>
            </a:prstGeom>
            <a:gradFill flip="none" rotWithShape="1">
              <a:gsLst>
                <a:gs pos="100000">
                  <a:srgbClr val="4F2D7F"/>
                </a:gs>
                <a:gs pos="17000">
                  <a:srgbClr val="9581B2"/>
                </a:gs>
              </a:gsLst>
              <a:lin ang="2700000" scaled="1"/>
              <a:tileRect/>
            </a:gradFill>
            <a:ln w="19050" cap="flat" cmpd="sng" algn="ctr">
              <a:noFill/>
              <a:prstDash val="dash"/>
            </a:ln>
            <a:effectLst>
              <a:glow rad="228600">
                <a:srgbClr val="FFFFFF">
                  <a:alpha val="40000"/>
                </a:srgbClr>
              </a:glo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white"/>
                  </a:solidFill>
                  <a:effectLst/>
                  <a:uLnTx/>
                  <a:uFillTx/>
                  <a:latin typeface="Arial" panose="020B0604020202020204"/>
                  <a:ea typeface="+mn-ea"/>
                  <a:cs typeface="+mn-cs"/>
                </a:rPr>
                <a:t>Φαρμακαποθήκες (χονδρέμποροι)</a:t>
              </a:r>
              <a:endParaRPr kumimoji="0" lang="en-US" sz="9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10" name="object 53">
              <a:extLst>
                <a:ext uri="{FF2B5EF4-FFF2-40B4-BE49-F238E27FC236}">
                  <a16:creationId xmlns:a16="http://schemas.microsoft.com/office/drawing/2014/main" id="{9349A266-8CA5-161A-E169-CC060ECE07E1}"/>
                </a:ext>
              </a:extLst>
            </p:cNvPr>
            <p:cNvSpPr/>
            <p:nvPr/>
          </p:nvSpPr>
          <p:spPr>
            <a:xfrm>
              <a:off x="5731241" y="1227662"/>
              <a:ext cx="1637463" cy="376573"/>
            </a:xfrm>
            <a:prstGeom prst="rect">
              <a:avLst/>
            </a:prstGeom>
            <a:solidFill>
              <a:srgbClr val="4F2D7F"/>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600"/>
                </a:spcBef>
                <a:spcAft>
                  <a:spcPts val="600"/>
                </a:spcAft>
                <a:buClrTx/>
                <a:buSzTx/>
                <a:buFontTx/>
                <a:buNone/>
                <a:tabLst/>
                <a:defRPr/>
              </a:pPr>
              <a:r>
                <a:rPr kumimoji="0" lang="el-GR" sz="1050" b="1" i="0" u="none" strike="noStrike" kern="0" cap="none" spc="0" normalizeH="0" baseline="0" noProof="0" dirty="0">
                  <a:ln>
                    <a:noFill/>
                  </a:ln>
                  <a:solidFill>
                    <a:prstClr val="white"/>
                  </a:solidFill>
                  <a:effectLst/>
                  <a:uLnTx/>
                  <a:uFillTx/>
                  <a:latin typeface="Arial"/>
                </a:rPr>
                <a:t>Φαρμακευτικές εταιρείες</a:t>
              </a:r>
              <a:endParaRPr kumimoji="0" lang="en-US" sz="1050" b="1" i="0" u="none" strike="noStrike" kern="0" cap="none" spc="0" normalizeH="0" baseline="0" noProof="0" dirty="0">
                <a:ln>
                  <a:noFill/>
                </a:ln>
                <a:solidFill>
                  <a:prstClr val="white"/>
                </a:solidFill>
                <a:effectLst/>
                <a:uLnTx/>
                <a:uFillTx/>
                <a:latin typeface="Arial"/>
              </a:endParaRPr>
            </a:p>
          </p:txBody>
        </p:sp>
        <p:cxnSp>
          <p:nvCxnSpPr>
            <p:cNvPr id="411" name="Γωνιακή σύνδεση 40">
              <a:extLst>
                <a:ext uri="{FF2B5EF4-FFF2-40B4-BE49-F238E27FC236}">
                  <a16:creationId xmlns:a16="http://schemas.microsoft.com/office/drawing/2014/main" id="{8827AB43-9523-C85E-CCB4-683A77234FCB}"/>
                </a:ext>
              </a:extLst>
            </p:cNvPr>
            <p:cNvCxnSpPr>
              <a:cxnSpLocks/>
              <a:stCxn id="410" idx="1"/>
              <a:endCxn id="409" idx="0"/>
            </p:cNvCxnSpPr>
            <p:nvPr/>
          </p:nvCxnSpPr>
          <p:spPr>
            <a:xfrm rot="10800000" flipV="1">
              <a:off x="5270435" y="1415949"/>
              <a:ext cx="460807" cy="377464"/>
            </a:xfrm>
            <a:prstGeom prst="bentConnector2">
              <a:avLst/>
            </a:prstGeom>
            <a:noFill/>
            <a:ln w="12700" cap="flat" cmpd="sng" algn="ctr">
              <a:solidFill>
                <a:srgbClr val="4F2D7F"/>
              </a:solidFill>
              <a:prstDash val="solid"/>
              <a:headEnd type="none" w="med" len="med"/>
              <a:tailEnd type="triangle" w="med" len="med"/>
            </a:ln>
            <a:effectLst/>
          </p:spPr>
        </p:cxnSp>
        <p:sp>
          <p:nvSpPr>
            <p:cNvPr id="412" name="28 - Ορθογώνιο">
              <a:extLst>
                <a:ext uri="{FF2B5EF4-FFF2-40B4-BE49-F238E27FC236}">
                  <a16:creationId xmlns:a16="http://schemas.microsoft.com/office/drawing/2014/main" id="{F222F063-14F0-2065-A3BA-71146048E4CC}"/>
                </a:ext>
              </a:extLst>
            </p:cNvPr>
            <p:cNvSpPr/>
            <p:nvPr/>
          </p:nvSpPr>
          <p:spPr bwMode="auto">
            <a:xfrm>
              <a:off x="7932637" y="1149050"/>
              <a:ext cx="1350869" cy="276704"/>
            </a:xfrm>
            <a:prstGeom prst="rect">
              <a:avLst/>
            </a:prstGeom>
            <a:gradFill flip="none" rotWithShape="1">
              <a:gsLst>
                <a:gs pos="100000">
                  <a:srgbClr val="4F2D7F"/>
                </a:gs>
                <a:gs pos="17000">
                  <a:srgbClr val="9581B2"/>
                </a:gs>
              </a:gsLst>
              <a:lin ang="2700000" scaled="1"/>
              <a:tileRect/>
            </a:gradFill>
            <a:ln w="19050" cap="flat" cmpd="sng" algn="ctr">
              <a:noFill/>
              <a:prstDash val="dash"/>
            </a:ln>
            <a:effectLst>
              <a:glow rad="228600">
                <a:srgbClr val="FFFFFF">
                  <a:alpha val="40000"/>
                </a:srgbClr>
              </a:glo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white"/>
                  </a:solidFill>
                  <a:effectLst/>
                  <a:uLnTx/>
                  <a:uFillTx/>
                  <a:latin typeface="Arial" panose="020B0604020202020204"/>
                  <a:ea typeface="+mn-ea"/>
                  <a:cs typeface="+mn-cs"/>
                </a:rPr>
                <a:t>Εξαγωγές</a:t>
              </a:r>
              <a:endParaRPr kumimoji="0" lang="en-US" sz="9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13" name="28 - Ορθογώνιο">
              <a:extLst>
                <a:ext uri="{FF2B5EF4-FFF2-40B4-BE49-F238E27FC236}">
                  <a16:creationId xmlns:a16="http://schemas.microsoft.com/office/drawing/2014/main" id="{E85915EE-DDE7-AA6D-E4C2-16BFC18E5966}"/>
                </a:ext>
              </a:extLst>
            </p:cNvPr>
            <p:cNvSpPr/>
            <p:nvPr/>
          </p:nvSpPr>
          <p:spPr bwMode="auto">
            <a:xfrm>
              <a:off x="7932636" y="1497999"/>
              <a:ext cx="1351964" cy="276500"/>
            </a:xfrm>
            <a:prstGeom prst="rect">
              <a:avLst/>
            </a:prstGeom>
            <a:gradFill flip="none" rotWithShape="1">
              <a:gsLst>
                <a:gs pos="100000">
                  <a:srgbClr val="4F2D7F"/>
                </a:gs>
                <a:gs pos="17000">
                  <a:srgbClr val="9581B2"/>
                </a:gs>
              </a:gsLst>
              <a:lin ang="2700000" scaled="1"/>
              <a:tileRect/>
            </a:gradFill>
            <a:ln w="19050" cap="flat" cmpd="sng" algn="ctr">
              <a:noFill/>
              <a:prstDash val="dash"/>
            </a:ln>
            <a:effectLst>
              <a:glow rad="228600">
                <a:srgbClr val="FFFFFF">
                  <a:alpha val="40000"/>
                </a:srgbClr>
              </a:glo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white"/>
                  </a:solidFill>
                  <a:effectLst/>
                  <a:uLnTx/>
                  <a:uFillTx/>
                  <a:latin typeface="Arial" panose="020B0604020202020204"/>
                  <a:ea typeface="+mn-ea"/>
                  <a:cs typeface="+mn-cs"/>
                </a:rPr>
                <a:t>Λοιπές υπηρεσίες &amp; λοιπά έσοδα / προϊόντα</a:t>
              </a:r>
              <a:endParaRPr kumimoji="0" lang="en-US" sz="9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cxnSp>
          <p:nvCxnSpPr>
            <p:cNvPr id="414" name="Γωνιακή σύνδεση 46">
              <a:extLst>
                <a:ext uri="{FF2B5EF4-FFF2-40B4-BE49-F238E27FC236}">
                  <a16:creationId xmlns:a16="http://schemas.microsoft.com/office/drawing/2014/main" id="{BE46177F-37E5-502C-CD33-D931E7B03C56}"/>
                </a:ext>
              </a:extLst>
            </p:cNvPr>
            <p:cNvCxnSpPr>
              <a:cxnSpLocks/>
              <a:stCxn id="410" idx="3"/>
              <a:endCxn id="412" idx="1"/>
            </p:cNvCxnSpPr>
            <p:nvPr/>
          </p:nvCxnSpPr>
          <p:spPr>
            <a:xfrm flipV="1">
              <a:off x="7368704" y="1287403"/>
              <a:ext cx="563933" cy="128546"/>
            </a:xfrm>
            <a:prstGeom prst="bentConnector3">
              <a:avLst/>
            </a:prstGeom>
            <a:noFill/>
            <a:ln w="12700" cap="flat" cmpd="sng" algn="ctr">
              <a:solidFill>
                <a:srgbClr val="4F2D7F"/>
              </a:solidFill>
              <a:prstDash val="solid"/>
              <a:headEnd type="none" w="med" len="med"/>
              <a:tailEnd type="triangle" w="med" len="med"/>
            </a:ln>
            <a:effectLst/>
          </p:spPr>
        </p:cxnSp>
        <p:cxnSp>
          <p:nvCxnSpPr>
            <p:cNvPr id="415" name="Γωνιακή σύνδεση 47">
              <a:extLst>
                <a:ext uri="{FF2B5EF4-FFF2-40B4-BE49-F238E27FC236}">
                  <a16:creationId xmlns:a16="http://schemas.microsoft.com/office/drawing/2014/main" id="{36BD20E1-93A9-070A-F415-02C30BF71AC6}"/>
                </a:ext>
              </a:extLst>
            </p:cNvPr>
            <p:cNvCxnSpPr>
              <a:cxnSpLocks/>
              <a:stCxn id="410" idx="3"/>
              <a:endCxn id="413" idx="1"/>
            </p:cNvCxnSpPr>
            <p:nvPr/>
          </p:nvCxnSpPr>
          <p:spPr>
            <a:xfrm>
              <a:off x="7368704" y="1415949"/>
              <a:ext cx="563933" cy="220300"/>
            </a:xfrm>
            <a:prstGeom prst="bentConnector3">
              <a:avLst/>
            </a:prstGeom>
            <a:noFill/>
            <a:ln w="12700" cap="flat" cmpd="sng" algn="ctr">
              <a:solidFill>
                <a:srgbClr val="4F2D7F"/>
              </a:solidFill>
              <a:prstDash val="solid"/>
              <a:headEnd type="none" w="med" len="med"/>
              <a:tailEnd type="triangle" w="med" len="med"/>
            </a:ln>
            <a:effectLst/>
          </p:spPr>
        </p:cxnSp>
        <p:sp>
          <p:nvSpPr>
            <p:cNvPr id="416" name="28 - Ορθογώνιο">
              <a:extLst>
                <a:ext uri="{FF2B5EF4-FFF2-40B4-BE49-F238E27FC236}">
                  <a16:creationId xmlns:a16="http://schemas.microsoft.com/office/drawing/2014/main" id="{AAAF134A-7245-EE3B-E081-03475C1A152B}"/>
                </a:ext>
              </a:extLst>
            </p:cNvPr>
            <p:cNvSpPr/>
            <p:nvPr/>
          </p:nvSpPr>
          <p:spPr bwMode="auto">
            <a:xfrm>
              <a:off x="3633418" y="1825785"/>
              <a:ext cx="684000" cy="252000"/>
            </a:xfrm>
            <a:prstGeom prst="rect">
              <a:avLst/>
            </a:prstGeom>
            <a:gradFill flip="none" rotWithShape="1">
              <a:gsLst>
                <a:gs pos="100000">
                  <a:srgbClr val="4F2D7F"/>
                </a:gs>
                <a:gs pos="17000">
                  <a:srgbClr val="9581B2"/>
                </a:gs>
              </a:gsLst>
              <a:lin ang="2700000" scaled="1"/>
              <a:tileRect/>
            </a:gradFill>
            <a:ln w="19050" cap="flat" cmpd="sng" algn="ctr">
              <a:noFill/>
              <a:prstDash val="dash"/>
            </a:ln>
            <a:effectLst>
              <a:glow rad="228600">
                <a:srgbClr val="FFFFFF">
                  <a:alpha val="40000"/>
                </a:srgbClr>
              </a:glo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white"/>
                  </a:solidFill>
                  <a:effectLst/>
                  <a:uLnTx/>
                  <a:uFillTx/>
                  <a:latin typeface="Arial" panose="020B0604020202020204"/>
                  <a:ea typeface="+mn-ea"/>
                  <a:cs typeface="+mn-cs"/>
                </a:rPr>
                <a:t>Εξαγωγές</a:t>
              </a:r>
              <a:endParaRPr kumimoji="0" lang="en-US" sz="9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17" name="TextBox 416">
              <a:extLst>
                <a:ext uri="{FF2B5EF4-FFF2-40B4-BE49-F238E27FC236}">
                  <a16:creationId xmlns:a16="http://schemas.microsoft.com/office/drawing/2014/main" id="{458B4712-A2B5-C25E-7DF8-1CD0907AB166}"/>
                </a:ext>
              </a:extLst>
            </p:cNvPr>
            <p:cNvSpPr txBox="1"/>
            <p:nvPr/>
          </p:nvSpPr>
          <p:spPr>
            <a:xfrm>
              <a:off x="1413836" y="1241038"/>
              <a:ext cx="2137941" cy="164642"/>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000" b="1" i="0" u="none" strike="noStrike" kern="0" cap="none" spc="0" normalizeH="0" baseline="0" noProof="0" dirty="0">
                  <a:ln>
                    <a:noFill/>
                  </a:ln>
                  <a:solidFill>
                    <a:prstClr val="black"/>
                  </a:solidFill>
                  <a:effectLst/>
                  <a:uLnTx/>
                  <a:uFillTx/>
                  <a:latin typeface="Arial"/>
                </a:rPr>
                <a:t>Εγχώριες πωλήσεις φαρμάκων</a:t>
              </a:r>
              <a:r>
                <a:rPr kumimoji="0" lang="el-GR" sz="1000" b="0" i="0" u="none" strike="noStrike" kern="0" cap="none" spc="0" normalizeH="0" baseline="0" noProof="0" dirty="0">
                  <a:ln>
                    <a:noFill/>
                  </a:ln>
                  <a:solidFill>
                    <a:prstClr val="black"/>
                  </a:solidFill>
                  <a:effectLst/>
                  <a:uLnTx/>
                  <a:uFillTx/>
                  <a:latin typeface="Arial"/>
                </a:rPr>
                <a:t>:</a:t>
              </a:r>
              <a:r>
                <a:rPr kumimoji="0" lang="en-US" sz="1000" b="0" i="0" u="none" strike="noStrike" kern="0" cap="none" spc="0" normalizeH="0" baseline="0" noProof="0" dirty="0">
                  <a:ln>
                    <a:noFill/>
                  </a:ln>
                  <a:solidFill>
                    <a:prstClr val="black"/>
                  </a:solidFill>
                  <a:effectLst/>
                  <a:uLnTx/>
                  <a:uFillTx/>
                  <a:latin typeface="Arial"/>
                </a:rPr>
                <a:t> </a:t>
              </a:r>
              <a:r>
                <a:rPr kumimoji="0" lang="el-GR" sz="1000" b="0" i="0" u="none" strike="noStrike" kern="0" cap="none" spc="0" normalizeH="0" baseline="0" noProof="0" dirty="0">
                  <a:ln>
                    <a:noFill/>
                  </a:ln>
                  <a:solidFill>
                    <a:prstClr val="black"/>
                  </a:solidFill>
                  <a:effectLst/>
                  <a:uLnTx/>
                  <a:uFillTx/>
                  <a:latin typeface="Arial"/>
                </a:rPr>
                <a:t>€ </a:t>
              </a:r>
              <a:r>
                <a:rPr kumimoji="0" lang="en-US" sz="1000" b="0" i="0" u="none" strike="noStrike" kern="0" cap="none" spc="0" normalizeH="0" baseline="0" noProof="0" dirty="0">
                  <a:ln>
                    <a:noFill/>
                  </a:ln>
                  <a:solidFill>
                    <a:prstClr val="black"/>
                  </a:solidFill>
                  <a:effectLst/>
                  <a:uLnTx/>
                  <a:uFillTx/>
                  <a:latin typeface="Arial"/>
                </a:rPr>
                <a:t>8,2 </a:t>
              </a:r>
              <a:r>
                <a:rPr kumimoji="0" lang="el-GR" sz="1000" b="0" i="0" u="none" strike="noStrike" kern="0" cap="none" spc="0" normalizeH="0" baseline="0" noProof="0" dirty="0">
                  <a:ln>
                    <a:noFill/>
                  </a:ln>
                  <a:solidFill>
                    <a:prstClr val="black"/>
                  </a:solidFill>
                  <a:effectLst/>
                  <a:uLnTx/>
                  <a:uFillTx/>
                  <a:latin typeface="Arial"/>
                </a:rPr>
                <a:t>δισ.</a:t>
              </a:r>
            </a:p>
          </p:txBody>
        </p:sp>
        <p:sp>
          <p:nvSpPr>
            <p:cNvPr id="418" name="TextBox 417">
              <a:extLst>
                <a:ext uri="{FF2B5EF4-FFF2-40B4-BE49-F238E27FC236}">
                  <a16:creationId xmlns:a16="http://schemas.microsoft.com/office/drawing/2014/main" id="{D1C5AE03-C6CE-9BD9-E6C4-13F391E3C346}"/>
                </a:ext>
              </a:extLst>
            </p:cNvPr>
            <p:cNvSpPr txBox="1"/>
            <p:nvPr/>
          </p:nvSpPr>
          <p:spPr>
            <a:xfrm>
              <a:off x="1413836" y="1034575"/>
              <a:ext cx="1728000" cy="263427"/>
            </a:xfrm>
            <a:prstGeom prst="rect">
              <a:avLst/>
            </a:prstGeom>
            <a:noFill/>
          </p:spPr>
          <p:txBody>
            <a:bodyPr wrap="square" lIns="0">
              <a:spAutoFit/>
            </a:bodyPr>
            <a:lstStyle/>
            <a:p>
              <a:pPr marL="0" marR="0" lvl="0" indent="0" defTabSz="801654" eaLnBrk="1" fontAlgn="base" latinLnBrk="0" hangingPunct="1">
                <a:lnSpc>
                  <a:spcPct val="100000"/>
                </a:lnSpc>
                <a:spcBef>
                  <a:spcPct val="0"/>
                </a:spcBef>
                <a:spcAft>
                  <a:spcPct val="0"/>
                </a:spcAft>
                <a:buClrTx/>
                <a:buSzTx/>
                <a:buFontTx/>
                <a:buNone/>
                <a:tabLst/>
                <a:defRPr/>
              </a:pPr>
              <a:r>
                <a:rPr kumimoji="0" lang="el-GR" sz="1000" b="1" i="1" u="none" strike="noStrike" kern="0" cap="none" spc="0" normalizeH="0" baseline="0" noProof="0" dirty="0">
                  <a:ln>
                    <a:noFill/>
                  </a:ln>
                  <a:solidFill>
                    <a:srgbClr val="00A4B3"/>
                  </a:solidFill>
                  <a:effectLst/>
                  <a:uLnTx/>
                  <a:uFillTx/>
                  <a:latin typeface="Arial"/>
                </a:rPr>
                <a:t>Προσφορά</a:t>
              </a:r>
              <a:r>
                <a:rPr kumimoji="0" lang="en-US" sz="1000" b="1" i="1" u="none" strike="noStrike" kern="0" cap="none" spc="0" normalizeH="0" baseline="0" noProof="0" dirty="0">
                  <a:ln>
                    <a:noFill/>
                  </a:ln>
                  <a:solidFill>
                    <a:srgbClr val="00A4B3"/>
                  </a:solidFill>
                  <a:effectLst/>
                  <a:uLnTx/>
                  <a:uFillTx/>
                  <a:latin typeface="Arial"/>
                </a:rPr>
                <a:t> </a:t>
              </a:r>
              <a:r>
                <a:rPr kumimoji="0" lang="el-GR" sz="1000" b="1" i="1" u="none" strike="noStrike" kern="0" cap="none" spc="0" normalizeH="0" baseline="0" noProof="0" dirty="0">
                  <a:ln>
                    <a:noFill/>
                  </a:ln>
                  <a:solidFill>
                    <a:srgbClr val="00A4B3"/>
                  </a:solidFill>
                  <a:effectLst/>
                  <a:uLnTx/>
                  <a:uFillTx/>
                  <a:latin typeface="Arial"/>
                </a:rPr>
                <a:t>αγοράς φαρμάκου</a:t>
              </a:r>
            </a:p>
          </p:txBody>
        </p:sp>
        <p:cxnSp>
          <p:nvCxnSpPr>
            <p:cNvPr id="419" name="Straight Connector 418">
              <a:extLst>
                <a:ext uri="{FF2B5EF4-FFF2-40B4-BE49-F238E27FC236}">
                  <a16:creationId xmlns:a16="http://schemas.microsoft.com/office/drawing/2014/main" id="{9EEB59CE-7644-4E97-A6E5-667403273A46}"/>
                </a:ext>
              </a:extLst>
            </p:cNvPr>
            <p:cNvCxnSpPr/>
            <p:nvPr/>
          </p:nvCxnSpPr>
          <p:spPr>
            <a:xfrm>
              <a:off x="5270433" y="2045414"/>
              <a:ext cx="0" cy="428122"/>
            </a:xfrm>
            <a:prstGeom prst="line">
              <a:avLst/>
            </a:prstGeom>
            <a:noFill/>
            <a:ln w="12700" cap="flat" cmpd="sng" algn="ctr">
              <a:solidFill>
                <a:srgbClr val="4F2D7F"/>
              </a:solidFill>
              <a:prstDash val="solid"/>
            </a:ln>
            <a:effectLst/>
          </p:spPr>
        </p:cxnSp>
        <p:cxnSp>
          <p:nvCxnSpPr>
            <p:cNvPr id="420" name="Straight Connector 419">
              <a:extLst>
                <a:ext uri="{FF2B5EF4-FFF2-40B4-BE49-F238E27FC236}">
                  <a16:creationId xmlns:a16="http://schemas.microsoft.com/office/drawing/2014/main" id="{73A57866-F2A9-6418-50CC-231A2B7F00A4}"/>
                </a:ext>
              </a:extLst>
            </p:cNvPr>
            <p:cNvCxnSpPr>
              <a:cxnSpLocks/>
            </p:cNvCxnSpPr>
            <p:nvPr/>
          </p:nvCxnSpPr>
          <p:spPr>
            <a:xfrm>
              <a:off x="6549972" y="1604235"/>
              <a:ext cx="0" cy="856886"/>
            </a:xfrm>
            <a:prstGeom prst="line">
              <a:avLst/>
            </a:prstGeom>
            <a:noFill/>
            <a:ln w="12700" cap="flat" cmpd="sng" algn="ctr">
              <a:solidFill>
                <a:srgbClr val="4F2D7F"/>
              </a:solidFill>
              <a:prstDash val="solid"/>
            </a:ln>
            <a:effectLst/>
          </p:spPr>
        </p:cxnSp>
        <p:grpSp>
          <p:nvGrpSpPr>
            <p:cNvPr id="421" name="Group 420">
              <a:extLst>
                <a:ext uri="{FF2B5EF4-FFF2-40B4-BE49-F238E27FC236}">
                  <a16:creationId xmlns:a16="http://schemas.microsoft.com/office/drawing/2014/main" id="{E0BFA0AA-9705-C878-9E00-AB5EF25FDDC3}"/>
                </a:ext>
              </a:extLst>
            </p:cNvPr>
            <p:cNvGrpSpPr/>
            <p:nvPr/>
          </p:nvGrpSpPr>
          <p:grpSpPr>
            <a:xfrm>
              <a:off x="1413836" y="2322761"/>
              <a:ext cx="8788550" cy="2807079"/>
              <a:chOff x="1413836" y="2322761"/>
              <a:chExt cx="8788550" cy="2807079"/>
            </a:xfrm>
          </p:grpSpPr>
          <p:cxnSp>
            <p:nvCxnSpPr>
              <p:cNvPr id="423" name="Γωνιακή σύνδεση 59">
                <a:extLst>
                  <a:ext uri="{FF2B5EF4-FFF2-40B4-BE49-F238E27FC236}">
                    <a16:creationId xmlns:a16="http://schemas.microsoft.com/office/drawing/2014/main" id="{B323A8B7-EBC7-C37C-5947-72A0740DFC4D}"/>
                  </a:ext>
                </a:extLst>
              </p:cNvPr>
              <p:cNvCxnSpPr>
                <a:cxnSpLocks/>
                <a:endCxn id="432" idx="0"/>
              </p:cNvCxnSpPr>
              <p:nvPr/>
            </p:nvCxnSpPr>
            <p:spPr>
              <a:xfrm>
                <a:off x="5270433" y="2473741"/>
                <a:ext cx="3249163" cy="207764"/>
              </a:xfrm>
              <a:prstGeom prst="bentConnector2">
                <a:avLst/>
              </a:prstGeom>
              <a:noFill/>
              <a:ln w="12700" cap="flat" cmpd="sng" algn="ctr">
                <a:solidFill>
                  <a:srgbClr val="4F2D7F"/>
                </a:solidFill>
                <a:prstDash val="solid"/>
                <a:headEnd type="none" w="med" len="med"/>
                <a:tailEnd type="triangle" w="med" len="med"/>
              </a:ln>
              <a:effectLst/>
            </p:spPr>
          </p:cxnSp>
          <p:sp>
            <p:nvSpPr>
              <p:cNvPr id="424" name="object 53">
                <a:extLst>
                  <a:ext uri="{FF2B5EF4-FFF2-40B4-BE49-F238E27FC236}">
                    <a16:creationId xmlns:a16="http://schemas.microsoft.com/office/drawing/2014/main" id="{0D37A8AD-04E0-32A2-84AF-0B8263176D3E}"/>
                  </a:ext>
                </a:extLst>
              </p:cNvPr>
              <p:cNvSpPr/>
              <p:nvPr/>
            </p:nvSpPr>
            <p:spPr>
              <a:xfrm>
                <a:off x="2710397" y="2681506"/>
                <a:ext cx="1231749" cy="462114"/>
              </a:xfrm>
              <a:prstGeom prst="rect">
                <a:avLst/>
              </a:prstGeom>
              <a:solidFill>
                <a:srgbClr val="2B144C">
                  <a:lumMod val="50000"/>
                  <a:lumOff val="50000"/>
                  <a:alpha val="34000"/>
                </a:srgbClr>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600"/>
                  </a:spcBef>
                  <a:spcAft>
                    <a:spcPts val="600"/>
                  </a:spcAft>
                  <a:buClrTx/>
                  <a:buSzTx/>
                  <a:buFontTx/>
                  <a:buNone/>
                  <a:tabLst/>
                  <a:defRPr/>
                </a:pPr>
                <a:r>
                  <a:rPr kumimoji="0" lang="el-GR" sz="900" b="1" i="0" u="none" strike="noStrike" kern="0" cap="none" spc="0" normalizeH="0" baseline="0" noProof="0" dirty="0">
                    <a:ln>
                      <a:noFill/>
                    </a:ln>
                    <a:solidFill>
                      <a:prstClr val="black"/>
                    </a:solidFill>
                    <a:effectLst/>
                    <a:uLnTx/>
                    <a:uFillTx/>
                    <a:latin typeface="Arial"/>
                  </a:rPr>
                  <a:t>Νοσοκομεία / φαρμακεία νοσοκομείων</a:t>
                </a:r>
                <a:endParaRPr kumimoji="0" lang="en-US" sz="900" b="1" i="0" u="none" strike="noStrike" kern="0" cap="none" spc="0" normalizeH="0" baseline="0" noProof="0" dirty="0">
                  <a:ln>
                    <a:noFill/>
                  </a:ln>
                  <a:solidFill>
                    <a:prstClr val="black"/>
                  </a:solidFill>
                  <a:effectLst/>
                  <a:uLnTx/>
                  <a:uFillTx/>
                  <a:latin typeface="Arial"/>
                </a:endParaRPr>
              </a:p>
            </p:txBody>
          </p:sp>
          <p:sp>
            <p:nvSpPr>
              <p:cNvPr id="425" name="object 53">
                <a:extLst>
                  <a:ext uri="{FF2B5EF4-FFF2-40B4-BE49-F238E27FC236}">
                    <a16:creationId xmlns:a16="http://schemas.microsoft.com/office/drawing/2014/main" id="{F90A7D07-D653-04D9-CF88-D8025E994142}"/>
                  </a:ext>
                </a:extLst>
              </p:cNvPr>
              <p:cNvSpPr/>
              <p:nvPr/>
            </p:nvSpPr>
            <p:spPr>
              <a:xfrm>
                <a:off x="3613042" y="3434834"/>
                <a:ext cx="756000" cy="324000"/>
              </a:xfrm>
              <a:prstGeom prst="rect">
                <a:avLst/>
              </a:prstGeom>
              <a:solidFill>
                <a:srgbClr val="DCD5E5"/>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Ιδιωτικές κλινικές</a:t>
                </a:r>
                <a:endParaRPr kumimoji="0" lang="en-US" sz="900" b="0" i="0" u="none" strike="noStrike" kern="0" cap="none" spc="0" normalizeH="0" baseline="0" noProof="0" dirty="0">
                  <a:ln>
                    <a:noFill/>
                  </a:ln>
                  <a:solidFill>
                    <a:srgbClr val="262626"/>
                  </a:solidFill>
                  <a:effectLst/>
                  <a:uLnTx/>
                  <a:uFillTx/>
                  <a:latin typeface="Arial"/>
                </a:endParaRPr>
              </a:p>
            </p:txBody>
          </p:sp>
          <p:sp>
            <p:nvSpPr>
              <p:cNvPr id="426" name="object 53">
                <a:extLst>
                  <a:ext uri="{FF2B5EF4-FFF2-40B4-BE49-F238E27FC236}">
                    <a16:creationId xmlns:a16="http://schemas.microsoft.com/office/drawing/2014/main" id="{91E6AB96-1A3D-5E55-4110-EE6CEE28E565}"/>
                  </a:ext>
                </a:extLst>
              </p:cNvPr>
              <p:cNvSpPr/>
              <p:nvPr/>
            </p:nvSpPr>
            <p:spPr>
              <a:xfrm>
                <a:off x="2224399" y="3427988"/>
                <a:ext cx="756000" cy="324000"/>
              </a:xfrm>
              <a:prstGeom prst="rect">
                <a:avLst/>
              </a:prstGeom>
              <a:solidFill>
                <a:srgbClr val="DCD5E5"/>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Δημόσια νοσοκομεία</a:t>
                </a:r>
                <a:endParaRPr kumimoji="0" lang="en-US" sz="900" b="0" i="0" u="none" strike="noStrike" kern="0" cap="none" spc="0" normalizeH="0" baseline="0" noProof="0" dirty="0">
                  <a:ln>
                    <a:noFill/>
                  </a:ln>
                  <a:solidFill>
                    <a:srgbClr val="262626"/>
                  </a:solidFill>
                  <a:effectLst/>
                  <a:uLnTx/>
                  <a:uFillTx/>
                  <a:latin typeface="Arial"/>
                </a:endParaRPr>
              </a:p>
            </p:txBody>
          </p:sp>
          <p:cxnSp>
            <p:nvCxnSpPr>
              <p:cNvPr id="427" name="Γωνιακή σύνδεση 59">
                <a:extLst>
                  <a:ext uri="{FF2B5EF4-FFF2-40B4-BE49-F238E27FC236}">
                    <a16:creationId xmlns:a16="http://schemas.microsoft.com/office/drawing/2014/main" id="{533396C8-7CC1-E98C-A84F-D33D024B6D33}"/>
                  </a:ext>
                </a:extLst>
              </p:cNvPr>
              <p:cNvCxnSpPr>
                <a:cxnSpLocks/>
                <a:endCxn id="424" idx="0"/>
              </p:cNvCxnSpPr>
              <p:nvPr/>
            </p:nvCxnSpPr>
            <p:spPr>
              <a:xfrm rot="10800000" flipV="1">
                <a:off x="3326272" y="2473536"/>
                <a:ext cx="1981813" cy="207970"/>
              </a:xfrm>
              <a:prstGeom prst="bentConnector2">
                <a:avLst/>
              </a:prstGeom>
              <a:noFill/>
              <a:ln w="12700" cap="flat" cmpd="sng" algn="ctr">
                <a:solidFill>
                  <a:srgbClr val="4F2D7F"/>
                </a:solidFill>
                <a:prstDash val="solid"/>
                <a:headEnd type="none" w="med" len="med"/>
                <a:tailEnd type="triangle" w="med" len="med"/>
              </a:ln>
              <a:effectLst/>
            </p:spPr>
          </p:cxnSp>
          <p:sp>
            <p:nvSpPr>
              <p:cNvPr id="428" name="object 53">
                <a:extLst>
                  <a:ext uri="{FF2B5EF4-FFF2-40B4-BE49-F238E27FC236}">
                    <a16:creationId xmlns:a16="http://schemas.microsoft.com/office/drawing/2014/main" id="{CD87F04D-D907-69B6-CA37-4036C3B01CD9}"/>
                  </a:ext>
                </a:extLst>
              </p:cNvPr>
              <p:cNvSpPr/>
              <p:nvPr/>
            </p:nvSpPr>
            <p:spPr>
              <a:xfrm>
                <a:off x="5142239" y="2681770"/>
                <a:ext cx="1231749" cy="461853"/>
              </a:xfrm>
              <a:prstGeom prst="rect">
                <a:avLst/>
              </a:prstGeom>
              <a:solidFill>
                <a:srgbClr val="2B144C">
                  <a:lumMod val="50000"/>
                  <a:lumOff val="50000"/>
                  <a:alpha val="34000"/>
                </a:srgbClr>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600"/>
                  </a:spcBef>
                  <a:spcAft>
                    <a:spcPts val="600"/>
                  </a:spcAft>
                  <a:buClrTx/>
                  <a:buSzTx/>
                  <a:buFontTx/>
                  <a:buNone/>
                  <a:tabLst/>
                  <a:defRPr/>
                </a:pPr>
                <a:r>
                  <a:rPr kumimoji="0" lang="el-GR" sz="900" b="1" i="0" u="none" strike="noStrike" kern="0" cap="none" spc="0" normalizeH="0" baseline="0" noProof="0" dirty="0">
                    <a:ln>
                      <a:noFill/>
                    </a:ln>
                    <a:solidFill>
                      <a:srgbClr val="262626"/>
                    </a:solidFill>
                    <a:effectLst/>
                    <a:uLnTx/>
                    <a:uFillTx/>
                    <a:latin typeface="Arial"/>
                  </a:rPr>
                  <a:t>Φαρμακεία ΕΟΠΥΥ</a:t>
                </a:r>
                <a:endParaRPr kumimoji="0" lang="en-US" sz="900" b="1" i="0" u="none" strike="noStrike" kern="0" cap="none" spc="0" normalizeH="0" baseline="0" noProof="0" dirty="0">
                  <a:ln>
                    <a:noFill/>
                  </a:ln>
                  <a:solidFill>
                    <a:srgbClr val="262626"/>
                  </a:solidFill>
                  <a:effectLst/>
                  <a:uLnTx/>
                  <a:uFillTx/>
                  <a:latin typeface="Arial"/>
                </a:endParaRPr>
              </a:p>
            </p:txBody>
          </p:sp>
          <p:sp>
            <p:nvSpPr>
              <p:cNvPr id="429" name="object 53">
                <a:extLst>
                  <a:ext uri="{FF2B5EF4-FFF2-40B4-BE49-F238E27FC236}">
                    <a16:creationId xmlns:a16="http://schemas.microsoft.com/office/drawing/2014/main" id="{89C1F92D-6801-038C-0F15-69076C0C9FAC}"/>
                  </a:ext>
                </a:extLst>
              </p:cNvPr>
              <p:cNvSpPr/>
              <p:nvPr/>
            </p:nvSpPr>
            <p:spPr>
              <a:xfrm>
                <a:off x="4538380" y="3434835"/>
                <a:ext cx="1072400" cy="324000"/>
              </a:xfrm>
              <a:prstGeom prst="rect">
                <a:avLst/>
              </a:prstGeom>
              <a:solidFill>
                <a:srgbClr val="DCD5E5"/>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Νοσοκομειακή χρήση </a:t>
                </a:r>
              </a:p>
            </p:txBody>
          </p:sp>
          <p:sp>
            <p:nvSpPr>
              <p:cNvPr id="430" name="object 53">
                <a:extLst>
                  <a:ext uri="{FF2B5EF4-FFF2-40B4-BE49-F238E27FC236}">
                    <a16:creationId xmlns:a16="http://schemas.microsoft.com/office/drawing/2014/main" id="{951C3D7E-90BD-4355-189D-6D663A36BD58}"/>
                  </a:ext>
                </a:extLst>
              </p:cNvPr>
              <p:cNvSpPr/>
              <p:nvPr/>
            </p:nvSpPr>
            <p:spPr>
              <a:xfrm>
                <a:off x="5991726" y="3423657"/>
                <a:ext cx="1072400" cy="324000"/>
              </a:xfrm>
              <a:prstGeom prst="rect">
                <a:avLst/>
              </a:prstGeom>
              <a:solidFill>
                <a:srgbClr val="DCD5E5"/>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Απευθείας χρήση από ασθενείς</a:t>
                </a:r>
                <a:endParaRPr kumimoji="0" lang="en-US" sz="900" b="0" i="0" u="none" strike="noStrike" kern="0" cap="none" spc="0" normalizeH="0" baseline="0" noProof="0" dirty="0">
                  <a:ln>
                    <a:noFill/>
                  </a:ln>
                  <a:solidFill>
                    <a:srgbClr val="262626"/>
                  </a:solidFill>
                  <a:effectLst/>
                  <a:uLnTx/>
                  <a:uFillTx/>
                  <a:latin typeface="Arial"/>
                </a:endParaRPr>
              </a:p>
            </p:txBody>
          </p:sp>
          <p:sp>
            <p:nvSpPr>
              <p:cNvPr id="431" name="Rectangle 26">
                <a:extLst>
                  <a:ext uri="{FF2B5EF4-FFF2-40B4-BE49-F238E27FC236}">
                    <a16:creationId xmlns:a16="http://schemas.microsoft.com/office/drawing/2014/main" id="{1351465B-380A-E027-31E5-7789D969BAE5}"/>
                  </a:ext>
                </a:extLst>
              </p:cNvPr>
              <p:cNvSpPr/>
              <p:nvPr/>
            </p:nvSpPr>
            <p:spPr>
              <a:xfrm>
                <a:off x="1413836" y="2322761"/>
                <a:ext cx="1444395" cy="235298"/>
              </a:xfrm>
              <a:prstGeom prst="rect">
                <a:avLst/>
              </a:prstGeom>
              <a:noFill/>
              <a:ln w="0" cap="flat" cmpd="sng" algn="ctr">
                <a:noFill/>
                <a:prstDash val="dash"/>
              </a:ln>
              <a:effectLst/>
            </p:spPr>
            <p:txBody>
              <a:bodyPr lIns="0" tIns="0" rIns="68716" bIns="68716" rtlCol="0" anchor="t" anchorCtr="0"/>
              <a:lstStyle/>
              <a:p>
                <a:pPr marL="0" marR="0" lvl="0" indent="0" defTabSz="801654" eaLnBrk="1" fontAlgn="base" latinLnBrk="0" hangingPunct="1">
                  <a:lnSpc>
                    <a:spcPct val="100000"/>
                  </a:lnSpc>
                  <a:spcBef>
                    <a:spcPct val="0"/>
                  </a:spcBef>
                  <a:spcAft>
                    <a:spcPct val="0"/>
                  </a:spcAft>
                  <a:buClrTx/>
                  <a:buSzTx/>
                  <a:buFontTx/>
                  <a:buNone/>
                  <a:tabLst/>
                  <a:defRPr/>
                </a:pPr>
                <a:r>
                  <a:rPr kumimoji="0" lang="el-GR" sz="1000" b="1" i="1" u="none" strike="noStrike" kern="0" cap="none" spc="0" normalizeH="0" baseline="0" noProof="0" dirty="0">
                    <a:ln>
                      <a:noFill/>
                    </a:ln>
                    <a:solidFill>
                      <a:srgbClr val="00A4B3"/>
                    </a:solidFill>
                    <a:effectLst/>
                    <a:uLnTx/>
                    <a:uFillTx/>
                    <a:latin typeface="Arial"/>
                  </a:rPr>
                  <a:t>Ζήτηση αγοράς φαρμάκου</a:t>
                </a:r>
              </a:p>
            </p:txBody>
          </p:sp>
          <p:sp>
            <p:nvSpPr>
              <p:cNvPr id="432" name="object 53">
                <a:extLst>
                  <a:ext uri="{FF2B5EF4-FFF2-40B4-BE49-F238E27FC236}">
                    <a16:creationId xmlns:a16="http://schemas.microsoft.com/office/drawing/2014/main" id="{ABA0C4C2-ADF9-973F-1AAA-CDF7F4C836B7}"/>
                  </a:ext>
                </a:extLst>
              </p:cNvPr>
              <p:cNvSpPr/>
              <p:nvPr/>
            </p:nvSpPr>
            <p:spPr>
              <a:xfrm>
                <a:off x="7903721" y="2681506"/>
                <a:ext cx="1231749" cy="461853"/>
              </a:xfrm>
              <a:prstGeom prst="rect">
                <a:avLst/>
              </a:prstGeom>
              <a:solidFill>
                <a:srgbClr val="2B144C">
                  <a:lumMod val="50000"/>
                  <a:lumOff val="50000"/>
                  <a:alpha val="34000"/>
                </a:srgbClr>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600"/>
                  </a:spcBef>
                  <a:spcAft>
                    <a:spcPts val="600"/>
                  </a:spcAft>
                  <a:buClrTx/>
                  <a:buSzTx/>
                  <a:buFontTx/>
                  <a:buNone/>
                  <a:tabLst/>
                  <a:defRPr/>
                </a:pPr>
                <a:r>
                  <a:rPr kumimoji="0" lang="el-GR" sz="900" b="1" i="0" u="none" strike="noStrike" kern="0" cap="none" spc="0" normalizeH="0" baseline="0" noProof="0" dirty="0">
                    <a:ln>
                      <a:noFill/>
                    </a:ln>
                    <a:solidFill>
                      <a:srgbClr val="262626"/>
                    </a:solidFill>
                    <a:effectLst/>
                    <a:uLnTx/>
                    <a:uFillTx/>
                    <a:latin typeface="Arial"/>
                  </a:rPr>
                  <a:t>Ιδιωτικά φαρμακεία</a:t>
                </a:r>
                <a:endParaRPr kumimoji="0" lang="en-US" sz="900" b="1" i="0" u="none" strike="noStrike" kern="0" cap="none" spc="0" normalizeH="0" baseline="0" noProof="0" dirty="0">
                  <a:ln>
                    <a:noFill/>
                  </a:ln>
                  <a:solidFill>
                    <a:srgbClr val="262626"/>
                  </a:solidFill>
                  <a:effectLst/>
                  <a:uLnTx/>
                  <a:uFillTx/>
                  <a:latin typeface="Arial"/>
                </a:endParaRPr>
              </a:p>
            </p:txBody>
          </p:sp>
          <p:cxnSp>
            <p:nvCxnSpPr>
              <p:cNvPr id="433" name="Γωνιακή σύνδεση 59">
                <a:extLst>
                  <a:ext uri="{FF2B5EF4-FFF2-40B4-BE49-F238E27FC236}">
                    <a16:creationId xmlns:a16="http://schemas.microsoft.com/office/drawing/2014/main" id="{3B70CDED-ABA9-92A0-524D-B7F0F9E92674}"/>
                  </a:ext>
                </a:extLst>
              </p:cNvPr>
              <p:cNvCxnSpPr>
                <a:cxnSpLocks/>
              </p:cNvCxnSpPr>
              <p:nvPr/>
            </p:nvCxnSpPr>
            <p:spPr>
              <a:xfrm rot="5400000">
                <a:off x="8025449" y="2920950"/>
                <a:ext cx="291475" cy="708745"/>
              </a:xfrm>
              <a:prstGeom prst="bentConnector3">
                <a:avLst>
                  <a:gd name="adj1" fmla="val 36112"/>
                </a:avLst>
              </a:prstGeom>
              <a:noFill/>
              <a:ln w="12700" cap="flat" cmpd="sng" algn="ctr">
                <a:solidFill>
                  <a:srgbClr val="4F2D7F"/>
                </a:solidFill>
                <a:prstDash val="solid"/>
                <a:headEnd type="none" w="med" len="med"/>
                <a:tailEnd type="triangle" w="med" len="med"/>
              </a:ln>
              <a:effectLst/>
            </p:spPr>
          </p:cxnSp>
          <p:sp>
            <p:nvSpPr>
              <p:cNvPr id="434" name="object 53">
                <a:extLst>
                  <a:ext uri="{FF2B5EF4-FFF2-40B4-BE49-F238E27FC236}">
                    <a16:creationId xmlns:a16="http://schemas.microsoft.com/office/drawing/2014/main" id="{1266EAAC-DD3C-EE1E-8C0F-60D8665554A5}"/>
                  </a:ext>
                </a:extLst>
              </p:cNvPr>
              <p:cNvSpPr/>
              <p:nvPr/>
            </p:nvSpPr>
            <p:spPr>
              <a:xfrm>
                <a:off x="7275427" y="3434834"/>
                <a:ext cx="1070847" cy="324000"/>
              </a:xfrm>
              <a:prstGeom prst="rect">
                <a:avLst/>
              </a:prstGeom>
              <a:solidFill>
                <a:srgbClr val="DCD5E5"/>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Αποζημιούμενα φάρμακα</a:t>
                </a:r>
                <a:endParaRPr kumimoji="0" lang="en-US" sz="900" b="0" i="0" u="none" strike="noStrike" kern="0" cap="none" spc="0" normalizeH="0" baseline="0" noProof="0" dirty="0">
                  <a:ln>
                    <a:noFill/>
                  </a:ln>
                  <a:solidFill>
                    <a:srgbClr val="262626"/>
                  </a:solidFill>
                  <a:effectLst/>
                  <a:uLnTx/>
                  <a:uFillTx/>
                  <a:latin typeface="Arial"/>
                </a:endParaRPr>
              </a:p>
            </p:txBody>
          </p:sp>
          <p:sp>
            <p:nvSpPr>
              <p:cNvPr id="435" name="object 53">
                <a:extLst>
                  <a:ext uri="{FF2B5EF4-FFF2-40B4-BE49-F238E27FC236}">
                    <a16:creationId xmlns:a16="http://schemas.microsoft.com/office/drawing/2014/main" id="{B972F2CF-1128-F1C5-8C7E-64C744D20DD9}"/>
                  </a:ext>
                </a:extLst>
              </p:cNvPr>
              <p:cNvSpPr/>
              <p:nvPr/>
            </p:nvSpPr>
            <p:spPr>
              <a:xfrm>
                <a:off x="8668310" y="3434834"/>
                <a:ext cx="1070847" cy="324000"/>
              </a:xfrm>
              <a:prstGeom prst="rect">
                <a:avLst/>
              </a:prstGeom>
              <a:solidFill>
                <a:srgbClr val="DCD5E5"/>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Μη αποζημιούμενα φάρμακα</a:t>
                </a:r>
                <a:endParaRPr kumimoji="0" lang="en-US" sz="900" b="0" i="0" u="none" strike="noStrike" kern="0" cap="none" spc="0" normalizeH="0" baseline="0" noProof="0" dirty="0">
                  <a:ln>
                    <a:noFill/>
                  </a:ln>
                  <a:solidFill>
                    <a:srgbClr val="262626"/>
                  </a:solidFill>
                  <a:effectLst/>
                  <a:uLnTx/>
                  <a:uFillTx/>
                  <a:latin typeface="Arial"/>
                </a:endParaRPr>
              </a:p>
            </p:txBody>
          </p:sp>
          <p:sp>
            <p:nvSpPr>
              <p:cNvPr id="436" name="object 53">
                <a:extLst>
                  <a:ext uri="{FF2B5EF4-FFF2-40B4-BE49-F238E27FC236}">
                    <a16:creationId xmlns:a16="http://schemas.microsoft.com/office/drawing/2014/main" id="{B859931B-9EDC-96BA-D63B-C38C0800348C}"/>
                  </a:ext>
                </a:extLst>
              </p:cNvPr>
              <p:cNvSpPr/>
              <p:nvPr/>
            </p:nvSpPr>
            <p:spPr>
              <a:xfrm>
                <a:off x="6130920" y="4151767"/>
                <a:ext cx="785288" cy="396000"/>
              </a:xfrm>
              <a:prstGeom prst="rect">
                <a:avLst/>
              </a:prstGeom>
              <a:solidFill>
                <a:srgbClr val="2B144C">
                  <a:lumMod val="10000"/>
                  <a:lumOff val="90000"/>
                  <a:alpha val="47000"/>
                </a:srgbClr>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Δαπάνη ΕΟΠΥΥ</a:t>
                </a:r>
                <a:endParaRPr kumimoji="0" lang="en-US" sz="900" b="0" i="0" u="none" strike="noStrike" kern="0" cap="none" spc="0" normalizeH="0" baseline="0" noProof="0" dirty="0">
                  <a:ln>
                    <a:noFill/>
                  </a:ln>
                  <a:solidFill>
                    <a:srgbClr val="262626"/>
                  </a:solidFill>
                  <a:effectLst/>
                  <a:uLnTx/>
                  <a:uFillTx/>
                  <a:latin typeface="Arial"/>
                </a:endParaRPr>
              </a:p>
            </p:txBody>
          </p:sp>
          <p:sp>
            <p:nvSpPr>
              <p:cNvPr id="437" name="object 53">
                <a:extLst>
                  <a:ext uri="{FF2B5EF4-FFF2-40B4-BE49-F238E27FC236}">
                    <a16:creationId xmlns:a16="http://schemas.microsoft.com/office/drawing/2014/main" id="{445029A4-05B1-5273-F596-B67E414A953B}"/>
                  </a:ext>
                </a:extLst>
              </p:cNvPr>
              <p:cNvSpPr/>
              <p:nvPr/>
            </p:nvSpPr>
            <p:spPr>
              <a:xfrm>
                <a:off x="6973651" y="4151767"/>
                <a:ext cx="832288" cy="396000"/>
              </a:xfrm>
              <a:prstGeom prst="rect">
                <a:avLst/>
              </a:prstGeom>
              <a:solidFill>
                <a:srgbClr val="2B144C">
                  <a:lumMod val="10000"/>
                  <a:lumOff val="90000"/>
                  <a:alpha val="47000"/>
                </a:srgbClr>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Συμμετοχή ασθενών</a:t>
                </a:r>
              </a:p>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(0%, 10%, 25%)</a:t>
                </a:r>
                <a:endParaRPr kumimoji="0" lang="en-US" sz="900" b="0" i="0" u="none" strike="noStrike" kern="0" cap="none" spc="0" normalizeH="0" baseline="0" noProof="0" dirty="0">
                  <a:ln>
                    <a:noFill/>
                  </a:ln>
                  <a:solidFill>
                    <a:srgbClr val="262626"/>
                  </a:solidFill>
                  <a:effectLst/>
                  <a:uLnTx/>
                  <a:uFillTx/>
                  <a:latin typeface="Arial"/>
                </a:endParaRPr>
              </a:p>
            </p:txBody>
          </p:sp>
          <p:sp>
            <p:nvSpPr>
              <p:cNvPr id="438" name="object 53">
                <a:extLst>
                  <a:ext uri="{FF2B5EF4-FFF2-40B4-BE49-F238E27FC236}">
                    <a16:creationId xmlns:a16="http://schemas.microsoft.com/office/drawing/2014/main" id="{8637687C-18A7-6A85-CDEB-C2A0338F1C8A}"/>
                  </a:ext>
                </a:extLst>
              </p:cNvPr>
              <p:cNvSpPr/>
              <p:nvPr/>
            </p:nvSpPr>
            <p:spPr>
              <a:xfrm>
                <a:off x="7900918" y="4151767"/>
                <a:ext cx="785288" cy="396000"/>
              </a:xfrm>
              <a:prstGeom prst="rect">
                <a:avLst/>
              </a:prstGeom>
              <a:solidFill>
                <a:srgbClr val="2B144C">
                  <a:lumMod val="10000"/>
                  <a:lumOff val="90000"/>
                  <a:alpha val="47000"/>
                </a:srgbClr>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Επιβάρυνση</a:t>
                </a:r>
              </a:p>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ασθενών</a:t>
                </a:r>
              </a:p>
            </p:txBody>
          </p:sp>
          <p:sp>
            <p:nvSpPr>
              <p:cNvPr id="439" name="object 53">
                <a:extLst>
                  <a:ext uri="{FF2B5EF4-FFF2-40B4-BE49-F238E27FC236}">
                    <a16:creationId xmlns:a16="http://schemas.microsoft.com/office/drawing/2014/main" id="{40AB5377-59EA-AAA7-270B-D071635BF795}"/>
                  </a:ext>
                </a:extLst>
              </p:cNvPr>
              <p:cNvSpPr/>
              <p:nvPr/>
            </p:nvSpPr>
            <p:spPr>
              <a:xfrm>
                <a:off x="9067797" y="3926637"/>
                <a:ext cx="864000" cy="576000"/>
              </a:xfrm>
              <a:prstGeom prst="rect">
                <a:avLst/>
              </a:prstGeom>
              <a:solidFill>
                <a:srgbClr val="2B144C">
                  <a:lumMod val="10000"/>
                  <a:lumOff val="90000"/>
                  <a:alpha val="47000"/>
                </a:srgbClr>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Αρνητική λίστα + 100% ίδια δαπάνη για </a:t>
                </a:r>
                <a:r>
                  <a:rPr kumimoji="0" lang="el-GR" sz="900" b="0" i="0" u="none" strike="noStrike" kern="0" cap="none" spc="0" normalizeH="0" baseline="0" noProof="0" dirty="0" err="1">
                    <a:ln>
                      <a:noFill/>
                    </a:ln>
                    <a:solidFill>
                      <a:srgbClr val="262626"/>
                    </a:solidFill>
                    <a:effectLst/>
                    <a:uLnTx/>
                    <a:uFillTx/>
                    <a:latin typeface="Arial"/>
                  </a:rPr>
                  <a:t>αποζημιούμενα</a:t>
                </a:r>
                <a:r>
                  <a:rPr kumimoji="0" lang="en-US" sz="900" b="0" i="0" u="none" strike="noStrike" kern="0" cap="none" spc="0" normalizeH="0" baseline="0" noProof="0" dirty="0">
                    <a:ln>
                      <a:noFill/>
                    </a:ln>
                    <a:solidFill>
                      <a:srgbClr val="262626"/>
                    </a:solidFill>
                    <a:effectLst/>
                    <a:uLnTx/>
                    <a:uFillTx/>
                    <a:latin typeface="Arial"/>
                  </a:rPr>
                  <a:t> </a:t>
                </a:r>
                <a:endParaRPr kumimoji="0" lang="en-US" sz="800" b="0" i="0" u="none" strike="noStrike" kern="0" cap="none" spc="0" normalizeH="0" baseline="0" noProof="0" dirty="0">
                  <a:ln>
                    <a:noFill/>
                  </a:ln>
                  <a:solidFill>
                    <a:srgbClr val="262626"/>
                  </a:solidFill>
                  <a:effectLst/>
                  <a:uLnTx/>
                  <a:uFillTx/>
                  <a:latin typeface="Arial"/>
                </a:endParaRPr>
              </a:p>
            </p:txBody>
          </p:sp>
          <p:sp>
            <p:nvSpPr>
              <p:cNvPr id="440" name="object 53">
                <a:extLst>
                  <a:ext uri="{FF2B5EF4-FFF2-40B4-BE49-F238E27FC236}">
                    <a16:creationId xmlns:a16="http://schemas.microsoft.com/office/drawing/2014/main" id="{6BAF5586-6D68-43B7-9441-CC4B9218E779}"/>
                  </a:ext>
                </a:extLst>
              </p:cNvPr>
              <p:cNvSpPr/>
              <p:nvPr/>
            </p:nvSpPr>
            <p:spPr>
              <a:xfrm>
                <a:off x="9067797" y="4682514"/>
                <a:ext cx="864000" cy="180000"/>
              </a:xfrm>
              <a:prstGeom prst="rect">
                <a:avLst/>
              </a:prstGeom>
              <a:solidFill>
                <a:srgbClr val="2B144C">
                  <a:lumMod val="10000"/>
                  <a:lumOff val="90000"/>
                  <a:alpha val="47000"/>
                </a:srgbClr>
              </a:solidFill>
              <a:ln w="6350" cap="flat" cmpd="sng" algn="ctr">
                <a:noFill/>
                <a:prstDash val="solid"/>
              </a:ln>
              <a:effectLst/>
            </p:spPr>
            <p:txBody>
              <a:bodyPr anchor="ctr"/>
              <a:lstStyle/>
              <a:p>
                <a:pPr marL="0" marR="0" lvl="1"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srgbClr val="262626"/>
                    </a:solidFill>
                    <a:effectLst/>
                    <a:uLnTx/>
                    <a:uFillTx/>
                    <a:latin typeface="Arial"/>
                  </a:rPr>
                  <a:t>ΜΗ.ΣΥ.ΦΑ</a:t>
                </a:r>
                <a:endParaRPr kumimoji="0" lang="en-US" sz="900" b="0" i="0" u="none" strike="noStrike" kern="0" cap="none" spc="0" normalizeH="0" baseline="0" noProof="0" dirty="0">
                  <a:ln>
                    <a:noFill/>
                  </a:ln>
                  <a:solidFill>
                    <a:srgbClr val="262626"/>
                  </a:solidFill>
                  <a:effectLst/>
                  <a:uLnTx/>
                  <a:uFillTx/>
                  <a:latin typeface="Arial"/>
                </a:endParaRPr>
              </a:p>
            </p:txBody>
          </p:sp>
          <p:cxnSp>
            <p:nvCxnSpPr>
              <p:cNvPr id="441" name="Γωνιακή σύνδεση 59">
                <a:extLst>
                  <a:ext uri="{FF2B5EF4-FFF2-40B4-BE49-F238E27FC236}">
                    <a16:creationId xmlns:a16="http://schemas.microsoft.com/office/drawing/2014/main" id="{BC3061DD-5EAF-7B4D-5DD0-D8B42AE53BC4}"/>
                  </a:ext>
                </a:extLst>
              </p:cNvPr>
              <p:cNvCxnSpPr>
                <a:cxnSpLocks/>
              </p:cNvCxnSpPr>
              <p:nvPr/>
            </p:nvCxnSpPr>
            <p:spPr>
              <a:xfrm rot="16200000" flipH="1">
                <a:off x="8715927" y="2933459"/>
                <a:ext cx="291475" cy="684138"/>
              </a:xfrm>
              <a:prstGeom prst="bentConnector3">
                <a:avLst>
                  <a:gd name="adj1" fmla="val 36112"/>
                </a:avLst>
              </a:prstGeom>
              <a:noFill/>
              <a:ln w="12700" cap="flat" cmpd="sng" algn="ctr">
                <a:solidFill>
                  <a:srgbClr val="4F2D7F"/>
                </a:solidFill>
                <a:prstDash val="solid"/>
                <a:headEnd type="none" w="med" len="med"/>
                <a:tailEnd type="triangle" w="med" len="med"/>
              </a:ln>
              <a:effectLst/>
            </p:spPr>
          </p:cxnSp>
          <p:cxnSp>
            <p:nvCxnSpPr>
              <p:cNvPr id="442" name="Γωνιακή σύνδεση 59">
                <a:extLst>
                  <a:ext uri="{FF2B5EF4-FFF2-40B4-BE49-F238E27FC236}">
                    <a16:creationId xmlns:a16="http://schemas.microsoft.com/office/drawing/2014/main" id="{7EDD8AE7-3BFC-DE44-2F74-B94C4B8AAAC3}"/>
                  </a:ext>
                </a:extLst>
              </p:cNvPr>
              <p:cNvCxnSpPr>
                <a:cxnSpLocks/>
                <a:stCxn id="434" idx="2"/>
                <a:endCxn id="436" idx="0"/>
              </p:cNvCxnSpPr>
              <p:nvPr/>
            </p:nvCxnSpPr>
            <p:spPr>
              <a:xfrm rot="5400000">
                <a:off x="6970742" y="3311657"/>
                <a:ext cx="392933" cy="1287287"/>
              </a:xfrm>
              <a:prstGeom prst="bentConnector3">
                <a:avLst>
                  <a:gd name="adj1" fmla="val 63332"/>
                </a:avLst>
              </a:prstGeom>
              <a:noFill/>
              <a:ln w="12700" cap="flat" cmpd="sng" algn="ctr">
                <a:solidFill>
                  <a:srgbClr val="4F2D7F"/>
                </a:solidFill>
                <a:prstDash val="solid"/>
                <a:headEnd type="none" w="med" len="med"/>
                <a:tailEnd type="triangle" w="med" len="med"/>
              </a:ln>
              <a:effectLst/>
            </p:spPr>
          </p:cxnSp>
          <p:cxnSp>
            <p:nvCxnSpPr>
              <p:cNvPr id="443" name="Γωνιακή σύνδεση 59">
                <a:extLst>
                  <a:ext uri="{FF2B5EF4-FFF2-40B4-BE49-F238E27FC236}">
                    <a16:creationId xmlns:a16="http://schemas.microsoft.com/office/drawing/2014/main" id="{18A8F887-F7A1-B387-8C6C-36D4B12BF202}"/>
                  </a:ext>
                </a:extLst>
              </p:cNvPr>
              <p:cNvCxnSpPr>
                <a:cxnSpLocks/>
                <a:stCxn id="434" idx="2"/>
                <a:endCxn id="437" idx="0"/>
              </p:cNvCxnSpPr>
              <p:nvPr/>
            </p:nvCxnSpPr>
            <p:spPr>
              <a:xfrm rot="5400000">
                <a:off x="7403857" y="3744774"/>
                <a:ext cx="392933" cy="421055"/>
              </a:xfrm>
              <a:prstGeom prst="bentConnector3">
                <a:avLst>
                  <a:gd name="adj1" fmla="val 63680"/>
                </a:avLst>
              </a:prstGeom>
              <a:noFill/>
              <a:ln w="12700" cap="flat" cmpd="sng" algn="ctr">
                <a:solidFill>
                  <a:srgbClr val="4F2D7F"/>
                </a:solidFill>
                <a:prstDash val="solid"/>
                <a:headEnd type="none" w="med" len="med"/>
                <a:tailEnd type="triangle" w="med" len="med"/>
              </a:ln>
              <a:effectLst/>
            </p:spPr>
          </p:cxnSp>
          <p:cxnSp>
            <p:nvCxnSpPr>
              <p:cNvPr id="444" name="Γωνιακή σύνδεση 60">
                <a:extLst>
                  <a:ext uri="{FF2B5EF4-FFF2-40B4-BE49-F238E27FC236}">
                    <a16:creationId xmlns:a16="http://schemas.microsoft.com/office/drawing/2014/main" id="{6CD5DA79-632F-C4D1-9DD1-9DEB7A1DBE2D}"/>
                  </a:ext>
                </a:extLst>
              </p:cNvPr>
              <p:cNvCxnSpPr>
                <a:cxnSpLocks/>
                <a:stCxn id="434" idx="2"/>
                <a:endCxn id="438" idx="0"/>
              </p:cNvCxnSpPr>
              <p:nvPr/>
            </p:nvCxnSpPr>
            <p:spPr>
              <a:xfrm rot="16200000" flipH="1">
                <a:off x="7855740" y="3713944"/>
                <a:ext cx="392933" cy="482711"/>
              </a:xfrm>
              <a:prstGeom prst="bentConnector3">
                <a:avLst>
                  <a:gd name="adj1" fmla="val 64545"/>
                </a:avLst>
              </a:prstGeom>
              <a:noFill/>
              <a:ln w="12700" cap="flat" cmpd="sng" algn="ctr">
                <a:solidFill>
                  <a:srgbClr val="4F2D7F"/>
                </a:solidFill>
                <a:prstDash val="solid"/>
                <a:headEnd type="none" w="med" len="med"/>
                <a:tailEnd type="triangle" w="med" len="med"/>
              </a:ln>
              <a:effectLst/>
            </p:spPr>
          </p:cxnSp>
          <p:cxnSp>
            <p:nvCxnSpPr>
              <p:cNvPr id="445" name="Γωνιακή σύνδεση 59">
                <a:extLst>
                  <a:ext uri="{FF2B5EF4-FFF2-40B4-BE49-F238E27FC236}">
                    <a16:creationId xmlns:a16="http://schemas.microsoft.com/office/drawing/2014/main" id="{BCC06EAE-B956-2130-4E2F-C60A784743B2}"/>
                  </a:ext>
                </a:extLst>
              </p:cNvPr>
              <p:cNvCxnSpPr>
                <a:cxnSpLocks/>
                <a:stCxn id="435" idx="2"/>
                <a:endCxn id="439" idx="1"/>
              </p:cNvCxnSpPr>
              <p:nvPr/>
            </p:nvCxnSpPr>
            <p:spPr>
              <a:xfrm rot="5400000">
                <a:off x="8907865" y="3918767"/>
                <a:ext cx="455803" cy="135937"/>
              </a:xfrm>
              <a:prstGeom prst="bentConnector4">
                <a:avLst>
                  <a:gd name="adj1" fmla="val 18407"/>
                  <a:gd name="adj2" fmla="val 205104"/>
                </a:avLst>
              </a:prstGeom>
              <a:noFill/>
              <a:ln w="12700" cap="flat" cmpd="sng" algn="ctr">
                <a:solidFill>
                  <a:srgbClr val="4F2D7F"/>
                </a:solidFill>
                <a:prstDash val="solid"/>
                <a:headEnd type="none" w="med" len="med"/>
                <a:tailEnd type="triangle" w="med" len="med"/>
              </a:ln>
              <a:effectLst/>
            </p:spPr>
          </p:cxnSp>
          <p:cxnSp>
            <p:nvCxnSpPr>
              <p:cNvPr id="446" name="Γωνιακή σύνδεση 59">
                <a:extLst>
                  <a:ext uri="{FF2B5EF4-FFF2-40B4-BE49-F238E27FC236}">
                    <a16:creationId xmlns:a16="http://schemas.microsoft.com/office/drawing/2014/main" id="{31ABF60E-0086-AE0D-749B-7905DF95C4D8}"/>
                  </a:ext>
                </a:extLst>
              </p:cNvPr>
              <p:cNvCxnSpPr>
                <a:cxnSpLocks/>
                <a:stCxn id="435" idx="2"/>
                <a:endCxn id="440" idx="1"/>
              </p:cNvCxnSpPr>
              <p:nvPr/>
            </p:nvCxnSpPr>
            <p:spPr>
              <a:xfrm rot="5400000">
                <a:off x="8628926" y="4197706"/>
                <a:ext cx="1013680" cy="135937"/>
              </a:xfrm>
              <a:prstGeom prst="bentConnector4">
                <a:avLst>
                  <a:gd name="adj1" fmla="val 8289"/>
                  <a:gd name="adj2" fmla="val 205102"/>
                </a:avLst>
              </a:prstGeom>
              <a:noFill/>
              <a:ln w="12700" cap="flat" cmpd="sng" algn="ctr">
                <a:solidFill>
                  <a:srgbClr val="4F2D7F"/>
                </a:solidFill>
                <a:prstDash val="solid"/>
                <a:headEnd type="none" w="med" len="med"/>
                <a:tailEnd type="triangle" w="med" len="med"/>
              </a:ln>
              <a:effectLst/>
            </p:spPr>
          </p:cxnSp>
          <p:sp>
            <p:nvSpPr>
              <p:cNvPr id="447" name="object 53">
                <a:extLst>
                  <a:ext uri="{FF2B5EF4-FFF2-40B4-BE49-F238E27FC236}">
                    <a16:creationId xmlns:a16="http://schemas.microsoft.com/office/drawing/2014/main" id="{65C82925-7988-FE58-C052-5772C41B2CFC}"/>
                  </a:ext>
                </a:extLst>
              </p:cNvPr>
              <p:cNvSpPr/>
              <p:nvPr/>
            </p:nvSpPr>
            <p:spPr>
              <a:xfrm>
                <a:off x="1894519" y="3313084"/>
                <a:ext cx="3747966" cy="1816756"/>
              </a:xfrm>
              <a:prstGeom prst="rect">
                <a:avLst/>
              </a:prstGeom>
              <a:noFill/>
              <a:ln>
                <a:solidFill>
                  <a:sysClr val="windowText" lastClr="000000"/>
                </a:solidFill>
                <a:prstDash val="sysDash"/>
              </a:ln>
            </p:spPr>
            <p:txBody>
              <a:bodyPr wrap="square" lIns="0" tIns="0" rIns="0" bIns="54000" rtlCol="0" anchor="b">
                <a:noAutofit/>
              </a:bodyPr>
              <a:lstStyle/>
              <a:p>
                <a:pPr marL="0" marR="0" lvl="1" indent="93663" defTabSz="457200" eaLnBrk="1" fontAlgn="auto" latinLnBrk="0" hangingPunct="1">
                  <a:lnSpc>
                    <a:spcPct val="100000"/>
                  </a:lnSpc>
                  <a:spcBef>
                    <a:spcPts val="0"/>
                  </a:spcBef>
                  <a:spcAft>
                    <a:spcPts val="0"/>
                  </a:spcAft>
                  <a:buClrTx/>
                  <a:buSzTx/>
                  <a:buFontTx/>
                  <a:buNone/>
                  <a:tabLst/>
                  <a:defRPr/>
                </a:pPr>
                <a:endParaRPr kumimoji="0" lang="el-GR" sz="900" b="1" i="0" u="none" strike="noStrike" kern="0" cap="none" spc="0" normalizeH="0" baseline="0" noProof="0" dirty="0">
                  <a:ln>
                    <a:noFill/>
                  </a:ln>
                  <a:solidFill>
                    <a:prstClr val="black"/>
                  </a:solidFill>
                  <a:effectLst/>
                  <a:uLnTx/>
                  <a:uFillTx/>
                  <a:latin typeface="Arial"/>
                </a:endParaRPr>
              </a:p>
            </p:txBody>
          </p:sp>
          <p:sp>
            <p:nvSpPr>
              <p:cNvPr id="448" name="object 53">
                <a:extLst>
                  <a:ext uri="{FF2B5EF4-FFF2-40B4-BE49-F238E27FC236}">
                    <a16:creationId xmlns:a16="http://schemas.microsoft.com/office/drawing/2014/main" id="{022C66D1-0771-2308-CE1C-D06ACD28224E}"/>
                  </a:ext>
                </a:extLst>
              </p:cNvPr>
              <p:cNvSpPr/>
              <p:nvPr/>
            </p:nvSpPr>
            <p:spPr>
              <a:xfrm>
                <a:off x="5885727" y="3312787"/>
                <a:ext cx="4212000" cy="1816757"/>
              </a:xfrm>
              <a:prstGeom prst="rect">
                <a:avLst/>
              </a:prstGeom>
              <a:noFill/>
              <a:ln>
                <a:solidFill>
                  <a:sysClr val="windowText" lastClr="000000"/>
                </a:solidFill>
                <a:prstDash val="sysDash"/>
              </a:ln>
            </p:spPr>
            <p:txBody>
              <a:bodyPr wrap="square" lIns="0" tIns="0" rIns="0" bIns="54000" rtlCol="0" anchor="b">
                <a:noAutofit/>
              </a:bodyPr>
              <a:lstStyle/>
              <a:p>
                <a:pPr marL="0" marR="0" lvl="1" indent="93663" defTabSz="457200" eaLnBrk="1" fontAlgn="auto" latinLnBrk="0" hangingPunct="1">
                  <a:lnSpc>
                    <a:spcPct val="100000"/>
                  </a:lnSpc>
                  <a:spcBef>
                    <a:spcPts val="0"/>
                  </a:spcBef>
                  <a:spcAft>
                    <a:spcPts val="0"/>
                  </a:spcAft>
                  <a:buClrTx/>
                  <a:buSzTx/>
                  <a:buFontTx/>
                  <a:buNone/>
                  <a:tabLst/>
                  <a:defRPr/>
                </a:pPr>
                <a:endParaRPr kumimoji="0" lang="el-GR" sz="900" b="1" i="0" u="none" strike="noStrike" kern="0" cap="none" spc="0" normalizeH="0" baseline="0" noProof="0" dirty="0">
                  <a:ln>
                    <a:noFill/>
                  </a:ln>
                  <a:solidFill>
                    <a:prstClr val="black"/>
                  </a:solidFill>
                  <a:effectLst/>
                  <a:uLnTx/>
                  <a:uFillTx/>
                  <a:latin typeface="Arial"/>
                </a:endParaRPr>
              </a:p>
            </p:txBody>
          </p:sp>
          <p:sp>
            <p:nvSpPr>
              <p:cNvPr id="449" name="TextBox 448">
                <a:extLst>
                  <a:ext uri="{FF2B5EF4-FFF2-40B4-BE49-F238E27FC236}">
                    <a16:creationId xmlns:a16="http://schemas.microsoft.com/office/drawing/2014/main" id="{F1A02497-163F-8F1E-DAC0-FA4D67928F77}"/>
                  </a:ext>
                </a:extLst>
              </p:cNvPr>
              <p:cNvSpPr txBox="1"/>
              <p:nvPr/>
            </p:nvSpPr>
            <p:spPr>
              <a:xfrm>
                <a:off x="2231038" y="3755333"/>
                <a:ext cx="760558" cy="148177"/>
              </a:xfrm>
              <a:prstGeom prst="rect">
                <a:avLst/>
              </a:prstGeom>
              <a:noFill/>
            </p:spPr>
            <p:txBody>
              <a:bodyPr wrap="square" lIns="0" tIns="0" rIns="0" bIns="0"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€ 1,40 δισ.</a:t>
                </a:r>
              </a:p>
            </p:txBody>
          </p:sp>
          <p:sp>
            <p:nvSpPr>
              <p:cNvPr id="450" name="TextBox 449">
                <a:extLst>
                  <a:ext uri="{FF2B5EF4-FFF2-40B4-BE49-F238E27FC236}">
                    <a16:creationId xmlns:a16="http://schemas.microsoft.com/office/drawing/2014/main" id="{43A98325-0203-00EB-962F-C93E6FDFCB1D}"/>
                  </a:ext>
                </a:extLst>
              </p:cNvPr>
              <p:cNvSpPr txBox="1"/>
              <p:nvPr/>
            </p:nvSpPr>
            <p:spPr>
              <a:xfrm>
                <a:off x="4628782" y="3770010"/>
                <a:ext cx="879019" cy="148177"/>
              </a:xfrm>
              <a:prstGeom prst="rect">
                <a:avLst/>
              </a:prstGeom>
              <a:noFill/>
            </p:spPr>
            <p:txBody>
              <a:bodyPr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€ 357 εκ.</a:t>
                </a:r>
              </a:p>
            </p:txBody>
          </p:sp>
          <p:sp>
            <p:nvSpPr>
              <p:cNvPr id="451" name="TextBox 450">
                <a:extLst>
                  <a:ext uri="{FF2B5EF4-FFF2-40B4-BE49-F238E27FC236}">
                    <a16:creationId xmlns:a16="http://schemas.microsoft.com/office/drawing/2014/main" id="{469587AD-EE74-C0AE-DB79-2AB66E40DF93}"/>
                  </a:ext>
                </a:extLst>
              </p:cNvPr>
              <p:cNvSpPr txBox="1"/>
              <p:nvPr/>
            </p:nvSpPr>
            <p:spPr>
              <a:xfrm>
                <a:off x="3688465" y="3770010"/>
                <a:ext cx="594706" cy="148177"/>
              </a:xfrm>
              <a:prstGeom prst="rect">
                <a:avLst/>
              </a:prstGeom>
              <a:noFill/>
            </p:spPr>
            <p:txBody>
              <a:bodyPr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€ 33  εκ.</a:t>
                </a:r>
              </a:p>
            </p:txBody>
          </p:sp>
          <p:sp>
            <p:nvSpPr>
              <p:cNvPr id="452" name="TextBox 451">
                <a:extLst>
                  <a:ext uri="{FF2B5EF4-FFF2-40B4-BE49-F238E27FC236}">
                    <a16:creationId xmlns:a16="http://schemas.microsoft.com/office/drawing/2014/main" id="{F989D0C1-1B52-EB1F-B4AB-F2654F230433}"/>
                  </a:ext>
                </a:extLst>
              </p:cNvPr>
              <p:cNvSpPr txBox="1"/>
              <p:nvPr/>
            </p:nvSpPr>
            <p:spPr>
              <a:xfrm>
                <a:off x="6262588" y="3770010"/>
                <a:ext cx="586732" cy="148177"/>
              </a:xfrm>
              <a:prstGeom prst="rect">
                <a:avLst/>
              </a:prstGeom>
              <a:noFill/>
            </p:spPr>
            <p:txBody>
              <a:bodyPr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€ 1,84 δισ.</a:t>
                </a:r>
              </a:p>
            </p:txBody>
          </p:sp>
          <p:sp>
            <p:nvSpPr>
              <p:cNvPr id="453" name="TextBox 452">
                <a:extLst>
                  <a:ext uri="{FF2B5EF4-FFF2-40B4-BE49-F238E27FC236}">
                    <a16:creationId xmlns:a16="http://schemas.microsoft.com/office/drawing/2014/main" id="{2A0F4C84-D09A-574C-4FBD-D7D62C80074A}"/>
                  </a:ext>
                </a:extLst>
              </p:cNvPr>
              <p:cNvSpPr txBox="1"/>
              <p:nvPr/>
            </p:nvSpPr>
            <p:spPr>
              <a:xfrm>
                <a:off x="6053392" y="4572355"/>
                <a:ext cx="1082489" cy="148177"/>
              </a:xfrm>
              <a:prstGeom prst="rect">
                <a:avLst/>
              </a:prstGeom>
              <a:noFill/>
            </p:spPr>
            <p:txBody>
              <a:bodyPr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€ 2,70 δισ.</a:t>
                </a:r>
              </a:p>
            </p:txBody>
          </p:sp>
          <p:sp>
            <p:nvSpPr>
              <p:cNvPr id="454" name="TextBox 453">
                <a:extLst>
                  <a:ext uri="{FF2B5EF4-FFF2-40B4-BE49-F238E27FC236}">
                    <a16:creationId xmlns:a16="http://schemas.microsoft.com/office/drawing/2014/main" id="{79B61638-E96F-7EBC-B50A-9CDBF67EB5BA}"/>
                  </a:ext>
                </a:extLst>
              </p:cNvPr>
              <p:cNvSpPr txBox="1"/>
              <p:nvPr/>
            </p:nvSpPr>
            <p:spPr>
              <a:xfrm>
                <a:off x="7064126" y="4943725"/>
                <a:ext cx="1174858" cy="164642"/>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000" b="0" i="0" u="none" strike="noStrike" kern="0" cap="none" spc="0" normalizeH="0" baseline="0" noProof="0" dirty="0">
                    <a:ln>
                      <a:noFill/>
                    </a:ln>
                    <a:solidFill>
                      <a:prstClr val="black"/>
                    </a:solidFill>
                    <a:effectLst/>
                    <a:uLnTx/>
                    <a:uFillTx/>
                    <a:latin typeface="Arial"/>
                  </a:rPr>
                  <a:t>€ </a:t>
                </a:r>
                <a:r>
                  <a:rPr kumimoji="0" lang="en-US" sz="1000" b="0" i="0" u="none" strike="noStrike" kern="0" cap="none" spc="0" normalizeH="0" baseline="0" noProof="0" dirty="0">
                    <a:ln>
                      <a:noFill/>
                    </a:ln>
                    <a:solidFill>
                      <a:prstClr val="black"/>
                    </a:solidFill>
                    <a:effectLst/>
                    <a:uLnTx/>
                    <a:uFillTx/>
                    <a:latin typeface="Arial"/>
                  </a:rPr>
                  <a:t>6</a:t>
                </a:r>
                <a:r>
                  <a:rPr kumimoji="0" lang="el-GR" sz="1000" b="0" i="0" u="none" strike="noStrike" kern="0" cap="none" spc="0" normalizeH="0" baseline="0" noProof="0" dirty="0">
                    <a:ln>
                      <a:noFill/>
                    </a:ln>
                    <a:solidFill>
                      <a:prstClr val="black"/>
                    </a:solidFill>
                    <a:effectLst/>
                    <a:uLnTx/>
                    <a:uFillTx/>
                    <a:latin typeface="Arial"/>
                  </a:rPr>
                  <a:t>,</a:t>
                </a:r>
                <a:r>
                  <a:rPr kumimoji="0" lang="en-US" sz="1000" b="0" i="0" u="none" strike="noStrike" kern="0" cap="none" spc="0" normalizeH="0" baseline="0" noProof="0" dirty="0">
                    <a:ln>
                      <a:noFill/>
                    </a:ln>
                    <a:solidFill>
                      <a:prstClr val="black"/>
                    </a:solidFill>
                    <a:effectLst/>
                    <a:uLnTx/>
                    <a:uFillTx/>
                    <a:latin typeface="Arial"/>
                  </a:rPr>
                  <a:t>3</a:t>
                </a:r>
                <a:r>
                  <a:rPr kumimoji="0" lang="el-GR" sz="1000" b="0" i="0" u="none" strike="noStrike" kern="0" cap="none" spc="0" normalizeH="0" baseline="0" noProof="0" dirty="0">
                    <a:ln>
                      <a:noFill/>
                    </a:ln>
                    <a:solidFill>
                      <a:prstClr val="black"/>
                    </a:solidFill>
                    <a:effectLst/>
                    <a:uLnTx/>
                    <a:uFillTx/>
                    <a:latin typeface="Arial"/>
                  </a:rPr>
                  <a:t>5</a:t>
                </a:r>
                <a:r>
                  <a:rPr kumimoji="0" lang="en-US" sz="1000" b="0" i="0" u="none" strike="noStrike" kern="0" cap="none" spc="0" normalizeH="0" baseline="0" noProof="0" dirty="0">
                    <a:ln>
                      <a:noFill/>
                    </a:ln>
                    <a:solidFill>
                      <a:prstClr val="black"/>
                    </a:solidFill>
                    <a:effectLst/>
                    <a:uLnTx/>
                    <a:uFillTx/>
                    <a:latin typeface="Arial"/>
                  </a:rPr>
                  <a:t> </a:t>
                </a:r>
                <a:r>
                  <a:rPr kumimoji="0" lang="el-GR" sz="1000" b="0" i="0" u="none" strike="noStrike" kern="0" cap="none" spc="0" normalizeH="0" baseline="0" noProof="0" dirty="0">
                    <a:ln>
                      <a:noFill/>
                    </a:ln>
                    <a:solidFill>
                      <a:prstClr val="black"/>
                    </a:solidFill>
                    <a:effectLst/>
                    <a:uLnTx/>
                    <a:uFillTx/>
                    <a:latin typeface="Arial"/>
                  </a:rPr>
                  <a:t>δισ.</a:t>
                </a:r>
              </a:p>
            </p:txBody>
          </p:sp>
          <p:sp>
            <p:nvSpPr>
              <p:cNvPr id="455" name="TextBox 454">
                <a:extLst>
                  <a:ext uri="{FF2B5EF4-FFF2-40B4-BE49-F238E27FC236}">
                    <a16:creationId xmlns:a16="http://schemas.microsoft.com/office/drawing/2014/main" id="{E6E098DC-9ACE-C080-2CF8-244ACCB05C26}"/>
                  </a:ext>
                </a:extLst>
              </p:cNvPr>
              <p:cNvSpPr txBox="1"/>
              <p:nvPr/>
            </p:nvSpPr>
            <p:spPr>
              <a:xfrm>
                <a:off x="7024027" y="4572355"/>
                <a:ext cx="784800" cy="148177"/>
              </a:xfrm>
              <a:prstGeom prst="rect">
                <a:avLst/>
              </a:prstGeom>
              <a:noFill/>
            </p:spPr>
            <p:txBody>
              <a:bodyPr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€ 434</a:t>
                </a:r>
                <a:r>
                  <a:rPr kumimoji="0" lang="en-US" sz="900" b="0" i="0" u="none" strike="noStrike" kern="0" cap="none" spc="0" normalizeH="0" baseline="0" noProof="0" dirty="0">
                    <a:ln>
                      <a:noFill/>
                    </a:ln>
                    <a:solidFill>
                      <a:prstClr val="black"/>
                    </a:solidFill>
                    <a:effectLst/>
                    <a:uLnTx/>
                    <a:uFillTx/>
                    <a:latin typeface="Arial"/>
                  </a:rPr>
                  <a:t> </a:t>
                </a:r>
                <a:r>
                  <a:rPr kumimoji="0" lang="el-GR" sz="900" b="0" i="0" u="none" strike="noStrike" kern="0" cap="none" spc="0" normalizeH="0" baseline="0" noProof="0" dirty="0">
                    <a:ln>
                      <a:noFill/>
                    </a:ln>
                    <a:solidFill>
                      <a:prstClr val="black"/>
                    </a:solidFill>
                    <a:effectLst/>
                    <a:uLnTx/>
                    <a:uFillTx/>
                    <a:latin typeface="Arial"/>
                  </a:rPr>
                  <a:t>εκ.</a:t>
                </a:r>
              </a:p>
            </p:txBody>
          </p:sp>
          <p:sp>
            <p:nvSpPr>
              <p:cNvPr id="456" name="TextBox 455">
                <a:extLst>
                  <a:ext uri="{FF2B5EF4-FFF2-40B4-BE49-F238E27FC236}">
                    <a16:creationId xmlns:a16="http://schemas.microsoft.com/office/drawing/2014/main" id="{80439ACA-F7A4-F35C-0D91-71E84B664926}"/>
                  </a:ext>
                </a:extLst>
              </p:cNvPr>
              <p:cNvSpPr txBox="1"/>
              <p:nvPr/>
            </p:nvSpPr>
            <p:spPr>
              <a:xfrm>
                <a:off x="7901406" y="4572355"/>
                <a:ext cx="784800" cy="148177"/>
              </a:xfrm>
              <a:prstGeom prst="rect">
                <a:avLst/>
              </a:prstGeom>
              <a:noFill/>
            </p:spPr>
            <p:txBody>
              <a:bodyPr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€ 300</a:t>
                </a:r>
                <a:r>
                  <a:rPr kumimoji="0" lang="en-US" sz="900" b="0" i="0" u="none" strike="noStrike" kern="0" cap="none" spc="0" normalizeH="0" baseline="0" noProof="0" dirty="0">
                    <a:ln>
                      <a:noFill/>
                    </a:ln>
                    <a:solidFill>
                      <a:prstClr val="black"/>
                    </a:solidFill>
                    <a:effectLst/>
                    <a:uLnTx/>
                    <a:uFillTx/>
                    <a:latin typeface="Arial"/>
                  </a:rPr>
                  <a:t> </a:t>
                </a:r>
                <a:r>
                  <a:rPr kumimoji="0" lang="el-GR" sz="900" b="0" i="0" u="none" strike="noStrike" kern="0" cap="none" spc="0" normalizeH="0" baseline="0" noProof="0" dirty="0">
                    <a:ln>
                      <a:noFill/>
                    </a:ln>
                    <a:solidFill>
                      <a:prstClr val="black"/>
                    </a:solidFill>
                    <a:effectLst/>
                    <a:uLnTx/>
                    <a:uFillTx/>
                    <a:latin typeface="Arial"/>
                  </a:rPr>
                  <a:t>εκ.</a:t>
                </a:r>
              </a:p>
            </p:txBody>
          </p:sp>
          <p:sp>
            <p:nvSpPr>
              <p:cNvPr id="457" name="TextBox 456">
                <a:extLst>
                  <a:ext uri="{FF2B5EF4-FFF2-40B4-BE49-F238E27FC236}">
                    <a16:creationId xmlns:a16="http://schemas.microsoft.com/office/drawing/2014/main" id="{9D1CF14F-0909-30F2-3265-EC7DBABE7E16}"/>
                  </a:ext>
                </a:extLst>
              </p:cNvPr>
              <p:cNvSpPr txBox="1"/>
              <p:nvPr/>
            </p:nvSpPr>
            <p:spPr>
              <a:xfrm>
                <a:off x="7852970" y="3770010"/>
                <a:ext cx="708745" cy="148177"/>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a:t>
                </a:r>
                <a:r>
                  <a:rPr kumimoji="0" lang="en-US" sz="900" b="0" i="0" u="none" strike="noStrike" kern="0" cap="none" spc="0" normalizeH="0" baseline="0" noProof="0" dirty="0">
                    <a:ln>
                      <a:noFill/>
                    </a:ln>
                    <a:solidFill>
                      <a:prstClr val="black"/>
                    </a:solidFill>
                    <a:effectLst/>
                    <a:uLnTx/>
                    <a:uFillTx/>
                    <a:latin typeface="Arial"/>
                  </a:rPr>
                  <a:t>3</a:t>
                </a:r>
                <a:r>
                  <a:rPr kumimoji="0" lang="el-GR" sz="900" b="0" i="0" u="none" strike="noStrike" kern="0" cap="none" spc="0" normalizeH="0" baseline="0" noProof="0" dirty="0">
                    <a:ln>
                      <a:noFill/>
                    </a:ln>
                    <a:solidFill>
                      <a:prstClr val="black"/>
                    </a:solidFill>
                    <a:effectLst/>
                    <a:uLnTx/>
                    <a:uFillTx/>
                    <a:latin typeface="Arial"/>
                  </a:rPr>
                  <a:t>,</a:t>
                </a:r>
                <a:r>
                  <a:rPr kumimoji="0" lang="en-US" sz="900" b="0" i="0" u="none" strike="noStrike" kern="0" cap="none" spc="0" normalizeH="0" baseline="0" noProof="0" dirty="0">
                    <a:ln>
                      <a:noFill/>
                    </a:ln>
                    <a:solidFill>
                      <a:prstClr val="black"/>
                    </a:solidFill>
                    <a:effectLst/>
                    <a:uLnTx/>
                    <a:uFillTx/>
                    <a:latin typeface="Arial"/>
                  </a:rPr>
                  <a:t>4</a:t>
                </a:r>
                <a:r>
                  <a:rPr kumimoji="0" lang="el-GR" sz="900" b="0" i="0" u="none" strike="noStrike" kern="0" cap="none" spc="0" normalizeH="0" baseline="0" noProof="0" dirty="0">
                    <a:ln>
                      <a:noFill/>
                    </a:ln>
                    <a:solidFill>
                      <a:prstClr val="black"/>
                    </a:solidFill>
                    <a:effectLst/>
                    <a:uLnTx/>
                    <a:uFillTx/>
                    <a:latin typeface="Arial"/>
                  </a:rPr>
                  <a:t>3</a:t>
                </a:r>
                <a:r>
                  <a:rPr kumimoji="0" lang="en-US" sz="900" b="0" i="0" u="none" strike="noStrike" kern="0" cap="none" spc="0" normalizeH="0" baseline="0" noProof="0" dirty="0">
                    <a:ln>
                      <a:noFill/>
                    </a:ln>
                    <a:solidFill>
                      <a:prstClr val="black"/>
                    </a:solidFill>
                    <a:effectLst/>
                    <a:uLnTx/>
                    <a:uFillTx/>
                    <a:latin typeface="Arial"/>
                  </a:rPr>
                  <a:t> </a:t>
                </a:r>
                <a:r>
                  <a:rPr kumimoji="0" lang="el-GR" sz="900" b="0" i="0" u="none" strike="noStrike" kern="0" cap="none" spc="0" normalizeH="0" baseline="0" noProof="0" dirty="0">
                    <a:ln>
                      <a:noFill/>
                    </a:ln>
                    <a:solidFill>
                      <a:prstClr val="black"/>
                    </a:solidFill>
                    <a:effectLst/>
                    <a:uLnTx/>
                    <a:uFillTx/>
                    <a:latin typeface="Arial"/>
                  </a:rPr>
                  <a:t>δισ.</a:t>
                </a:r>
              </a:p>
            </p:txBody>
          </p:sp>
          <p:sp>
            <p:nvSpPr>
              <p:cNvPr id="458" name="TextBox 457">
                <a:extLst>
                  <a:ext uri="{FF2B5EF4-FFF2-40B4-BE49-F238E27FC236}">
                    <a16:creationId xmlns:a16="http://schemas.microsoft.com/office/drawing/2014/main" id="{C9011389-BEFF-9984-DEFB-6AE70FFC2545}"/>
                  </a:ext>
                </a:extLst>
              </p:cNvPr>
              <p:cNvSpPr txBox="1"/>
              <p:nvPr/>
            </p:nvSpPr>
            <p:spPr>
              <a:xfrm>
                <a:off x="9067797" y="4512162"/>
                <a:ext cx="864000" cy="148177"/>
              </a:xfrm>
              <a:prstGeom prst="rect">
                <a:avLst/>
              </a:prstGeom>
              <a:noFill/>
            </p:spPr>
            <p:txBody>
              <a:bodyPr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€ 687 εκ.</a:t>
                </a:r>
              </a:p>
            </p:txBody>
          </p:sp>
          <p:sp>
            <p:nvSpPr>
              <p:cNvPr id="459" name="TextBox 458">
                <a:extLst>
                  <a:ext uri="{FF2B5EF4-FFF2-40B4-BE49-F238E27FC236}">
                    <a16:creationId xmlns:a16="http://schemas.microsoft.com/office/drawing/2014/main" id="{750136AA-F7C0-A68B-D557-36A62A80E1B9}"/>
                  </a:ext>
                </a:extLst>
              </p:cNvPr>
              <p:cNvSpPr txBox="1"/>
              <p:nvPr/>
            </p:nvSpPr>
            <p:spPr>
              <a:xfrm>
                <a:off x="9067797" y="4872039"/>
                <a:ext cx="864000" cy="148177"/>
              </a:xfrm>
              <a:prstGeom prst="rect">
                <a:avLst/>
              </a:prstGeom>
              <a:noFill/>
            </p:spPr>
            <p:txBody>
              <a:bodyPr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€ 391 εκ.</a:t>
                </a:r>
              </a:p>
            </p:txBody>
          </p:sp>
          <p:sp>
            <p:nvSpPr>
              <p:cNvPr id="460" name="TextBox 459">
                <a:extLst>
                  <a:ext uri="{FF2B5EF4-FFF2-40B4-BE49-F238E27FC236}">
                    <a16:creationId xmlns:a16="http://schemas.microsoft.com/office/drawing/2014/main" id="{4321D2DB-A7A3-19B1-4673-A3A03812346B}"/>
                  </a:ext>
                </a:extLst>
              </p:cNvPr>
              <p:cNvSpPr txBox="1"/>
              <p:nvPr/>
            </p:nvSpPr>
            <p:spPr>
              <a:xfrm>
                <a:off x="9203735" y="3770010"/>
                <a:ext cx="651464" cy="148177"/>
              </a:xfrm>
              <a:prstGeom prst="rect">
                <a:avLst/>
              </a:prstGeom>
              <a:noFill/>
            </p:spPr>
            <p:txBody>
              <a:bodyPr wrap="squar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a:t>
                </a:r>
                <a:r>
                  <a:rPr kumimoji="0" lang="en-US" sz="900" b="0" i="0" u="none" strike="noStrike" kern="0" cap="none" spc="0" normalizeH="0" baseline="0" noProof="0" dirty="0">
                    <a:ln>
                      <a:noFill/>
                    </a:ln>
                    <a:solidFill>
                      <a:prstClr val="black"/>
                    </a:solidFill>
                    <a:effectLst/>
                    <a:uLnTx/>
                    <a:uFillTx/>
                    <a:latin typeface="Arial"/>
                  </a:rPr>
                  <a:t>1</a:t>
                </a:r>
                <a:r>
                  <a:rPr kumimoji="0" lang="el-GR" sz="900" b="0" i="0" u="none" strike="noStrike" kern="0" cap="none" spc="0" normalizeH="0" baseline="0" noProof="0" dirty="0">
                    <a:ln>
                      <a:noFill/>
                    </a:ln>
                    <a:solidFill>
                      <a:prstClr val="black"/>
                    </a:solidFill>
                    <a:effectLst/>
                    <a:uLnTx/>
                    <a:uFillTx/>
                    <a:latin typeface="Arial"/>
                  </a:rPr>
                  <a:t>,08 δισ.</a:t>
                </a:r>
              </a:p>
            </p:txBody>
          </p:sp>
          <p:sp>
            <p:nvSpPr>
              <p:cNvPr id="461" name="TextBox 460">
                <a:extLst>
                  <a:ext uri="{FF2B5EF4-FFF2-40B4-BE49-F238E27FC236}">
                    <a16:creationId xmlns:a16="http://schemas.microsoft.com/office/drawing/2014/main" id="{BBB1AD60-2CFB-C629-5AD8-D0FE1D74B996}"/>
                  </a:ext>
                </a:extLst>
              </p:cNvPr>
              <p:cNvSpPr txBox="1"/>
              <p:nvPr/>
            </p:nvSpPr>
            <p:spPr>
              <a:xfrm>
                <a:off x="3975419" y="2913801"/>
                <a:ext cx="912378" cy="148177"/>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€ 1,44 δισ.  </a:t>
                </a:r>
              </a:p>
            </p:txBody>
          </p:sp>
          <p:sp>
            <p:nvSpPr>
              <p:cNvPr id="462" name="TextBox 461">
                <a:extLst>
                  <a:ext uri="{FF2B5EF4-FFF2-40B4-BE49-F238E27FC236}">
                    <a16:creationId xmlns:a16="http://schemas.microsoft.com/office/drawing/2014/main" id="{03F62015-67C0-585F-057D-765BB4D80687}"/>
                  </a:ext>
                </a:extLst>
              </p:cNvPr>
              <p:cNvSpPr txBox="1"/>
              <p:nvPr/>
            </p:nvSpPr>
            <p:spPr>
              <a:xfrm>
                <a:off x="6405665" y="2913801"/>
                <a:ext cx="912378" cy="148177"/>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€ 2,20 δισ.</a:t>
                </a:r>
              </a:p>
            </p:txBody>
          </p:sp>
          <p:sp>
            <p:nvSpPr>
              <p:cNvPr id="463" name="TextBox 462">
                <a:extLst>
                  <a:ext uri="{FF2B5EF4-FFF2-40B4-BE49-F238E27FC236}">
                    <a16:creationId xmlns:a16="http://schemas.microsoft.com/office/drawing/2014/main" id="{BF64EC15-54F4-C4A6-4517-85F928EE2C0A}"/>
                  </a:ext>
                </a:extLst>
              </p:cNvPr>
              <p:cNvSpPr txBox="1"/>
              <p:nvPr/>
            </p:nvSpPr>
            <p:spPr>
              <a:xfrm>
                <a:off x="9180690" y="2913801"/>
                <a:ext cx="1021696" cy="148177"/>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900" b="0" i="0" u="none" strike="noStrike" kern="0" cap="none" spc="0" normalizeH="0" baseline="0" noProof="0" dirty="0">
                    <a:ln>
                      <a:noFill/>
                    </a:ln>
                    <a:solidFill>
                      <a:prstClr val="black"/>
                    </a:solidFill>
                    <a:effectLst/>
                    <a:uLnTx/>
                    <a:uFillTx/>
                    <a:latin typeface="Arial"/>
                  </a:rPr>
                  <a:t>€ 4,50 δισ.</a:t>
                </a:r>
                <a:endParaRPr kumimoji="0" lang="el-GR" sz="900" b="0" i="0" u="none" strike="noStrike" kern="0" cap="none" spc="0" normalizeH="0" baseline="0" noProof="0" dirty="0">
                  <a:ln>
                    <a:noFill/>
                  </a:ln>
                  <a:solidFill>
                    <a:srgbClr val="FF0000"/>
                  </a:solidFill>
                  <a:effectLst/>
                  <a:uLnTx/>
                  <a:uFillTx/>
                  <a:latin typeface="Arial"/>
                </a:endParaRPr>
              </a:p>
            </p:txBody>
          </p:sp>
          <p:sp>
            <p:nvSpPr>
              <p:cNvPr id="464" name="TextBox 463">
                <a:extLst>
                  <a:ext uri="{FF2B5EF4-FFF2-40B4-BE49-F238E27FC236}">
                    <a16:creationId xmlns:a16="http://schemas.microsoft.com/office/drawing/2014/main" id="{5F4786DC-8137-7A3F-AAD2-07225F81B4F1}"/>
                  </a:ext>
                </a:extLst>
              </p:cNvPr>
              <p:cNvSpPr txBox="1"/>
              <p:nvPr/>
            </p:nvSpPr>
            <p:spPr>
              <a:xfrm>
                <a:off x="2903643" y="4960121"/>
                <a:ext cx="1038503" cy="164642"/>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000" b="0" i="0" u="none" strike="noStrike" kern="0" cap="none" spc="0" normalizeH="0" baseline="0" noProof="0" dirty="0">
                    <a:ln>
                      <a:noFill/>
                    </a:ln>
                    <a:solidFill>
                      <a:prstClr val="black"/>
                    </a:solidFill>
                    <a:effectLst/>
                    <a:uLnTx/>
                    <a:uFillTx/>
                    <a:latin typeface="Arial"/>
                  </a:rPr>
                  <a:t>€ 1,80 δισ.</a:t>
                </a:r>
              </a:p>
            </p:txBody>
          </p:sp>
          <p:cxnSp>
            <p:nvCxnSpPr>
              <p:cNvPr id="466" name="Straight Arrow Connector 465">
                <a:extLst>
                  <a:ext uri="{FF2B5EF4-FFF2-40B4-BE49-F238E27FC236}">
                    <a16:creationId xmlns:a16="http://schemas.microsoft.com/office/drawing/2014/main" id="{CF778DE4-FC49-ED7E-3A42-3E0E8A4AC8B9}"/>
                  </a:ext>
                </a:extLst>
              </p:cNvPr>
              <p:cNvCxnSpPr>
                <a:cxnSpLocks/>
                <a:endCxn id="428" idx="0"/>
              </p:cNvCxnSpPr>
              <p:nvPr/>
            </p:nvCxnSpPr>
            <p:spPr>
              <a:xfrm>
                <a:off x="5758113" y="2472958"/>
                <a:ext cx="1" cy="208812"/>
              </a:xfrm>
              <a:prstGeom prst="straightConnector1">
                <a:avLst/>
              </a:prstGeom>
              <a:noFill/>
              <a:ln w="12700" cap="flat" cmpd="sng" algn="ctr">
                <a:solidFill>
                  <a:srgbClr val="4F2D7F"/>
                </a:solidFill>
                <a:prstDash val="solid"/>
                <a:tailEnd type="triangle"/>
              </a:ln>
              <a:effectLst/>
            </p:spPr>
          </p:cxnSp>
          <p:cxnSp>
            <p:nvCxnSpPr>
              <p:cNvPr id="467" name="Γωνιακή σύνδεση 59">
                <a:extLst>
                  <a:ext uri="{FF2B5EF4-FFF2-40B4-BE49-F238E27FC236}">
                    <a16:creationId xmlns:a16="http://schemas.microsoft.com/office/drawing/2014/main" id="{C91CD005-2F84-BC07-44BA-40C71F0F7136}"/>
                  </a:ext>
                </a:extLst>
              </p:cNvPr>
              <p:cNvCxnSpPr>
                <a:cxnSpLocks/>
              </p:cNvCxnSpPr>
              <p:nvPr/>
            </p:nvCxnSpPr>
            <p:spPr>
              <a:xfrm rot="5400000">
                <a:off x="5268390" y="2927878"/>
                <a:ext cx="291475" cy="708745"/>
              </a:xfrm>
              <a:prstGeom prst="bentConnector3">
                <a:avLst>
                  <a:gd name="adj1" fmla="val 36112"/>
                </a:avLst>
              </a:prstGeom>
              <a:noFill/>
              <a:ln w="12700" cap="flat" cmpd="sng" algn="ctr">
                <a:solidFill>
                  <a:srgbClr val="4F2D7F"/>
                </a:solidFill>
                <a:prstDash val="solid"/>
                <a:headEnd type="none" w="med" len="med"/>
                <a:tailEnd type="triangle" w="med" len="med"/>
              </a:ln>
              <a:effectLst/>
            </p:spPr>
          </p:cxnSp>
          <p:cxnSp>
            <p:nvCxnSpPr>
              <p:cNvPr id="468" name="Γωνιακή σύνδεση 59">
                <a:extLst>
                  <a:ext uri="{FF2B5EF4-FFF2-40B4-BE49-F238E27FC236}">
                    <a16:creationId xmlns:a16="http://schemas.microsoft.com/office/drawing/2014/main" id="{58B5E480-0CAA-24E2-4334-351B22A80064}"/>
                  </a:ext>
                </a:extLst>
              </p:cNvPr>
              <p:cNvCxnSpPr>
                <a:cxnSpLocks/>
              </p:cNvCxnSpPr>
              <p:nvPr/>
            </p:nvCxnSpPr>
            <p:spPr>
              <a:xfrm rot="16200000" flipH="1">
                <a:off x="5958868" y="2940387"/>
                <a:ext cx="291475" cy="684138"/>
              </a:xfrm>
              <a:prstGeom prst="bentConnector3">
                <a:avLst>
                  <a:gd name="adj1" fmla="val 36112"/>
                </a:avLst>
              </a:prstGeom>
              <a:noFill/>
              <a:ln w="12700" cap="flat" cmpd="sng" algn="ctr">
                <a:solidFill>
                  <a:srgbClr val="4F2D7F"/>
                </a:solidFill>
                <a:prstDash val="solid"/>
                <a:headEnd type="none" w="med" len="med"/>
                <a:tailEnd type="triangle" w="med" len="med"/>
              </a:ln>
              <a:effectLst/>
            </p:spPr>
          </p:cxnSp>
          <p:cxnSp>
            <p:nvCxnSpPr>
              <p:cNvPr id="469" name="Γωνιακή σύνδεση 59">
                <a:extLst>
                  <a:ext uri="{FF2B5EF4-FFF2-40B4-BE49-F238E27FC236}">
                    <a16:creationId xmlns:a16="http://schemas.microsoft.com/office/drawing/2014/main" id="{1E21290D-F6EA-AC2B-A725-96039CDEA20D}"/>
                  </a:ext>
                </a:extLst>
              </p:cNvPr>
              <p:cNvCxnSpPr>
                <a:cxnSpLocks/>
              </p:cNvCxnSpPr>
              <p:nvPr/>
            </p:nvCxnSpPr>
            <p:spPr>
              <a:xfrm rot="5400000">
                <a:off x="2816133" y="2934807"/>
                <a:ext cx="291475" cy="708745"/>
              </a:xfrm>
              <a:prstGeom prst="bentConnector3">
                <a:avLst>
                  <a:gd name="adj1" fmla="val 36112"/>
                </a:avLst>
              </a:prstGeom>
              <a:noFill/>
              <a:ln w="12700" cap="flat" cmpd="sng" algn="ctr">
                <a:solidFill>
                  <a:srgbClr val="4F2D7F"/>
                </a:solidFill>
                <a:prstDash val="solid"/>
                <a:headEnd type="none" w="med" len="med"/>
                <a:tailEnd type="triangle" w="med" len="med"/>
              </a:ln>
              <a:effectLst/>
            </p:spPr>
          </p:cxnSp>
          <p:cxnSp>
            <p:nvCxnSpPr>
              <p:cNvPr id="470" name="Γωνιακή σύνδεση 59">
                <a:extLst>
                  <a:ext uri="{FF2B5EF4-FFF2-40B4-BE49-F238E27FC236}">
                    <a16:creationId xmlns:a16="http://schemas.microsoft.com/office/drawing/2014/main" id="{05E1757E-CA75-30AC-3C66-1B622E9409BC}"/>
                  </a:ext>
                </a:extLst>
              </p:cNvPr>
              <p:cNvCxnSpPr>
                <a:cxnSpLocks/>
              </p:cNvCxnSpPr>
              <p:nvPr/>
            </p:nvCxnSpPr>
            <p:spPr>
              <a:xfrm rot="16200000" flipH="1">
                <a:off x="3506611" y="2947316"/>
                <a:ext cx="291475" cy="684138"/>
              </a:xfrm>
              <a:prstGeom prst="bentConnector3">
                <a:avLst>
                  <a:gd name="adj1" fmla="val 36112"/>
                </a:avLst>
              </a:prstGeom>
              <a:noFill/>
              <a:ln w="12700" cap="flat" cmpd="sng" algn="ctr">
                <a:solidFill>
                  <a:srgbClr val="4F2D7F"/>
                </a:solidFill>
                <a:prstDash val="solid"/>
                <a:headEnd type="none" w="med" len="med"/>
                <a:tailEnd type="triangle" w="med" len="med"/>
              </a:ln>
              <a:effectLst/>
            </p:spPr>
          </p:cxnSp>
        </p:grpSp>
        <p:cxnSp>
          <p:nvCxnSpPr>
            <p:cNvPr id="422" name="Straight Arrow Connector 421">
              <a:extLst>
                <a:ext uri="{FF2B5EF4-FFF2-40B4-BE49-F238E27FC236}">
                  <a16:creationId xmlns:a16="http://schemas.microsoft.com/office/drawing/2014/main" id="{EBE851DB-86C8-64A6-C6D9-E264E5856854}"/>
                </a:ext>
              </a:extLst>
            </p:cNvPr>
            <p:cNvCxnSpPr>
              <a:cxnSpLocks/>
              <a:stCxn id="409" idx="1"/>
              <a:endCxn id="416" idx="3"/>
            </p:cNvCxnSpPr>
            <p:nvPr/>
          </p:nvCxnSpPr>
          <p:spPr>
            <a:xfrm flipH="1" flipV="1">
              <a:off x="4317418" y="1951785"/>
              <a:ext cx="290950" cy="1"/>
            </a:xfrm>
            <a:prstGeom prst="straightConnector1">
              <a:avLst/>
            </a:prstGeom>
            <a:noFill/>
            <a:ln w="12700" cap="flat" cmpd="sng" algn="ctr">
              <a:solidFill>
                <a:srgbClr val="4F2D7F"/>
              </a:solidFill>
              <a:prstDash val="solid"/>
              <a:tailEnd type="triangle"/>
            </a:ln>
            <a:effectLst/>
          </p:spPr>
        </p:cxnSp>
      </p:grpSp>
      <p:sp>
        <p:nvSpPr>
          <p:cNvPr id="407" name="TextBox 406">
            <a:extLst>
              <a:ext uri="{FF2B5EF4-FFF2-40B4-BE49-F238E27FC236}">
                <a16:creationId xmlns:a16="http://schemas.microsoft.com/office/drawing/2014/main" id="{2AC087B1-0E6E-D3B6-13F8-FC32F035CED3}"/>
              </a:ext>
            </a:extLst>
          </p:cNvPr>
          <p:cNvSpPr txBox="1"/>
          <p:nvPr/>
        </p:nvSpPr>
        <p:spPr>
          <a:xfrm>
            <a:off x="1398025" y="6021288"/>
            <a:ext cx="1296000" cy="140400"/>
          </a:xfrm>
          <a:prstGeom prst="rect">
            <a:avLst/>
          </a:prstGeom>
          <a:no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000" b="1" i="0" u="none" strike="noStrike" kern="0" cap="none" spc="0" normalizeH="0" baseline="0" noProof="0" dirty="0">
                <a:ln>
                  <a:noFill/>
                </a:ln>
                <a:solidFill>
                  <a:prstClr val="black"/>
                </a:solidFill>
                <a:effectLst/>
                <a:uLnTx/>
                <a:uFillTx/>
                <a:latin typeface="Arial"/>
              </a:rPr>
              <a:t>Νοσοκομειακή δαπάνη</a:t>
            </a:r>
            <a:r>
              <a:rPr lang="en-US" sz="1000" b="1" kern="0" dirty="0">
                <a:solidFill>
                  <a:prstClr val="black"/>
                </a:solidFill>
                <a:latin typeface="Arial"/>
              </a:rPr>
              <a:t>:</a:t>
            </a:r>
            <a:endParaRPr kumimoji="0" lang="el-GR" sz="1000" b="1" i="0" u="none" strike="noStrike" kern="0" cap="none" spc="0" normalizeH="0" baseline="0" noProof="0" dirty="0">
              <a:ln>
                <a:noFill/>
              </a:ln>
              <a:solidFill>
                <a:prstClr val="black"/>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000" b="0" i="0" u="none" strike="noStrike" kern="0" cap="none" spc="0" normalizeH="0" baseline="0" noProof="0" dirty="0">
              <a:ln>
                <a:noFill/>
              </a:ln>
              <a:solidFill>
                <a:prstClr val="black"/>
              </a:solidFill>
              <a:effectLst/>
              <a:uLnTx/>
              <a:uFillTx/>
              <a:latin typeface="Arial" panose="020B0604020202020204"/>
            </a:endParaRPr>
          </a:p>
        </p:txBody>
      </p:sp>
      <p:sp>
        <p:nvSpPr>
          <p:cNvPr id="408" name="TextBox 407">
            <a:extLst>
              <a:ext uri="{FF2B5EF4-FFF2-40B4-BE49-F238E27FC236}">
                <a16:creationId xmlns:a16="http://schemas.microsoft.com/office/drawing/2014/main" id="{6D09711E-A826-2C7C-5C60-3D8F9422E4F2}"/>
              </a:ext>
            </a:extLst>
          </p:cNvPr>
          <p:cNvSpPr txBox="1"/>
          <p:nvPr/>
        </p:nvSpPr>
        <p:spPr>
          <a:xfrm>
            <a:off x="6214094" y="6026805"/>
            <a:ext cx="1898130" cy="138499"/>
          </a:xfrm>
          <a:prstGeom prst="rect">
            <a:avLst/>
          </a:prstGeom>
          <a:noFill/>
        </p:spPr>
        <p:txBody>
          <a:bodyPr wrap="square" lIns="0" tIns="0" rIns="0" bIns="0" rtlCol="0">
            <a:noAutofit/>
          </a:bodyPr>
          <a:lstStyle/>
          <a:p>
            <a:pPr marL="0" marR="0" lvl="1" defTabSz="457200" eaLnBrk="1" fontAlgn="auto" latinLnBrk="0" hangingPunct="1">
              <a:lnSpc>
                <a:spcPct val="100000"/>
              </a:lnSpc>
              <a:spcBef>
                <a:spcPts val="0"/>
              </a:spcBef>
              <a:spcAft>
                <a:spcPts val="0"/>
              </a:spcAft>
              <a:buClrTx/>
              <a:buSzTx/>
              <a:buFontTx/>
              <a:buNone/>
              <a:tabLst/>
              <a:defRPr/>
            </a:pPr>
            <a:r>
              <a:rPr kumimoji="0" lang="el-GR" sz="1000" b="1" i="0" u="none" strike="noStrike" kern="0" cap="none" spc="0" normalizeH="0" baseline="0" noProof="0" dirty="0">
                <a:ln>
                  <a:noFill/>
                </a:ln>
                <a:solidFill>
                  <a:prstClr val="black"/>
                </a:solidFill>
                <a:effectLst/>
                <a:uLnTx/>
                <a:uFillTx/>
                <a:latin typeface="Arial"/>
              </a:rPr>
              <a:t>Εξωνοσοκομειακή </a:t>
            </a:r>
            <a:r>
              <a:rPr kumimoji="0" lang="en-US" sz="1000" b="1" i="0" u="none" strike="noStrike" kern="0" cap="none" spc="0" normalizeH="0" baseline="0" noProof="0" dirty="0">
                <a:ln>
                  <a:noFill/>
                </a:ln>
                <a:solidFill>
                  <a:prstClr val="black"/>
                </a:solidFill>
                <a:effectLst/>
                <a:uLnTx/>
                <a:uFillTx/>
                <a:latin typeface="Arial"/>
              </a:rPr>
              <a:t>       </a:t>
            </a:r>
            <a:r>
              <a:rPr kumimoji="0" lang="el-GR" sz="1000" b="1" i="0" u="none" strike="noStrike" kern="0" cap="none" spc="0" normalizeH="0" baseline="0" noProof="0" dirty="0">
                <a:ln>
                  <a:noFill/>
                </a:ln>
                <a:solidFill>
                  <a:prstClr val="black"/>
                </a:solidFill>
                <a:effectLst/>
                <a:uLnTx/>
                <a:uFillTx/>
                <a:latin typeface="Arial"/>
              </a:rPr>
              <a:t>δαπάνη</a:t>
            </a:r>
            <a:r>
              <a:rPr lang="en-US" sz="1000" b="1" kern="0" dirty="0">
                <a:solidFill>
                  <a:prstClr val="black"/>
                </a:solidFill>
                <a:latin typeface="Arial"/>
              </a:rPr>
              <a:t>:</a:t>
            </a:r>
            <a:endParaRPr kumimoji="0" lang="el-GR" sz="1000" b="1" i="0" u="none" strike="noStrike" kern="0" cap="none" spc="0" normalizeH="0" baseline="0" noProof="0" dirty="0">
              <a:ln>
                <a:noFill/>
              </a:ln>
              <a:solidFill>
                <a:prstClr val="black"/>
              </a:solidFill>
              <a:effectLst/>
              <a:uLnTx/>
              <a:uFillTx/>
              <a:latin typeface="Arial"/>
            </a:endParaRPr>
          </a:p>
        </p:txBody>
      </p:sp>
      <p:sp>
        <p:nvSpPr>
          <p:cNvPr id="5" name="Text Placeholder 5">
            <a:extLst>
              <a:ext uri="{FF2B5EF4-FFF2-40B4-BE49-F238E27FC236}">
                <a16:creationId xmlns:a16="http://schemas.microsoft.com/office/drawing/2014/main" id="{5868A88B-F74F-F208-AB3C-BB055E179A6C}"/>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marR="0" lvl="0" indent="-172800" algn="l" defTabSz="457200" rtl="0" eaLnBrk="1" fontAlgn="auto" latinLnBrk="0" hangingPunct="1">
              <a:lnSpc>
                <a:spcPct val="100000"/>
              </a:lnSpc>
              <a:spcBef>
                <a:spcPts val="118"/>
              </a:spcBef>
              <a:spcAft>
                <a:spcPts val="118"/>
              </a:spcAft>
              <a:buClrTx/>
              <a:buSzTx/>
              <a:buFontTx/>
              <a:buNone/>
              <a:tabLst/>
              <a:defRPr/>
            </a:pPr>
            <a:r>
              <a:rPr lang="el-GR" sz="1179" dirty="0">
                <a:solidFill>
                  <a:srgbClr val="4F2D7F"/>
                </a:solidFill>
                <a:latin typeface="Arial (Body)"/>
                <a:cs typeface="Arial" panose="020B0604020202020204" pitchFamily="34" charset="0"/>
              </a:rPr>
              <a:t>Μέσα από την αποτύπωση των εμπλεκόμενων </a:t>
            </a:r>
            <a:r>
              <a:rPr lang="el-GR" sz="1179" b="1" dirty="0">
                <a:solidFill>
                  <a:srgbClr val="4F2D7F"/>
                </a:solidFill>
                <a:latin typeface="Arial (Body)"/>
                <a:cs typeface="Arial" panose="020B0604020202020204" pitchFamily="34" charset="0"/>
              </a:rPr>
              <a:t>μερών της εγχώριας αγοράς και των μεγεθών προσφοράς και ζήτησης, </a:t>
            </a:r>
            <a:r>
              <a:rPr lang="el-GR" sz="1179" dirty="0">
                <a:solidFill>
                  <a:srgbClr val="4F2D7F"/>
                </a:solidFill>
                <a:latin typeface="Arial (Body)"/>
                <a:cs typeface="Arial" panose="020B0604020202020204" pitchFamily="34" charset="0"/>
              </a:rPr>
              <a:t>είναι δυνατό να αποτυπωθεί η </a:t>
            </a:r>
          </a:p>
          <a:p>
            <a:pPr marL="172800" marR="0" lvl="0" indent="-172800" algn="l" defTabSz="457200" rtl="0" eaLnBrk="1" fontAlgn="auto" latinLnBrk="0" hangingPunct="1">
              <a:lnSpc>
                <a:spcPct val="100000"/>
              </a:lnSpc>
              <a:spcBef>
                <a:spcPts val="118"/>
              </a:spcBef>
              <a:spcAft>
                <a:spcPts val="118"/>
              </a:spcAft>
              <a:buClrTx/>
              <a:buSzTx/>
              <a:buFontTx/>
              <a:buNone/>
              <a:tabLst/>
              <a:defRPr/>
            </a:pPr>
            <a:r>
              <a:rPr lang="el-GR" sz="1179" dirty="0">
                <a:solidFill>
                  <a:srgbClr val="4F2D7F"/>
                </a:solidFill>
                <a:latin typeface="Arial (Body)"/>
                <a:cs typeface="Arial" panose="020B0604020202020204" pitchFamily="34" charset="0"/>
              </a:rPr>
              <a:t>αλυσίδα της αγοράς φαρμάκου που περιλαμβάνει: </a:t>
            </a:r>
          </a:p>
          <a:p>
            <a:pPr marL="172800" marR="0" lvl="0" indent="-172800" fontAlgn="auto">
              <a:spcBef>
                <a:spcPts val="118"/>
              </a:spcBef>
              <a:spcAft>
                <a:spcPts val="118"/>
              </a:spcAft>
              <a:buClrTx/>
              <a:buSzTx/>
              <a:buFont typeface="Wingdings" panose="05000000000000000000" pitchFamily="2" charset="2"/>
              <a:buChar char="§"/>
              <a:tabLst/>
              <a:defRPr/>
            </a:pPr>
            <a:r>
              <a:rPr lang="el-GR" sz="1179" dirty="0">
                <a:solidFill>
                  <a:srgbClr val="4F2D7F"/>
                </a:solidFill>
                <a:latin typeface="Arial (Body)"/>
                <a:cs typeface="Arial" panose="020B0604020202020204" pitchFamily="34" charset="0"/>
              </a:rPr>
              <a:t>τα μεγέθη αγοράς φαρμάκου από πλευράς προσφοράς και ζήτησης</a:t>
            </a:r>
          </a:p>
          <a:p>
            <a:pPr marL="172800" marR="0" lvl="0" indent="-172800" fontAlgn="auto">
              <a:spcBef>
                <a:spcPts val="118"/>
              </a:spcBef>
              <a:spcAft>
                <a:spcPts val="118"/>
              </a:spcAft>
              <a:buClrTx/>
              <a:buSzTx/>
              <a:buFont typeface="Wingdings" panose="05000000000000000000" pitchFamily="2" charset="2"/>
              <a:buChar char="§"/>
              <a:tabLst/>
              <a:defRPr/>
            </a:pPr>
            <a:r>
              <a:rPr lang="el-GR" sz="1179" dirty="0">
                <a:solidFill>
                  <a:srgbClr val="4F2D7F"/>
                </a:solidFill>
                <a:latin typeface="Arial (Body)"/>
                <a:cs typeface="Arial" panose="020B0604020202020204" pitchFamily="34" charset="0"/>
              </a:rPr>
              <a:t>τα μέρη που απαρτίζουν τα μεγέθη αυτά </a:t>
            </a:r>
          </a:p>
        </p:txBody>
      </p:sp>
    </p:spTree>
    <p:extLst>
      <p:ext uri="{BB962C8B-B14F-4D97-AF65-F5344CB8AC3E}">
        <p14:creationId xmlns:p14="http://schemas.microsoft.com/office/powerpoint/2010/main" val="33440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E972-F493-41E4-5936-2D29BD1894BA}"/>
            </a:ext>
          </a:extLst>
        </p:cNvPr>
        <p:cNvGrpSpPr/>
        <p:nvPr/>
      </p:nvGrpSpPr>
      <p:grpSpPr>
        <a:xfrm>
          <a:off x="0" y="0"/>
          <a:ext cx="0" cy="0"/>
          <a:chOff x="0" y="0"/>
          <a:chExt cx="0" cy="0"/>
        </a:xfrm>
      </p:grpSpPr>
      <p:graphicFrame>
        <p:nvGraphicFramePr>
          <p:cNvPr id="40" name="think-cell data - do not delete" hidden="1">
            <a:extLst>
              <a:ext uri="{FF2B5EF4-FFF2-40B4-BE49-F238E27FC236}">
                <a16:creationId xmlns:a16="http://schemas.microsoft.com/office/drawing/2014/main" id="{93E5C1BB-D584-4D0E-7C61-8F934FC001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0" name="think-cell data - do not delete" hidden="1">
                        <a:extLst>
                          <a:ext uri="{FF2B5EF4-FFF2-40B4-BE49-F238E27FC236}">
                            <a16:creationId xmlns:a16="http://schemas.microsoft.com/office/drawing/2014/main" id="{05267901-BB75-F501-834B-45AC9F0522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a:extLst>
              <a:ext uri="{FF2B5EF4-FFF2-40B4-BE49-F238E27FC236}">
                <a16:creationId xmlns:a16="http://schemas.microsoft.com/office/drawing/2014/main" id="{FE7868B2-9038-920F-7470-BE615BA8362B}"/>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Κλάδος αποθήκευσης και διανομής</a:t>
            </a:r>
          </a:p>
          <a:p>
            <a:r>
              <a:rPr lang="el-GR" sz="2000" dirty="0">
                <a:solidFill>
                  <a:srgbClr val="00A7B4"/>
                </a:solidFill>
                <a:latin typeface="Arial (Body)"/>
                <a:cs typeface="Arial" panose="020B0604020202020204" pitchFamily="34" charset="0"/>
              </a:rPr>
              <a:t>Δομή και βασικά χαρακτηριστικά</a:t>
            </a:r>
          </a:p>
        </p:txBody>
      </p:sp>
      <p:sp>
        <p:nvSpPr>
          <p:cNvPr id="5" name="Text Placeholder 5">
            <a:extLst>
              <a:ext uri="{FF2B5EF4-FFF2-40B4-BE49-F238E27FC236}">
                <a16:creationId xmlns:a16="http://schemas.microsoft.com/office/drawing/2014/main" id="{B7C5FB6A-82B0-747C-E1F0-CB7894240671}"/>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indent="-172800">
              <a:spcBef>
                <a:spcPts val="118"/>
              </a:spcBef>
              <a:spcAft>
                <a:spcPts val="118"/>
              </a:spcAft>
              <a:defRPr/>
            </a:pPr>
            <a:r>
              <a:rPr lang="el-GR" sz="1179" dirty="0">
                <a:solidFill>
                  <a:srgbClr val="4F2D7F"/>
                </a:solidFill>
                <a:latin typeface="Arial (Body)"/>
                <a:cs typeface="Arial" panose="020B0604020202020204" pitchFamily="34" charset="0"/>
              </a:rPr>
              <a:t>Ο κλάδος αποθήκευσης και διανομής φαρμάκων αποτελεί ένας από τους σημαντικότερους κλάδους της υγείας, δραστηριοποιούνται τόσο </a:t>
            </a:r>
            <a:r>
              <a:rPr lang="el-GR" sz="1179" b="1" dirty="0">
                <a:solidFill>
                  <a:srgbClr val="4F2D7F"/>
                </a:solidFill>
                <a:latin typeface="Arial (Body)"/>
                <a:cs typeface="Arial" panose="020B0604020202020204" pitchFamily="34" charset="0"/>
              </a:rPr>
              <a:t>ιδιωτικές </a:t>
            </a:r>
          </a:p>
          <a:p>
            <a:pPr marL="172800" indent="-172800">
              <a:spcBef>
                <a:spcPts val="118"/>
              </a:spcBef>
              <a:spcAft>
                <a:spcPts val="118"/>
              </a:spcAft>
              <a:defRPr/>
            </a:pPr>
            <a:r>
              <a:rPr lang="el-GR" sz="1179" b="1" dirty="0">
                <a:solidFill>
                  <a:srgbClr val="4F2D7F"/>
                </a:solidFill>
                <a:latin typeface="Arial (Body)"/>
                <a:cs typeface="Arial" panose="020B0604020202020204" pitchFamily="34" charset="0"/>
              </a:rPr>
              <a:t>φαρμακαποθήκες, όσο και συνεταιρισμοί φαρμακαποθηκών </a:t>
            </a:r>
            <a:r>
              <a:rPr lang="el-GR" sz="1179" dirty="0">
                <a:solidFill>
                  <a:srgbClr val="4F2D7F"/>
                </a:solidFill>
                <a:latin typeface="Arial (Body)"/>
                <a:cs typeface="Arial" panose="020B0604020202020204" pitchFamily="34" charset="0"/>
              </a:rPr>
              <a:t>διαμορφώνοντας ένα σύνθετο επιχειρησιακό οικοσύστημα, όπου:</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για τη λειτουργία τους και την εξυπηρέτησή του σκοπού τους διαθέτουν </a:t>
            </a:r>
            <a:r>
              <a:rPr lang="el-GR" sz="1179" b="1" dirty="0">
                <a:solidFill>
                  <a:srgbClr val="4F2D7F"/>
                </a:solidFill>
                <a:latin typeface="Arial (Body)"/>
                <a:cs typeface="Arial" panose="020B0604020202020204" pitchFamily="34" charset="0"/>
              </a:rPr>
              <a:t>ανεπτυγμένο δίκτυο υποδομών </a:t>
            </a:r>
            <a:r>
              <a:rPr lang="el-GR" sz="1179" dirty="0">
                <a:solidFill>
                  <a:srgbClr val="4F2D7F"/>
                </a:solidFill>
                <a:latin typeface="Arial (Body)"/>
                <a:cs typeface="Arial" panose="020B0604020202020204" pitchFamily="34" charset="0"/>
              </a:rPr>
              <a:t>υποστηριζόμενο από ανθρώπινο δυναμικό</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χαρακτηρίζονται από </a:t>
            </a:r>
            <a:r>
              <a:rPr lang="el-GR" sz="1179" b="1" dirty="0">
                <a:solidFill>
                  <a:srgbClr val="4F2D7F"/>
                </a:solidFill>
                <a:latin typeface="Arial (Body)"/>
                <a:cs typeface="Arial" panose="020B0604020202020204" pitchFamily="34" charset="0"/>
              </a:rPr>
              <a:t>εκτεταμένη γεωγραφική διασπορά</a:t>
            </a:r>
            <a:r>
              <a:rPr lang="el-GR" sz="1179" dirty="0">
                <a:solidFill>
                  <a:srgbClr val="4F2D7F"/>
                </a:solidFill>
                <a:latin typeface="Arial (Body)"/>
                <a:cs typeface="Arial" panose="020B0604020202020204" pitchFamily="34" charset="0"/>
              </a:rPr>
              <a:t>, ενισχύοντας την κάλυψη της εθνικής ζήτησης σε φάρμακα</a:t>
            </a:r>
          </a:p>
        </p:txBody>
      </p:sp>
      <p:sp>
        <p:nvSpPr>
          <p:cNvPr id="59" name="Rectangle: Rounded Corners 58">
            <a:extLst>
              <a:ext uri="{FF2B5EF4-FFF2-40B4-BE49-F238E27FC236}">
                <a16:creationId xmlns:a16="http://schemas.microsoft.com/office/drawing/2014/main" id="{BC804326-DD1D-F138-7051-964493D74F4C}"/>
              </a:ext>
            </a:extLst>
          </p:cNvPr>
          <p:cNvSpPr/>
          <p:nvPr/>
        </p:nvSpPr>
        <p:spPr>
          <a:xfrm>
            <a:off x="4165156" y="4373753"/>
            <a:ext cx="3504170" cy="1576197"/>
          </a:xfrm>
          <a:prstGeom prst="roundRect">
            <a:avLst>
              <a:gd name="adj" fmla="val 9385"/>
            </a:avLst>
          </a:prstGeom>
          <a:solidFill>
            <a:schemeClr val="bg2"/>
          </a:solidFill>
          <a:ln w="12700">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363" tIns="291065" rIns="0" bIns="0" rtlCol="0" anchor="t" anchorCtr="0"/>
          <a:lstStyle/>
          <a:p>
            <a:pPr>
              <a:spcBef>
                <a:spcPts val="539"/>
              </a:spcBef>
              <a:spcAft>
                <a:spcPts val="539"/>
              </a:spcAft>
            </a:pPr>
            <a:endParaRPr lang="el-GR" sz="898" dirty="0">
              <a:solidFill>
                <a:schemeClr val="tx1"/>
              </a:solidFill>
            </a:endParaRPr>
          </a:p>
        </p:txBody>
      </p:sp>
      <p:grpSp>
        <p:nvGrpSpPr>
          <p:cNvPr id="60" name="Group 59">
            <a:extLst>
              <a:ext uri="{FF2B5EF4-FFF2-40B4-BE49-F238E27FC236}">
                <a16:creationId xmlns:a16="http://schemas.microsoft.com/office/drawing/2014/main" id="{E05A6ADE-4409-1115-4B1E-55FD4E96899B}"/>
              </a:ext>
            </a:extLst>
          </p:cNvPr>
          <p:cNvGrpSpPr/>
          <p:nvPr/>
        </p:nvGrpSpPr>
        <p:grpSpPr>
          <a:xfrm>
            <a:off x="4153541" y="2839230"/>
            <a:ext cx="3504170" cy="216640"/>
            <a:chOff x="4769785" y="3275909"/>
            <a:chExt cx="3862800" cy="238811"/>
          </a:xfrm>
        </p:grpSpPr>
        <p:cxnSp>
          <p:nvCxnSpPr>
            <p:cNvPr id="61" name="Straight Connector 60">
              <a:extLst>
                <a:ext uri="{FF2B5EF4-FFF2-40B4-BE49-F238E27FC236}">
                  <a16:creationId xmlns:a16="http://schemas.microsoft.com/office/drawing/2014/main" id="{23817719-3F90-D5C7-A2AD-560A16D12D36}"/>
                </a:ext>
              </a:extLst>
            </p:cNvPr>
            <p:cNvCxnSpPr>
              <a:cxnSpLocks/>
            </p:cNvCxnSpPr>
            <p:nvPr/>
          </p:nvCxnSpPr>
          <p:spPr>
            <a:xfrm>
              <a:off x="4769785" y="3514720"/>
              <a:ext cx="3862800" cy="0"/>
            </a:xfrm>
            <a:prstGeom prst="line">
              <a:avLst/>
            </a:prstGeom>
            <a:ln w="17145">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62" name="Text Placeholder 4">
              <a:extLst>
                <a:ext uri="{FF2B5EF4-FFF2-40B4-BE49-F238E27FC236}">
                  <a16:creationId xmlns:a16="http://schemas.microsoft.com/office/drawing/2014/main" id="{52D84A4E-CCB6-B8A2-327F-EF4AB902AFD2}"/>
                </a:ext>
              </a:extLst>
            </p:cNvPr>
            <p:cNvSpPr txBox="1">
              <a:spLocks/>
            </p:cNvSpPr>
            <p:nvPr/>
          </p:nvSpPr>
          <p:spPr>
            <a:xfrm>
              <a:off x="4899246" y="3275909"/>
              <a:ext cx="3603879" cy="203565"/>
            </a:xfrm>
            <a:prstGeom prst="rect">
              <a:avLst/>
            </a:prstGeom>
          </p:spPr>
          <p:txBody>
            <a:bodyPr vert="horz" wrap="square" lIns="0" tIns="0" rIns="0" bIns="0" rtlCol="0" anchor="b"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lvl="3" algn="ctr" defTabSz="781904">
                <a:defRPr/>
              </a:pPr>
              <a:r>
                <a:rPr lang="el-GR" sz="1200" b="1" dirty="0">
                  <a:solidFill>
                    <a:srgbClr val="4F2D7F"/>
                  </a:solidFill>
                  <a:latin typeface="Arial" panose="020B0604020202020204" pitchFamily="34" charset="0"/>
                  <a:cs typeface="Arial" panose="020B0604020202020204" pitchFamily="34" charset="0"/>
                </a:rPr>
                <a:t>Λειτουργία</a:t>
              </a:r>
            </a:p>
          </p:txBody>
        </p:sp>
      </p:grpSp>
      <p:sp>
        <p:nvSpPr>
          <p:cNvPr id="63" name="Rectangle: Rounded Corners 62">
            <a:extLst>
              <a:ext uri="{FF2B5EF4-FFF2-40B4-BE49-F238E27FC236}">
                <a16:creationId xmlns:a16="http://schemas.microsoft.com/office/drawing/2014/main" id="{16A190B8-809F-084C-D8AE-6E563744427E}"/>
              </a:ext>
            </a:extLst>
          </p:cNvPr>
          <p:cNvSpPr/>
          <p:nvPr/>
        </p:nvSpPr>
        <p:spPr>
          <a:xfrm>
            <a:off x="4165156" y="3196066"/>
            <a:ext cx="3504170" cy="979842"/>
          </a:xfrm>
          <a:prstGeom prst="roundRect">
            <a:avLst>
              <a:gd name="adj" fmla="val 9385"/>
            </a:avLst>
          </a:prstGeom>
          <a:solidFill>
            <a:schemeClr val="bg2"/>
          </a:solidFill>
          <a:ln w="12700">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363" tIns="291065" rIns="0" bIns="0" rtlCol="0" anchor="t" anchorCtr="0"/>
          <a:lstStyle/>
          <a:p>
            <a:pPr>
              <a:spcBef>
                <a:spcPts val="539"/>
              </a:spcBef>
              <a:spcAft>
                <a:spcPts val="539"/>
              </a:spcAft>
            </a:pPr>
            <a:endParaRPr lang="el-GR" sz="898" dirty="0">
              <a:solidFill>
                <a:schemeClr val="tx1"/>
              </a:solidFill>
            </a:endParaRPr>
          </a:p>
        </p:txBody>
      </p:sp>
      <p:sp>
        <p:nvSpPr>
          <p:cNvPr id="64" name="TextBox 63">
            <a:extLst>
              <a:ext uri="{FF2B5EF4-FFF2-40B4-BE49-F238E27FC236}">
                <a16:creationId xmlns:a16="http://schemas.microsoft.com/office/drawing/2014/main" id="{CB5C0DB3-B44A-1C58-0299-E3DB30E17086}"/>
              </a:ext>
            </a:extLst>
          </p:cNvPr>
          <p:cNvSpPr txBox="1"/>
          <p:nvPr/>
        </p:nvSpPr>
        <p:spPr>
          <a:xfrm>
            <a:off x="4784438" y="3282031"/>
            <a:ext cx="2829791" cy="807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171450" indent="-171450" defTabSz="179388">
              <a:buFont typeface="Wingdings" panose="05000000000000000000" pitchFamily="2" charset="2"/>
              <a:buChar char="§"/>
            </a:pPr>
            <a:r>
              <a:rPr lang="el-GR" sz="1050" dirty="0">
                <a:solidFill>
                  <a:schemeClr val="bg2">
                    <a:lumMod val="10000"/>
                  </a:schemeClr>
                </a:solidFill>
              </a:rPr>
              <a:t>Αποθήκευση και συντήρηση </a:t>
            </a:r>
            <a:r>
              <a:rPr lang="el-GR" sz="1050" b="1" dirty="0">
                <a:solidFill>
                  <a:schemeClr val="bg2">
                    <a:lumMod val="10000"/>
                  </a:schemeClr>
                </a:solidFill>
              </a:rPr>
              <a:t>φαρμακευτικών και παραφαρμακευτικών σκευασμάτων</a:t>
            </a:r>
            <a:r>
              <a:rPr lang="en-US" sz="1050" b="1" dirty="0">
                <a:solidFill>
                  <a:schemeClr val="bg2">
                    <a:lumMod val="10000"/>
                  </a:schemeClr>
                </a:solidFill>
              </a:rPr>
              <a:t>,</a:t>
            </a:r>
            <a:r>
              <a:rPr lang="el-GR" sz="1050" dirty="0">
                <a:solidFill>
                  <a:schemeClr val="bg2">
                    <a:lumMod val="10000"/>
                  </a:schemeClr>
                </a:solidFill>
              </a:rPr>
              <a:t> προβλέποντας συνθήκες αυξημένης ζήτησης για φαρμακεία και ασθενείς</a:t>
            </a:r>
            <a:r>
              <a:rPr lang="en-US" sz="1050" dirty="0">
                <a:solidFill>
                  <a:schemeClr val="bg2">
                    <a:lumMod val="10000"/>
                  </a:schemeClr>
                </a:solidFill>
              </a:rPr>
              <a:t> </a:t>
            </a:r>
            <a:r>
              <a:rPr lang="el-GR" sz="1050" dirty="0">
                <a:solidFill>
                  <a:schemeClr val="bg2">
                    <a:lumMod val="10000"/>
                  </a:schemeClr>
                </a:solidFill>
              </a:rPr>
              <a:t>– με ίδιους πόρους</a:t>
            </a:r>
            <a:endParaRPr lang="en-US" sz="1050" dirty="0">
              <a:solidFill>
                <a:schemeClr val="bg2">
                  <a:lumMod val="10000"/>
                </a:schemeClr>
              </a:solidFill>
            </a:endParaRPr>
          </a:p>
        </p:txBody>
      </p:sp>
      <p:sp>
        <p:nvSpPr>
          <p:cNvPr id="65" name="TextBox 64">
            <a:extLst>
              <a:ext uri="{FF2B5EF4-FFF2-40B4-BE49-F238E27FC236}">
                <a16:creationId xmlns:a16="http://schemas.microsoft.com/office/drawing/2014/main" id="{9B8A16A4-4BCD-B3BB-5941-81A1EF7785FE}"/>
              </a:ext>
            </a:extLst>
          </p:cNvPr>
          <p:cNvSpPr txBox="1"/>
          <p:nvPr/>
        </p:nvSpPr>
        <p:spPr>
          <a:xfrm>
            <a:off x="4784439" y="4533004"/>
            <a:ext cx="2755832" cy="1292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171450" indent="-171450">
              <a:buFont typeface="Wingdings" panose="05000000000000000000" pitchFamily="2" charset="2"/>
              <a:buChar char="§"/>
            </a:pPr>
            <a:r>
              <a:rPr lang="el-GR" sz="1050" dirty="0">
                <a:solidFill>
                  <a:schemeClr val="bg2">
                    <a:lumMod val="10000"/>
                  </a:schemeClr>
                </a:solidFill>
              </a:rPr>
              <a:t>Τήρηση </a:t>
            </a:r>
            <a:r>
              <a:rPr lang="el-GR" sz="1050" b="1" dirty="0">
                <a:solidFill>
                  <a:schemeClr val="bg2">
                    <a:lumMod val="10000"/>
                  </a:schemeClr>
                </a:solidFill>
              </a:rPr>
              <a:t>υψηλών προτύπων ποιότητας </a:t>
            </a:r>
            <a:r>
              <a:rPr lang="el-GR" sz="1050" dirty="0">
                <a:solidFill>
                  <a:schemeClr val="bg2">
                    <a:lumMod val="10000"/>
                  </a:schemeClr>
                </a:solidFill>
              </a:rPr>
              <a:t>στην αποθήκευση και διανομή με γνώμονα τις ιδιαιτερότητες των σκευασμάτων</a:t>
            </a:r>
          </a:p>
          <a:p>
            <a:pPr marL="171450" indent="-171450">
              <a:buFont typeface="Wingdings" panose="05000000000000000000" pitchFamily="2" charset="2"/>
              <a:buChar char="§"/>
            </a:pPr>
            <a:r>
              <a:rPr lang="el-GR" sz="1050" dirty="0">
                <a:solidFill>
                  <a:schemeClr val="bg2">
                    <a:lumMod val="10000"/>
                  </a:schemeClr>
                </a:solidFill>
              </a:rPr>
              <a:t>Διάθεση στόλου για </a:t>
            </a:r>
            <a:r>
              <a:rPr lang="el-GR" sz="1050" b="1" dirty="0">
                <a:solidFill>
                  <a:schemeClr val="bg2">
                    <a:lumMod val="10000"/>
                  </a:schemeClr>
                </a:solidFill>
              </a:rPr>
              <a:t>την άμεση πρόσβαση των φαρμάκων στους ασθενείς </a:t>
            </a:r>
            <a:r>
              <a:rPr lang="el-GR" sz="1050" dirty="0">
                <a:solidFill>
                  <a:schemeClr val="bg2">
                    <a:lumMod val="10000"/>
                  </a:schemeClr>
                </a:solidFill>
              </a:rPr>
              <a:t>με πολλαπλά δρομολόγια</a:t>
            </a:r>
          </a:p>
          <a:p>
            <a:pPr marL="171450" indent="-171450">
              <a:buFont typeface="Wingdings" panose="05000000000000000000" pitchFamily="2" charset="2"/>
              <a:buChar char="§"/>
            </a:pPr>
            <a:r>
              <a:rPr lang="el-GR" sz="1050" b="1" dirty="0">
                <a:solidFill>
                  <a:schemeClr val="bg2">
                    <a:lumMod val="10000"/>
                  </a:schemeClr>
                </a:solidFill>
              </a:rPr>
              <a:t>Συλλογή και διαχείριση </a:t>
            </a:r>
            <a:r>
              <a:rPr lang="el-GR" sz="1050" dirty="0">
                <a:solidFill>
                  <a:schemeClr val="bg2">
                    <a:lumMod val="10000"/>
                  </a:schemeClr>
                </a:solidFill>
              </a:rPr>
              <a:t>ληγμένων φαρμάκων</a:t>
            </a:r>
          </a:p>
        </p:txBody>
      </p:sp>
      <p:pic>
        <p:nvPicPr>
          <p:cNvPr id="66" name="Graphic 65" descr="Crane with solid fill">
            <a:extLst>
              <a:ext uri="{FF2B5EF4-FFF2-40B4-BE49-F238E27FC236}">
                <a16:creationId xmlns:a16="http://schemas.microsoft.com/office/drawing/2014/main" id="{54BE7F4C-3041-5838-8462-CB6BB69C42E9}"/>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3792" y="4945333"/>
            <a:ext cx="468000" cy="468000"/>
          </a:xfrm>
          <a:prstGeom prst="rect">
            <a:avLst/>
          </a:prstGeom>
        </p:spPr>
      </p:pic>
      <p:pic>
        <p:nvPicPr>
          <p:cNvPr id="67" name="Graphic 66" descr="Packing Box Open outline">
            <a:extLst>
              <a:ext uri="{FF2B5EF4-FFF2-40B4-BE49-F238E27FC236}">
                <a16:creationId xmlns:a16="http://schemas.microsoft.com/office/drawing/2014/main" id="{4ACBDA65-3C64-39BB-3F20-34DD767D085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223792" y="3451987"/>
            <a:ext cx="468000" cy="468000"/>
          </a:xfrm>
          <a:prstGeom prst="rect">
            <a:avLst/>
          </a:prstGeom>
        </p:spPr>
      </p:pic>
      <p:sp>
        <p:nvSpPr>
          <p:cNvPr id="68" name="Rectangle: Rounded Corners 67">
            <a:extLst>
              <a:ext uri="{FF2B5EF4-FFF2-40B4-BE49-F238E27FC236}">
                <a16:creationId xmlns:a16="http://schemas.microsoft.com/office/drawing/2014/main" id="{25741A5B-4B7E-D961-1F7A-150C3A3CCF98}"/>
              </a:ext>
            </a:extLst>
          </p:cNvPr>
          <p:cNvSpPr/>
          <p:nvPr/>
        </p:nvSpPr>
        <p:spPr>
          <a:xfrm>
            <a:off x="7961395" y="3194943"/>
            <a:ext cx="3504170" cy="2755005"/>
          </a:xfrm>
          <a:prstGeom prst="roundRect">
            <a:avLst>
              <a:gd name="adj" fmla="val 9385"/>
            </a:avLst>
          </a:prstGeom>
          <a:solidFill>
            <a:schemeClr val="bg2"/>
          </a:solidFill>
          <a:ln w="12700">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172800" lvl="0" indent="-172800" algn="just">
              <a:spcAft>
                <a:spcPts val="300"/>
              </a:spcAft>
              <a:buSzPts val="1000"/>
              <a:buFont typeface="Wingdings" panose="05000000000000000000" pitchFamily="2" charset="2"/>
              <a:buChar char=""/>
              <a:tabLst>
                <a:tab pos="228600" algn="l"/>
              </a:tabLst>
            </a:pPr>
            <a:r>
              <a:rPr lang="el-GR" sz="1050" dirty="0">
                <a:solidFill>
                  <a:schemeClr val="bg2">
                    <a:lumMod val="10000"/>
                  </a:schemeClr>
                </a:solidFill>
              </a:rPr>
              <a:t>Στην </a:t>
            </a:r>
            <a:r>
              <a:rPr lang="el-GR" sz="1050" b="1" dirty="0">
                <a:solidFill>
                  <a:schemeClr val="bg2">
                    <a:lumMod val="10000"/>
                  </a:schemeClr>
                </a:solidFill>
              </a:rPr>
              <a:t>επιτυχή εφαρμογή των εμβολιαστικών προγραμμάτων</a:t>
            </a:r>
            <a:endParaRPr lang="el-GR" sz="1050" dirty="0">
              <a:solidFill>
                <a:schemeClr val="bg2">
                  <a:lumMod val="10000"/>
                </a:schemeClr>
              </a:solidFill>
            </a:endParaRPr>
          </a:p>
          <a:p>
            <a:pPr marL="172800" lvl="0" indent="-172800" algn="just">
              <a:spcAft>
                <a:spcPts val="300"/>
              </a:spcAft>
              <a:buSzPts val="1000"/>
              <a:buFont typeface="Wingdings" panose="05000000000000000000" pitchFamily="2" charset="2"/>
              <a:buChar char=""/>
              <a:tabLst>
                <a:tab pos="228600" algn="l"/>
              </a:tabLst>
            </a:pPr>
            <a:r>
              <a:rPr lang="el-GR" sz="1050" dirty="0">
                <a:solidFill>
                  <a:schemeClr val="bg2">
                    <a:lumMod val="10000"/>
                  </a:schemeClr>
                </a:solidFill>
              </a:rPr>
              <a:t>Στη </a:t>
            </a:r>
            <a:r>
              <a:rPr lang="el-GR" sz="1050" b="1" dirty="0">
                <a:solidFill>
                  <a:schemeClr val="bg2">
                    <a:lumMod val="10000"/>
                  </a:schemeClr>
                </a:solidFill>
              </a:rPr>
              <a:t>στήριξη των φαρμακείων κατά τη διάρκεια της οικονομικής κρίσης</a:t>
            </a:r>
            <a:r>
              <a:rPr lang="el-GR" sz="1050" dirty="0">
                <a:solidFill>
                  <a:schemeClr val="bg2">
                    <a:lumMod val="10000"/>
                  </a:schemeClr>
                </a:solidFill>
              </a:rPr>
              <a:t>, με ευέλικτες εμπορικές και πιστωτικές πολιτικές</a:t>
            </a:r>
          </a:p>
          <a:p>
            <a:pPr marL="172800" lvl="0" indent="-172800" algn="just">
              <a:spcAft>
                <a:spcPts val="300"/>
              </a:spcAft>
              <a:buSzPts val="1000"/>
              <a:buFont typeface="Wingdings" panose="05000000000000000000" pitchFamily="2" charset="2"/>
              <a:buChar char=""/>
              <a:tabLst>
                <a:tab pos="228600" algn="l"/>
              </a:tabLst>
            </a:pPr>
            <a:r>
              <a:rPr lang="el-GR" sz="1050" dirty="0">
                <a:solidFill>
                  <a:schemeClr val="bg2">
                    <a:lumMod val="10000"/>
                  </a:schemeClr>
                </a:solidFill>
              </a:rPr>
              <a:t>Στην</a:t>
            </a:r>
            <a:r>
              <a:rPr lang="en-US" sz="1050" dirty="0">
                <a:solidFill>
                  <a:schemeClr val="bg2">
                    <a:lumMod val="10000"/>
                  </a:schemeClr>
                </a:solidFill>
              </a:rPr>
              <a:t> </a:t>
            </a:r>
            <a:r>
              <a:rPr lang="el-GR" sz="1050" b="1" dirty="0">
                <a:solidFill>
                  <a:schemeClr val="bg2">
                    <a:lumMod val="10000"/>
                  </a:schemeClr>
                </a:solidFill>
              </a:rPr>
              <a:t>αδιάλειπτη λειτουργία τους στην πανδημία</a:t>
            </a:r>
            <a:r>
              <a:rPr lang="el-GR" sz="1050" dirty="0">
                <a:solidFill>
                  <a:schemeClr val="bg2">
                    <a:lumMod val="10000"/>
                  </a:schemeClr>
                </a:solidFill>
              </a:rPr>
              <a:t>, εξασφαλίζοντας την επάρκεια σε φάρμακα και αναλώσιμα</a:t>
            </a:r>
          </a:p>
          <a:p>
            <a:pPr marL="172800" lvl="0" indent="-172800" algn="just">
              <a:spcAft>
                <a:spcPts val="300"/>
              </a:spcAft>
              <a:buSzPts val="1000"/>
              <a:buFont typeface="Wingdings" panose="05000000000000000000" pitchFamily="2" charset="2"/>
              <a:buChar char=""/>
              <a:tabLst>
                <a:tab pos="228600" algn="l"/>
              </a:tabLst>
            </a:pPr>
            <a:r>
              <a:rPr lang="el-GR" sz="1050" dirty="0">
                <a:solidFill>
                  <a:schemeClr val="bg2">
                    <a:lumMod val="10000"/>
                  </a:schemeClr>
                </a:solidFill>
              </a:rPr>
              <a:t>Στη </a:t>
            </a:r>
            <a:r>
              <a:rPr lang="el-GR" sz="1050" b="1" dirty="0">
                <a:solidFill>
                  <a:schemeClr val="bg2">
                    <a:lumMod val="10000"/>
                  </a:schemeClr>
                </a:solidFill>
              </a:rPr>
              <a:t>διανομή των δωρεάν </a:t>
            </a:r>
            <a:r>
              <a:rPr lang="el-GR" sz="1050" b="1" dirty="0" err="1">
                <a:solidFill>
                  <a:schemeClr val="bg2">
                    <a:lumMod val="10000"/>
                  </a:schemeClr>
                </a:solidFill>
              </a:rPr>
              <a:t>self-tests</a:t>
            </a:r>
            <a:r>
              <a:rPr lang="el-GR" sz="1050" b="1" dirty="0">
                <a:solidFill>
                  <a:schemeClr val="bg2">
                    <a:lumMod val="10000"/>
                  </a:schemeClr>
                </a:solidFill>
              </a:rPr>
              <a:t> </a:t>
            </a:r>
            <a:r>
              <a:rPr lang="el-GR" sz="1050" dirty="0">
                <a:solidFill>
                  <a:schemeClr val="bg2">
                    <a:lumMod val="10000"/>
                  </a:schemeClr>
                </a:solidFill>
              </a:rPr>
              <a:t>σε συνεργασία με την Πολιτεία</a:t>
            </a:r>
          </a:p>
        </p:txBody>
      </p:sp>
      <p:grpSp>
        <p:nvGrpSpPr>
          <p:cNvPr id="69" name="Group 68">
            <a:extLst>
              <a:ext uri="{FF2B5EF4-FFF2-40B4-BE49-F238E27FC236}">
                <a16:creationId xmlns:a16="http://schemas.microsoft.com/office/drawing/2014/main" id="{14F6489F-5AB8-D55C-83ED-E879DDB59867}"/>
              </a:ext>
            </a:extLst>
          </p:cNvPr>
          <p:cNvGrpSpPr/>
          <p:nvPr/>
        </p:nvGrpSpPr>
        <p:grpSpPr>
          <a:xfrm>
            <a:off x="7953961" y="2839226"/>
            <a:ext cx="3504170" cy="216644"/>
            <a:chOff x="4769785" y="3275909"/>
            <a:chExt cx="3862800" cy="238816"/>
          </a:xfrm>
        </p:grpSpPr>
        <p:cxnSp>
          <p:nvCxnSpPr>
            <p:cNvPr id="70" name="Straight Connector 69">
              <a:extLst>
                <a:ext uri="{FF2B5EF4-FFF2-40B4-BE49-F238E27FC236}">
                  <a16:creationId xmlns:a16="http://schemas.microsoft.com/office/drawing/2014/main" id="{3C1000E6-DA03-73AF-363F-EAF2E0784925}"/>
                </a:ext>
              </a:extLst>
            </p:cNvPr>
            <p:cNvCxnSpPr>
              <a:cxnSpLocks/>
            </p:cNvCxnSpPr>
            <p:nvPr/>
          </p:nvCxnSpPr>
          <p:spPr>
            <a:xfrm>
              <a:off x="4769785" y="3514725"/>
              <a:ext cx="3862800" cy="0"/>
            </a:xfrm>
            <a:prstGeom prst="line">
              <a:avLst/>
            </a:prstGeom>
            <a:ln w="17145">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71" name="Text Placeholder 4">
              <a:extLst>
                <a:ext uri="{FF2B5EF4-FFF2-40B4-BE49-F238E27FC236}">
                  <a16:creationId xmlns:a16="http://schemas.microsoft.com/office/drawing/2014/main" id="{7BB4CFDA-EEB1-05EB-ACF4-E109558198E5}"/>
                </a:ext>
              </a:extLst>
            </p:cNvPr>
            <p:cNvSpPr txBox="1">
              <a:spLocks/>
            </p:cNvSpPr>
            <p:nvPr/>
          </p:nvSpPr>
          <p:spPr>
            <a:xfrm>
              <a:off x="4899246" y="3275909"/>
              <a:ext cx="3603879" cy="203565"/>
            </a:xfrm>
            <a:prstGeom prst="rect">
              <a:avLst/>
            </a:prstGeom>
          </p:spPr>
          <p:txBody>
            <a:bodyPr vert="horz" wrap="square" lIns="0" tIns="0" rIns="0" bIns="0" rtlCol="0" anchor="b"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lvl="3" algn="ctr" defTabSz="781904">
                <a:defRPr/>
              </a:pPr>
              <a:r>
                <a:rPr lang="el-GR" sz="1200" b="1" dirty="0">
                  <a:solidFill>
                    <a:srgbClr val="4F2D7F"/>
                  </a:solidFill>
                  <a:latin typeface="Arial" panose="020B0604020202020204" pitchFamily="34" charset="0"/>
                  <a:cs typeface="Arial" panose="020B0604020202020204" pitchFamily="34" charset="0"/>
                </a:rPr>
                <a:t>Ρόλος στην κοινωνία</a:t>
              </a:r>
            </a:p>
          </p:txBody>
        </p:sp>
      </p:grpSp>
      <p:sp>
        <p:nvSpPr>
          <p:cNvPr id="80" name="Rectangle 79">
            <a:extLst>
              <a:ext uri="{FF2B5EF4-FFF2-40B4-BE49-F238E27FC236}">
                <a16:creationId xmlns:a16="http://schemas.microsoft.com/office/drawing/2014/main" id="{BDB92A7D-9A18-24C4-1BCE-0B26AE3019E4}"/>
              </a:ext>
            </a:extLst>
          </p:cNvPr>
          <p:cNvSpPr/>
          <p:nvPr/>
        </p:nvSpPr>
        <p:spPr>
          <a:xfrm>
            <a:off x="709051" y="2709293"/>
            <a:ext cx="3226709" cy="3240657"/>
          </a:xfrm>
          <a:prstGeom prst="rect">
            <a:avLst/>
          </a:prstGeom>
          <a:solidFill>
            <a:schemeClr val="bg1"/>
          </a:solidFill>
          <a:ln w="12700">
            <a:solidFill>
              <a:srgbClr val="5B3A86"/>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363" tIns="291065" rIns="0" bIns="0" rtlCol="0" anchor="t" anchorCtr="0"/>
          <a:lstStyle/>
          <a:p>
            <a:pPr>
              <a:spcBef>
                <a:spcPts val="539"/>
              </a:spcBef>
              <a:spcAft>
                <a:spcPts val="539"/>
              </a:spcAft>
            </a:pPr>
            <a:endParaRPr lang="el-GR" sz="898" dirty="0">
              <a:solidFill>
                <a:schemeClr val="tx1"/>
              </a:solidFill>
            </a:endParaRPr>
          </a:p>
        </p:txBody>
      </p:sp>
      <p:sp>
        <p:nvSpPr>
          <p:cNvPr id="81" name="Title 1">
            <a:extLst>
              <a:ext uri="{FF2B5EF4-FFF2-40B4-BE49-F238E27FC236}">
                <a16:creationId xmlns:a16="http://schemas.microsoft.com/office/drawing/2014/main" id="{CF0A3E22-FEE8-D14C-63D1-2EFB0F752A40}"/>
              </a:ext>
            </a:extLst>
          </p:cNvPr>
          <p:cNvSpPr txBox="1">
            <a:spLocks/>
          </p:cNvSpPr>
          <p:nvPr/>
        </p:nvSpPr>
        <p:spPr>
          <a:xfrm>
            <a:off x="918164" y="2636912"/>
            <a:ext cx="1790162" cy="151282"/>
          </a:xfrm>
          <a:prstGeom prst="rect">
            <a:avLst/>
          </a:prstGeom>
          <a:solidFill>
            <a:schemeClr val="bg1"/>
          </a:solidFill>
        </p:spPr>
        <p:txBody>
          <a:bodyPr vert="horz" wrap="square" lIns="0" tIns="0" rIns="0" bIns="0" rtlCol="0" anchor="ctr" anchorCtr="0">
            <a:noAutofit/>
          </a:bodyPr>
          <a:lstStyle>
            <a:lvl1pPr algn="l" defTabSz="1266984" rtl="0" eaLnBrk="1" latinLnBrk="0" hangingPunct="1">
              <a:lnSpc>
                <a:spcPct val="90000"/>
              </a:lnSpc>
              <a:spcBef>
                <a:spcPct val="0"/>
              </a:spcBef>
              <a:buNone/>
              <a:defRPr sz="3200" b="1" kern="1200">
                <a:solidFill>
                  <a:srgbClr val="4F2D7F"/>
                </a:solidFill>
                <a:latin typeface="+mn-lt"/>
                <a:ea typeface="+mj-ea"/>
                <a:cs typeface="+mj-cs"/>
              </a:defRPr>
            </a:lvl1pPr>
          </a:lstStyle>
          <a:p>
            <a:pPr algn="ctr">
              <a:spcBef>
                <a:spcPts val="539"/>
              </a:spcBef>
              <a:spcAft>
                <a:spcPts val="539"/>
              </a:spcAft>
            </a:pPr>
            <a:r>
              <a:rPr lang="el-GR" sz="1200" dirty="0">
                <a:solidFill>
                  <a:srgbClr val="614885"/>
                </a:solidFill>
              </a:rPr>
              <a:t>Συνολικά μεγέθη</a:t>
            </a:r>
          </a:p>
        </p:txBody>
      </p:sp>
      <p:grpSp>
        <p:nvGrpSpPr>
          <p:cNvPr id="82" name="Group 81">
            <a:extLst>
              <a:ext uri="{FF2B5EF4-FFF2-40B4-BE49-F238E27FC236}">
                <a16:creationId xmlns:a16="http://schemas.microsoft.com/office/drawing/2014/main" id="{821FE061-20B9-244D-4D37-29C353F0A5B9}"/>
              </a:ext>
            </a:extLst>
          </p:cNvPr>
          <p:cNvGrpSpPr/>
          <p:nvPr/>
        </p:nvGrpSpPr>
        <p:grpSpPr>
          <a:xfrm>
            <a:off x="914108" y="4509120"/>
            <a:ext cx="2868707" cy="584499"/>
            <a:chOff x="862494" y="4459496"/>
            <a:chExt cx="3162301" cy="616256"/>
          </a:xfrm>
        </p:grpSpPr>
        <p:pic>
          <p:nvPicPr>
            <p:cNvPr id="83" name="Graphic 82" descr="Map with pin with solid fill">
              <a:extLst>
                <a:ext uri="{FF2B5EF4-FFF2-40B4-BE49-F238E27FC236}">
                  <a16:creationId xmlns:a16="http://schemas.microsoft.com/office/drawing/2014/main" id="{A1449FBD-7556-23A2-15E8-A4823D402AD2}"/>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62494" y="4526858"/>
              <a:ext cx="540000" cy="540000"/>
            </a:xfrm>
            <a:prstGeom prst="rect">
              <a:avLst/>
            </a:prstGeom>
          </p:spPr>
        </p:pic>
        <p:grpSp>
          <p:nvGrpSpPr>
            <p:cNvPr id="84" name="Group 83">
              <a:extLst>
                <a:ext uri="{FF2B5EF4-FFF2-40B4-BE49-F238E27FC236}">
                  <a16:creationId xmlns:a16="http://schemas.microsoft.com/office/drawing/2014/main" id="{65E5254E-FDB8-F47A-66C2-748EC0B32907}"/>
                </a:ext>
              </a:extLst>
            </p:cNvPr>
            <p:cNvGrpSpPr/>
            <p:nvPr/>
          </p:nvGrpSpPr>
          <p:grpSpPr>
            <a:xfrm>
              <a:off x="1500671" y="4459496"/>
              <a:ext cx="2524124" cy="616256"/>
              <a:chOff x="5981660" y="3605020"/>
              <a:chExt cx="1941815" cy="622298"/>
            </a:xfrm>
          </p:grpSpPr>
          <p:sp>
            <p:nvSpPr>
              <p:cNvPr id="85" name="Rectangle 84">
                <a:extLst>
                  <a:ext uri="{FF2B5EF4-FFF2-40B4-BE49-F238E27FC236}">
                    <a16:creationId xmlns:a16="http://schemas.microsoft.com/office/drawing/2014/main" id="{363FDE8C-E0AE-B29C-6DD1-4C4BC810AB83}"/>
                  </a:ext>
                </a:extLst>
              </p:cNvPr>
              <p:cNvSpPr/>
              <p:nvPr/>
            </p:nvSpPr>
            <p:spPr>
              <a:xfrm>
                <a:off x="5981660" y="3605020"/>
                <a:ext cx="1789272" cy="450649"/>
              </a:xfrm>
              <a:prstGeom prst="rect">
                <a:avLst/>
              </a:prstGeom>
            </p:spPr>
            <p:txBody>
              <a:bodyPr wrap="none">
                <a:noAutofit/>
              </a:bodyPr>
              <a:lstStyle/>
              <a:p>
                <a:pPr>
                  <a:spcBef>
                    <a:spcPts val="539"/>
                  </a:spcBef>
                  <a:spcAft>
                    <a:spcPts val="539"/>
                  </a:spcAft>
                </a:pPr>
                <a:r>
                  <a:rPr lang="el-GR" sz="1270" b="1" dirty="0">
                    <a:solidFill>
                      <a:srgbClr val="00A7B4"/>
                    </a:solidFill>
                  </a:rPr>
                  <a:t>7.700</a:t>
                </a:r>
              </a:p>
            </p:txBody>
          </p:sp>
          <p:sp>
            <p:nvSpPr>
              <p:cNvPr id="86" name="Rectangle 85">
                <a:extLst>
                  <a:ext uri="{FF2B5EF4-FFF2-40B4-BE49-F238E27FC236}">
                    <a16:creationId xmlns:a16="http://schemas.microsoft.com/office/drawing/2014/main" id="{8F03E39F-725C-CCED-D782-FD0097DA9C90}"/>
                  </a:ext>
                </a:extLst>
              </p:cNvPr>
              <p:cNvSpPr/>
              <p:nvPr/>
            </p:nvSpPr>
            <p:spPr>
              <a:xfrm>
                <a:off x="5981660" y="3939889"/>
                <a:ext cx="1789272" cy="287429"/>
              </a:xfrm>
              <a:prstGeom prst="rect">
                <a:avLst/>
              </a:prstGeom>
            </p:spPr>
            <p:txBody>
              <a:bodyPr wrap="square">
                <a:spAutoFit/>
              </a:bodyPr>
              <a:lstStyle/>
              <a:p>
                <a:r>
                  <a:rPr lang="el-GR" sz="1078" dirty="0">
                    <a:solidFill>
                      <a:schemeClr val="tx1">
                        <a:lumMod val="65000"/>
                        <a:lumOff val="35000"/>
                      </a:schemeClr>
                    </a:solidFill>
                  </a:rPr>
                  <a:t>Σημεία εξυπηρέτησης</a:t>
                </a:r>
              </a:p>
            </p:txBody>
          </p:sp>
          <p:cxnSp>
            <p:nvCxnSpPr>
              <p:cNvPr id="87" name="Straight Connector 86">
                <a:extLst>
                  <a:ext uri="{FF2B5EF4-FFF2-40B4-BE49-F238E27FC236}">
                    <a16:creationId xmlns:a16="http://schemas.microsoft.com/office/drawing/2014/main" id="{1148EAD4-BD19-84B3-B8A2-047F8A421FC5}"/>
                  </a:ext>
                </a:extLst>
              </p:cNvPr>
              <p:cNvCxnSpPr/>
              <p:nvPr/>
            </p:nvCxnSpPr>
            <p:spPr>
              <a:xfrm>
                <a:off x="5981660" y="3933681"/>
                <a:ext cx="194181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18CE06ED-1DAB-4ED5-FDF4-56C3D34505D8}"/>
              </a:ext>
            </a:extLst>
          </p:cNvPr>
          <p:cNvGrpSpPr/>
          <p:nvPr/>
        </p:nvGrpSpPr>
        <p:grpSpPr>
          <a:xfrm>
            <a:off x="914108" y="3801637"/>
            <a:ext cx="2868707" cy="646295"/>
            <a:chOff x="862494" y="3680096"/>
            <a:chExt cx="3162301" cy="623914"/>
          </a:xfrm>
        </p:grpSpPr>
        <p:grpSp>
          <p:nvGrpSpPr>
            <p:cNvPr id="89" name="Group 88">
              <a:extLst>
                <a:ext uri="{FF2B5EF4-FFF2-40B4-BE49-F238E27FC236}">
                  <a16:creationId xmlns:a16="http://schemas.microsoft.com/office/drawing/2014/main" id="{C52A068B-3CC5-1FA3-330D-F0F37D62157E}"/>
                </a:ext>
              </a:extLst>
            </p:cNvPr>
            <p:cNvGrpSpPr/>
            <p:nvPr/>
          </p:nvGrpSpPr>
          <p:grpSpPr>
            <a:xfrm>
              <a:off x="1500671" y="3680096"/>
              <a:ext cx="2524124" cy="623914"/>
              <a:chOff x="5981660" y="3597287"/>
              <a:chExt cx="1941815" cy="630031"/>
            </a:xfrm>
          </p:grpSpPr>
          <p:sp>
            <p:nvSpPr>
              <p:cNvPr id="91" name="Rectangle 90">
                <a:extLst>
                  <a:ext uri="{FF2B5EF4-FFF2-40B4-BE49-F238E27FC236}">
                    <a16:creationId xmlns:a16="http://schemas.microsoft.com/office/drawing/2014/main" id="{224311BD-29B9-0290-58DB-92CAA3A495AE}"/>
                  </a:ext>
                </a:extLst>
              </p:cNvPr>
              <p:cNvSpPr/>
              <p:nvPr/>
            </p:nvSpPr>
            <p:spPr>
              <a:xfrm>
                <a:off x="5981660" y="3597287"/>
                <a:ext cx="1789272" cy="450649"/>
              </a:xfrm>
              <a:prstGeom prst="rect">
                <a:avLst/>
              </a:prstGeom>
            </p:spPr>
            <p:txBody>
              <a:bodyPr wrap="none">
                <a:noAutofit/>
              </a:bodyPr>
              <a:lstStyle/>
              <a:p>
                <a:pPr>
                  <a:spcBef>
                    <a:spcPts val="539"/>
                  </a:spcBef>
                  <a:spcAft>
                    <a:spcPts val="539"/>
                  </a:spcAft>
                </a:pPr>
                <a:r>
                  <a:rPr lang="el-GR" sz="1270" b="1" dirty="0">
                    <a:solidFill>
                      <a:srgbClr val="00A7B4"/>
                    </a:solidFill>
                  </a:rPr>
                  <a:t>+23.100 </a:t>
                </a:r>
              </a:p>
            </p:txBody>
          </p:sp>
          <p:sp>
            <p:nvSpPr>
              <p:cNvPr id="92" name="Rectangle 91">
                <a:extLst>
                  <a:ext uri="{FF2B5EF4-FFF2-40B4-BE49-F238E27FC236}">
                    <a16:creationId xmlns:a16="http://schemas.microsoft.com/office/drawing/2014/main" id="{B8D7CC3B-4390-B2A8-9AE6-198A79585E44}"/>
                  </a:ext>
                </a:extLst>
              </p:cNvPr>
              <p:cNvSpPr/>
              <p:nvPr/>
            </p:nvSpPr>
            <p:spPr>
              <a:xfrm>
                <a:off x="5981660" y="3939889"/>
                <a:ext cx="1789272" cy="287429"/>
              </a:xfrm>
              <a:prstGeom prst="rect">
                <a:avLst/>
              </a:prstGeom>
            </p:spPr>
            <p:txBody>
              <a:bodyPr wrap="square">
                <a:spAutoFit/>
              </a:bodyPr>
              <a:lstStyle/>
              <a:p>
                <a:r>
                  <a:rPr lang="el-GR" sz="1078" dirty="0">
                    <a:solidFill>
                      <a:schemeClr val="tx1">
                        <a:lumMod val="65000"/>
                        <a:lumOff val="35000"/>
                      </a:schemeClr>
                    </a:solidFill>
                  </a:rPr>
                  <a:t>Παραδόσεις την ημέρα</a:t>
                </a:r>
              </a:p>
            </p:txBody>
          </p:sp>
          <p:cxnSp>
            <p:nvCxnSpPr>
              <p:cNvPr id="93" name="Straight Connector 92">
                <a:extLst>
                  <a:ext uri="{FF2B5EF4-FFF2-40B4-BE49-F238E27FC236}">
                    <a16:creationId xmlns:a16="http://schemas.microsoft.com/office/drawing/2014/main" id="{D6E5C37D-4D3D-3D76-A763-F4A706D5C102}"/>
                  </a:ext>
                </a:extLst>
              </p:cNvPr>
              <p:cNvCxnSpPr/>
              <p:nvPr/>
            </p:nvCxnSpPr>
            <p:spPr>
              <a:xfrm>
                <a:off x="5981660" y="3933681"/>
                <a:ext cx="194181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90" name="Graphic 89" descr="Delivery outline">
              <a:extLst>
                <a:ext uri="{FF2B5EF4-FFF2-40B4-BE49-F238E27FC236}">
                  <a16:creationId xmlns:a16="http://schemas.microsoft.com/office/drawing/2014/main" id="{9148D282-BCE4-8097-D6A6-5CC534096E2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862494" y="3751149"/>
              <a:ext cx="540000" cy="472901"/>
            </a:xfrm>
            <a:prstGeom prst="rect">
              <a:avLst/>
            </a:prstGeom>
          </p:spPr>
        </p:pic>
      </p:grpSp>
      <p:grpSp>
        <p:nvGrpSpPr>
          <p:cNvPr id="94" name="Group 93">
            <a:extLst>
              <a:ext uri="{FF2B5EF4-FFF2-40B4-BE49-F238E27FC236}">
                <a16:creationId xmlns:a16="http://schemas.microsoft.com/office/drawing/2014/main" id="{A9C0BDFC-E9C4-27D0-0376-A4DC971B12E4}"/>
              </a:ext>
            </a:extLst>
          </p:cNvPr>
          <p:cNvGrpSpPr/>
          <p:nvPr/>
        </p:nvGrpSpPr>
        <p:grpSpPr>
          <a:xfrm>
            <a:off x="914108" y="5240530"/>
            <a:ext cx="2868707" cy="620894"/>
            <a:chOff x="862494" y="5161276"/>
            <a:chExt cx="3162301" cy="616256"/>
          </a:xfrm>
        </p:grpSpPr>
        <p:pic>
          <p:nvPicPr>
            <p:cNvPr id="98" name="Graphic 97" descr="Users with solid fill">
              <a:extLst>
                <a:ext uri="{FF2B5EF4-FFF2-40B4-BE49-F238E27FC236}">
                  <a16:creationId xmlns:a16="http://schemas.microsoft.com/office/drawing/2014/main" id="{A6BA4A79-652B-6D32-6766-DD7FDE4A5F6D}"/>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62494" y="5181792"/>
              <a:ext cx="540000" cy="540000"/>
            </a:xfrm>
            <a:prstGeom prst="rect">
              <a:avLst/>
            </a:prstGeom>
          </p:spPr>
        </p:pic>
        <p:grpSp>
          <p:nvGrpSpPr>
            <p:cNvPr id="99" name="Group 98">
              <a:extLst>
                <a:ext uri="{FF2B5EF4-FFF2-40B4-BE49-F238E27FC236}">
                  <a16:creationId xmlns:a16="http://schemas.microsoft.com/office/drawing/2014/main" id="{7D90E011-4B2D-D343-3BFE-3FA46D49F37D}"/>
                </a:ext>
              </a:extLst>
            </p:cNvPr>
            <p:cNvGrpSpPr/>
            <p:nvPr/>
          </p:nvGrpSpPr>
          <p:grpSpPr>
            <a:xfrm>
              <a:off x="1500671" y="5161276"/>
              <a:ext cx="2524124" cy="616256"/>
              <a:chOff x="5981660" y="3605020"/>
              <a:chExt cx="1941815" cy="622298"/>
            </a:xfrm>
          </p:grpSpPr>
          <p:sp>
            <p:nvSpPr>
              <p:cNvPr id="100" name="Rectangle 99">
                <a:extLst>
                  <a:ext uri="{FF2B5EF4-FFF2-40B4-BE49-F238E27FC236}">
                    <a16:creationId xmlns:a16="http://schemas.microsoft.com/office/drawing/2014/main" id="{A882D8E3-7780-1A35-4847-76BAB2403125}"/>
                  </a:ext>
                </a:extLst>
              </p:cNvPr>
              <p:cNvSpPr/>
              <p:nvPr/>
            </p:nvSpPr>
            <p:spPr>
              <a:xfrm>
                <a:off x="5981660" y="3605020"/>
                <a:ext cx="1789272" cy="450649"/>
              </a:xfrm>
              <a:prstGeom prst="rect">
                <a:avLst/>
              </a:prstGeom>
            </p:spPr>
            <p:txBody>
              <a:bodyPr wrap="none">
                <a:noAutofit/>
              </a:bodyPr>
              <a:lstStyle/>
              <a:p>
                <a:pPr>
                  <a:spcBef>
                    <a:spcPts val="539"/>
                  </a:spcBef>
                  <a:spcAft>
                    <a:spcPts val="539"/>
                  </a:spcAft>
                </a:pPr>
                <a:r>
                  <a:rPr lang="el-GR" sz="1270" b="1" dirty="0">
                    <a:solidFill>
                      <a:srgbClr val="00A7B4"/>
                    </a:solidFill>
                  </a:rPr>
                  <a:t>+5.000</a:t>
                </a:r>
              </a:p>
            </p:txBody>
          </p:sp>
          <p:sp>
            <p:nvSpPr>
              <p:cNvPr id="101" name="Rectangle 100">
                <a:extLst>
                  <a:ext uri="{FF2B5EF4-FFF2-40B4-BE49-F238E27FC236}">
                    <a16:creationId xmlns:a16="http://schemas.microsoft.com/office/drawing/2014/main" id="{9DB6E7C7-1575-1CF5-3B58-7FB250875EFC}"/>
                  </a:ext>
                </a:extLst>
              </p:cNvPr>
              <p:cNvSpPr/>
              <p:nvPr/>
            </p:nvSpPr>
            <p:spPr>
              <a:xfrm>
                <a:off x="5981660" y="3939889"/>
                <a:ext cx="1789272" cy="287429"/>
              </a:xfrm>
              <a:prstGeom prst="rect">
                <a:avLst/>
              </a:prstGeom>
            </p:spPr>
            <p:txBody>
              <a:bodyPr wrap="square">
                <a:spAutoFit/>
              </a:bodyPr>
              <a:lstStyle/>
              <a:p>
                <a:r>
                  <a:rPr lang="el-GR" sz="1078" dirty="0">
                    <a:solidFill>
                      <a:schemeClr val="tx1">
                        <a:lumMod val="65000"/>
                        <a:lumOff val="35000"/>
                      </a:schemeClr>
                    </a:solidFill>
                  </a:rPr>
                  <a:t>Εργαζόμενοι</a:t>
                </a:r>
              </a:p>
            </p:txBody>
          </p:sp>
          <p:cxnSp>
            <p:nvCxnSpPr>
              <p:cNvPr id="102" name="Straight Connector 101">
                <a:extLst>
                  <a:ext uri="{FF2B5EF4-FFF2-40B4-BE49-F238E27FC236}">
                    <a16:creationId xmlns:a16="http://schemas.microsoft.com/office/drawing/2014/main" id="{448258B8-AD67-FABD-D6C3-BE18CD08DCAC}"/>
                  </a:ext>
                </a:extLst>
              </p:cNvPr>
              <p:cNvCxnSpPr/>
              <p:nvPr/>
            </p:nvCxnSpPr>
            <p:spPr>
              <a:xfrm>
                <a:off x="5981660" y="3933681"/>
                <a:ext cx="194181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3" name="Group 102">
            <a:extLst>
              <a:ext uri="{FF2B5EF4-FFF2-40B4-BE49-F238E27FC236}">
                <a16:creationId xmlns:a16="http://schemas.microsoft.com/office/drawing/2014/main" id="{EA688431-FD33-CE5C-FCDE-0AF6097A8869}"/>
              </a:ext>
            </a:extLst>
          </p:cNvPr>
          <p:cNvGrpSpPr/>
          <p:nvPr/>
        </p:nvGrpSpPr>
        <p:grpSpPr>
          <a:xfrm>
            <a:off x="899765" y="2990963"/>
            <a:ext cx="2868707" cy="592326"/>
            <a:chOff x="862494" y="5161276"/>
            <a:chExt cx="3162301" cy="587901"/>
          </a:xfrm>
        </p:grpSpPr>
        <p:pic>
          <p:nvPicPr>
            <p:cNvPr id="104" name="Graphic 103" descr="City outline">
              <a:extLst>
                <a:ext uri="{FF2B5EF4-FFF2-40B4-BE49-F238E27FC236}">
                  <a16:creationId xmlns:a16="http://schemas.microsoft.com/office/drawing/2014/main" id="{A0A7C137-9E6B-36ED-EC4D-91C32171D118}"/>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862494" y="5252775"/>
              <a:ext cx="540000" cy="486205"/>
            </a:xfrm>
            <a:prstGeom prst="rect">
              <a:avLst/>
            </a:prstGeom>
          </p:spPr>
        </p:pic>
        <p:grpSp>
          <p:nvGrpSpPr>
            <p:cNvPr id="105" name="Group 104">
              <a:extLst>
                <a:ext uri="{FF2B5EF4-FFF2-40B4-BE49-F238E27FC236}">
                  <a16:creationId xmlns:a16="http://schemas.microsoft.com/office/drawing/2014/main" id="{DBA2D4F0-F42C-9AEA-D12E-5A6CB584C9D1}"/>
                </a:ext>
              </a:extLst>
            </p:cNvPr>
            <p:cNvGrpSpPr/>
            <p:nvPr/>
          </p:nvGrpSpPr>
          <p:grpSpPr>
            <a:xfrm>
              <a:off x="1500671" y="5161276"/>
              <a:ext cx="2524124" cy="587901"/>
              <a:chOff x="5981660" y="3605020"/>
              <a:chExt cx="1941815" cy="593665"/>
            </a:xfrm>
          </p:grpSpPr>
          <p:sp>
            <p:nvSpPr>
              <p:cNvPr id="106" name="Rectangle 105">
                <a:extLst>
                  <a:ext uri="{FF2B5EF4-FFF2-40B4-BE49-F238E27FC236}">
                    <a16:creationId xmlns:a16="http://schemas.microsoft.com/office/drawing/2014/main" id="{D8E2B94B-31AE-A128-DBCE-4583FD83929F}"/>
                  </a:ext>
                </a:extLst>
              </p:cNvPr>
              <p:cNvSpPr/>
              <p:nvPr/>
            </p:nvSpPr>
            <p:spPr>
              <a:xfrm>
                <a:off x="5981660" y="3605020"/>
                <a:ext cx="1789272" cy="450649"/>
              </a:xfrm>
              <a:prstGeom prst="rect">
                <a:avLst/>
              </a:prstGeom>
            </p:spPr>
            <p:txBody>
              <a:bodyPr wrap="none">
                <a:noAutofit/>
              </a:bodyPr>
              <a:lstStyle/>
              <a:p>
                <a:pPr>
                  <a:spcBef>
                    <a:spcPts val="539"/>
                  </a:spcBef>
                  <a:spcAft>
                    <a:spcPts val="539"/>
                  </a:spcAft>
                </a:pPr>
                <a:r>
                  <a:rPr lang="el-GR" sz="1270" b="1" dirty="0">
                    <a:solidFill>
                      <a:srgbClr val="00A7B4"/>
                    </a:solidFill>
                  </a:rPr>
                  <a:t>140</a:t>
                </a:r>
              </a:p>
            </p:txBody>
          </p:sp>
          <p:sp>
            <p:nvSpPr>
              <p:cNvPr id="107" name="Rectangle 106">
                <a:extLst>
                  <a:ext uri="{FF2B5EF4-FFF2-40B4-BE49-F238E27FC236}">
                    <a16:creationId xmlns:a16="http://schemas.microsoft.com/office/drawing/2014/main" id="{5AB1C18D-F471-CB03-42AA-CE75FD6782C9}"/>
                  </a:ext>
                </a:extLst>
              </p:cNvPr>
              <p:cNvSpPr/>
              <p:nvPr/>
            </p:nvSpPr>
            <p:spPr>
              <a:xfrm>
                <a:off x="5981660" y="3939889"/>
                <a:ext cx="1941815" cy="258796"/>
              </a:xfrm>
              <a:prstGeom prst="rect">
                <a:avLst/>
              </a:prstGeom>
            </p:spPr>
            <p:txBody>
              <a:bodyPr wrap="square">
                <a:spAutoFit/>
              </a:bodyPr>
              <a:lstStyle/>
              <a:p>
                <a:r>
                  <a:rPr lang="el-GR" sz="1078" dirty="0">
                    <a:solidFill>
                      <a:schemeClr val="tx1">
                        <a:lumMod val="65000"/>
                        <a:lumOff val="35000"/>
                      </a:schemeClr>
                    </a:solidFill>
                  </a:rPr>
                  <a:t>Φαρμακαποθήκες / Συνεταιρισμοί</a:t>
                </a:r>
              </a:p>
            </p:txBody>
          </p:sp>
          <p:cxnSp>
            <p:nvCxnSpPr>
              <p:cNvPr id="108" name="Straight Connector 107">
                <a:extLst>
                  <a:ext uri="{FF2B5EF4-FFF2-40B4-BE49-F238E27FC236}">
                    <a16:creationId xmlns:a16="http://schemas.microsoft.com/office/drawing/2014/main" id="{23FAA056-B0D0-3E79-DCF9-091BFDC90BCF}"/>
                  </a:ext>
                </a:extLst>
              </p:cNvPr>
              <p:cNvCxnSpPr/>
              <p:nvPr/>
            </p:nvCxnSpPr>
            <p:spPr>
              <a:xfrm>
                <a:off x="5981660" y="3933681"/>
                <a:ext cx="194181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7683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7B66C-4EF5-BE07-C5EB-318FDCEF7FA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4D0E352-23E5-CF84-6D55-563D6B7F618E}"/>
              </a:ext>
            </a:extLst>
          </p:cNvPr>
          <p:cNvGraphicFramePr>
            <a:graphicFrameLocks noChangeAspect="1"/>
          </p:cNvGraphicFramePr>
          <p:nvPr>
            <p:custDataLst>
              <p:tags r:id="rId1"/>
            </p:custDataLst>
            <p:extLst>
              <p:ext uri="{D42A27DB-BD31-4B8C-83A1-F6EECF244321}">
                <p14:modId xmlns:p14="http://schemas.microsoft.com/office/powerpoint/2010/main" val="2073230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25" imgH="426" progId="TCLayout.ActiveDocument.1">
                  <p:embed/>
                </p:oleObj>
              </mc:Choice>
              <mc:Fallback>
                <p:oleObj name="think-cell Slide" r:id="rId24" imgW="425" imgH="426" progId="TCLayout.ActiveDocument.1">
                  <p:embed/>
                  <p:pic>
                    <p:nvPicPr>
                      <p:cNvPr id="4" name="think-cell data - do not delete" hidden="1">
                        <a:extLst>
                          <a:ext uri="{FF2B5EF4-FFF2-40B4-BE49-F238E27FC236}">
                            <a16:creationId xmlns:a16="http://schemas.microsoft.com/office/drawing/2014/main" id="{74D0E352-23E5-CF84-6D55-563D6B7F618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7" name="Rectangle: Rounded Corners 6">
            <a:extLst>
              <a:ext uri="{FF2B5EF4-FFF2-40B4-BE49-F238E27FC236}">
                <a16:creationId xmlns:a16="http://schemas.microsoft.com/office/drawing/2014/main" id="{5112EE0F-E5CD-3643-57AB-7DA5A3BF203B}"/>
              </a:ext>
            </a:extLst>
          </p:cNvPr>
          <p:cNvSpPr/>
          <p:nvPr>
            <p:custDataLst>
              <p:tags r:id="rId2"/>
            </p:custDataLst>
          </p:nvPr>
        </p:nvSpPr>
        <p:spPr>
          <a:xfrm>
            <a:off x="575173" y="2829329"/>
            <a:ext cx="5398590" cy="1841096"/>
          </a:xfrm>
          <a:prstGeom prst="roundRect">
            <a:avLst>
              <a:gd name="adj" fmla="val 6091"/>
            </a:avLst>
          </a:prstGeom>
          <a:solidFill>
            <a:srgbClr val="F8F8F8"/>
          </a:solidFill>
          <a:ln w="190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l-GR" dirty="0">
              <a:solidFill>
                <a:schemeClr val="bg1"/>
              </a:solidFill>
            </a:endParaRPr>
          </a:p>
        </p:txBody>
      </p:sp>
      <p:grpSp>
        <p:nvGrpSpPr>
          <p:cNvPr id="11" name="Group 10">
            <a:extLst>
              <a:ext uri="{FF2B5EF4-FFF2-40B4-BE49-F238E27FC236}">
                <a16:creationId xmlns:a16="http://schemas.microsoft.com/office/drawing/2014/main" id="{A140F43E-AD7D-F5C1-B795-D13403ABABE4}"/>
              </a:ext>
            </a:extLst>
          </p:cNvPr>
          <p:cNvGrpSpPr/>
          <p:nvPr/>
        </p:nvGrpSpPr>
        <p:grpSpPr>
          <a:xfrm>
            <a:off x="567239" y="2471366"/>
            <a:ext cx="5420990" cy="309562"/>
            <a:chOff x="516000" y="1675302"/>
            <a:chExt cx="3496939" cy="322294"/>
          </a:xfrm>
        </p:grpSpPr>
        <p:cxnSp>
          <p:nvCxnSpPr>
            <p:cNvPr id="13" name="Straight Connector 12">
              <a:extLst>
                <a:ext uri="{FF2B5EF4-FFF2-40B4-BE49-F238E27FC236}">
                  <a16:creationId xmlns:a16="http://schemas.microsoft.com/office/drawing/2014/main" id="{BD48B239-65D4-E9D3-BE37-9AB2D7C650FA}"/>
                </a:ext>
              </a:extLst>
            </p:cNvPr>
            <p:cNvCxnSpPr>
              <a:cxnSpLocks/>
            </p:cNvCxnSpPr>
            <p:nvPr/>
          </p:nvCxnSpPr>
          <p:spPr>
            <a:xfrm>
              <a:off x="516000" y="1997596"/>
              <a:ext cx="3496939" cy="0"/>
            </a:xfrm>
            <a:prstGeom prst="line">
              <a:avLst/>
            </a:prstGeom>
            <a:solidFill>
              <a:srgbClr val="4F2D7F"/>
            </a:solidFill>
            <a:ln w="19050">
              <a:solidFill>
                <a:srgbClr val="55437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5A8D304-09F6-BF0E-6A63-82335CADCBC8}"/>
                </a:ext>
              </a:extLst>
            </p:cNvPr>
            <p:cNvSpPr/>
            <p:nvPr/>
          </p:nvSpPr>
          <p:spPr>
            <a:xfrm>
              <a:off x="521118" y="1675302"/>
              <a:ext cx="3491821" cy="280315"/>
            </a:xfrm>
            <a:prstGeom prst="rect">
              <a:avLst/>
            </a:prstGeom>
          </p:spPr>
          <p:txBody>
            <a:bodyPr wrap="square">
              <a:spAutoFit/>
            </a:bodyPr>
            <a:lstStyle/>
            <a:p>
              <a:pPr marL="1350" algn="ctr">
                <a:lnSpc>
                  <a:spcPct val="114000"/>
                </a:lnSpc>
                <a:spcBef>
                  <a:spcPts val="500"/>
                </a:spcBef>
                <a:spcAft>
                  <a:spcPts val="500"/>
                </a:spcAft>
              </a:pPr>
              <a:r>
                <a:rPr lang="el-GR" sz="1100" b="1" dirty="0">
                  <a:solidFill>
                    <a:schemeClr val="accent6">
                      <a:lumMod val="90000"/>
                      <a:lumOff val="10000"/>
                    </a:schemeClr>
                  </a:solidFill>
                </a:rPr>
                <a:t>Κύκλος εργασιών</a:t>
              </a:r>
            </a:p>
          </p:txBody>
        </p:sp>
      </p:grpSp>
      <p:sp>
        <p:nvSpPr>
          <p:cNvPr id="5" name="Title">
            <a:extLst>
              <a:ext uri="{FF2B5EF4-FFF2-40B4-BE49-F238E27FC236}">
                <a16:creationId xmlns:a16="http://schemas.microsoft.com/office/drawing/2014/main" id="{45B274DB-4FE6-2B29-DB8E-151BC375521B}"/>
              </a:ext>
            </a:extLst>
          </p:cNvPr>
          <p:cNvSpPr txBox="1">
            <a:spLocks/>
          </p:cNvSpPr>
          <p:nvPr/>
        </p:nvSpPr>
        <p:spPr>
          <a:xfrm>
            <a:off x="516000" y="517236"/>
            <a:ext cx="11160000" cy="936000"/>
          </a:xfrm>
          <a:prstGeom prst="rect">
            <a:avLst/>
          </a:prstGeom>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panose="020B0604020202020204" pitchFamily="34" charset="0"/>
                <a:cs typeface="Arial" panose="020B0604020202020204" pitchFamily="34" charset="0"/>
              </a:rPr>
              <a:t>Ανάλυση προσφοράς</a:t>
            </a:r>
          </a:p>
          <a:p>
            <a:r>
              <a:rPr lang="el-GR" sz="2000" dirty="0">
                <a:solidFill>
                  <a:srgbClr val="00A7B4"/>
                </a:solidFill>
                <a:latin typeface="Arial" panose="020B0604020202020204" pitchFamily="34" charset="0"/>
                <a:cs typeface="Arial" panose="020B0604020202020204" pitchFamily="34" charset="0"/>
              </a:rPr>
              <a:t>Διαχρονική εξέλιξη πωλήσεων φαρμακαποθηκών</a:t>
            </a:r>
          </a:p>
        </p:txBody>
      </p:sp>
      <p:sp>
        <p:nvSpPr>
          <p:cNvPr id="6" name="Text Placeholder 5">
            <a:extLst>
              <a:ext uri="{FF2B5EF4-FFF2-40B4-BE49-F238E27FC236}">
                <a16:creationId xmlns:a16="http://schemas.microsoft.com/office/drawing/2014/main" id="{24DE89B2-F555-F444-1B7E-BFE34C893B96}"/>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indent="-172800">
              <a:spcBef>
                <a:spcPts val="118"/>
              </a:spcBef>
              <a:spcAft>
                <a:spcPts val="118"/>
              </a:spcAft>
              <a:defRPr/>
            </a:pPr>
            <a:r>
              <a:rPr lang="el-GR" sz="1179" dirty="0">
                <a:solidFill>
                  <a:srgbClr val="4F2D7F"/>
                </a:solidFill>
                <a:latin typeface="Arial (Body)"/>
                <a:cs typeface="Arial" panose="020B0604020202020204" pitchFamily="34" charset="0"/>
              </a:rPr>
              <a:t>Οι 140 εταιρείες που δραστηριοποιούνται στον κλάδο της αποθήκευσης και διανομής φαρμάκου,</a:t>
            </a:r>
            <a:r>
              <a:rPr lang="en-US" sz="1179" dirty="0">
                <a:solidFill>
                  <a:srgbClr val="4F2D7F"/>
                </a:solidFill>
                <a:latin typeface="Arial (Body)"/>
                <a:cs typeface="Arial" panose="020B0604020202020204" pitchFamily="34" charset="0"/>
              </a:rPr>
              <a:t> </a:t>
            </a:r>
            <a:r>
              <a:rPr lang="el-GR" sz="1179" dirty="0">
                <a:solidFill>
                  <a:srgbClr val="4F2D7F"/>
                </a:solidFill>
                <a:latin typeface="Arial (Body)"/>
                <a:cs typeface="Arial" panose="020B0604020202020204" pitchFamily="34" charset="0"/>
              </a:rPr>
              <a:t>διαμορφώνουν συνολικό κύκλο εργασιών ~</a:t>
            </a:r>
            <a:r>
              <a:rPr lang="el-GR" sz="1179" b="1" dirty="0">
                <a:solidFill>
                  <a:srgbClr val="4F2D7F"/>
                </a:solidFill>
                <a:latin typeface="Arial (Body)"/>
                <a:cs typeface="Arial" panose="020B0604020202020204" pitchFamily="34" charset="0"/>
              </a:rPr>
              <a:t>€ 3,56 δισ.</a:t>
            </a:r>
            <a:r>
              <a:rPr lang="el-GR" sz="1179" dirty="0">
                <a:solidFill>
                  <a:srgbClr val="4F2D7F"/>
                </a:solidFill>
                <a:latin typeface="Arial (Body)"/>
                <a:cs typeface="Arial" panose="020B0604020202020204" pitchFamily="34" charset="0"/>
              </a:rPr>
              <a:t> ως </a:t>
            </a:r>
          </a:p>
          <a:p>
            <a:pPr marL="172800" indent="-172800">
              <a:spcBef>
                <a:spcPts val="118"/>
              </a:spcBef>
              <a:spcAft>
                <a:spcPts val="118"/>
              </a:spcAft>
              <a:defRPr/>
            </a:pPr>
            <a:r>
              <a:rPr lang="el-GR" sz="1179" dirty="0">
                <a:solidFill>
                  <a:srgbClr val="4F2D7F"/>
                </a:solidFill>
                <a:latin typeface="Arial (Body)"/>
                <a:cs typeface="Arial" panose="020B0604020202020204" pitchFamily="34" charset="0"/>
              </a:rPr>
              <a:t>απόρροια:  </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της </a:t>
            </a:r>
            <a:r>
              <a:rPr lang="el-GR" sz="1179" b="1" dirty="0">
                <a:solidFill>
                  <a:srgbClr val="4F2D7F"/>
                </a:solidFill>
                <a:latin typeface="Arial (Body)"/>
                <a:cs typeface="Arial" panose="020B0604020202020204" pitchFamily="34" charset="0"/>
              </a:rPr>
              <a:t>διαχρονικής αύξησης των πωλήσεων</a:t>
            </a:r>
            <a:r>
              <a:rPr lang="el-GR" sz="1179" dirty="0">
                <a:solidFill>
                  <a:srgbClr val="4F2D7F"/>
                </a:solidFill>
                <a:latin typeface="Arial (Body)"/>
                <a:cs typeface="Arial" panose="020B0604020202020204" pitchFamily="34" charset="0"/>
              </a:rPr>
              <a:t> την τελευταία 5ετία (5,6% κατά μέσο όρο ετησίως) </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Body)"/>
                <a:cs typeface="Arial" panose="020B0604020202020204" pitchFamily="34" charset="0"/>
              </a:rPr>
              <a:t>της </a:t>
            </a:r>
            <a:r>
              <a:rPr lang="el-GR" sz="1179" b="1" dirty="0">
                <a:solidFill>
                  <a:srgbClr val="4F2D7F"/>
                </a:solidFill>
                <a:latin typeface="Arial (Body)"/>
                <a:cs typeface="Arial" panose="020B0604020202020204" pitchFamily="34" charset="0"/>
              </a:rPr>
              <a:t>αύξησης του απασχολούμενου προσωπικού</a:t>
            </a:r>
            <a:endParaRPr lang="el-GR" sz="1179" dirty="0">
              <a:solidFill>
                <a:srgbClr val="4F2D7F"/>
              </a:solidFill>
              <a:highlight>
                <a:srgbClr val="FFFF00"/>
              </a:highlight>
              <a:latin typeface="Arial (Body)"/>
              <a:cs typeface="Arial" panose="020B0604020202020204" pitchFamily="34" charset="0"/>
            </a:endParaRPr>
          </a:p>
        </p:txBody>
      </p:sp>
      <p:graphicFrame>
        <p:nvGraphicFramePr>
          <p:cNvPr id="23" name="Chart 22">
            <a:extLst>
              <a:ext uri="{FF2B5EF4-FFF2-40B4-BE49-F238E27FC236}">
                <a16:creationId xmlns:a16="http://schemas.microsoft.com/office/drawing/2014/main" id="{779C176D-97FD-8593-A59F-23D1C2071581}"/>
              </a:ext>
            </a:extLst>
          </p:cNvPr>
          <p:cNvGraphicFramePr/>
          <p:nvPr>
            <p:custDataLst>
              <p:tags r:id="rId3"/>
            </p:custDataLst>
            <p:extLst>
              <p:ext uri="{D42A27DB-BD31-4B8C-83A1-F6EECF244321}">
                <p14:modId xmlns:p14="http://schemas.microsoft.com/office/powerpoint/2010/main" val="183161641"/>
              </p:ext>
            </p:extLst>
          </p:nvPr>
        </p:nvGraphicFramePr>
        <p:xfrm>
          <a:off x="1044575" y="3130550"/>
          <a:ext cx="4846638" cy="1389063"/>
        </p:xfrm>
        <a:graphic>
          <a:graphicData uri="http://schemas.openxmlformats.org/drawingml/2006/chart">
            <c:chart xmlns:c="http://schemas.openxmlformats.org/drawingml/2006/chart" xmlns:r="http://schemas.openxmlformats.org/officeDocument/2006/relationships" r:id="rId26"/>
          </a:graphicData>
        </a:graphic>
      </p:graphicFrame>
      <p:sp>
        <p:nvSpPr>
          <p:cNvPr id="376" name="Text">
            <a:extLst>
              <a:ext uri="{FF2B5EF4-FFF2-40B4-BE49-F238E27FC236}">
                <a16:creationId xmlns:a16="http://schemas.microsoft.com/office/drawing/2014/main" id="{6F72265C-1C3D-4AC4-B2B0-19256D0E5495}"/>
              </a:ext>
            </a:extLst>
          </p:cNvPr>
          <p:cNvSpPr>
            <a:spLocks noGrp="1"/>
          </p:cNvSpPr>
          <p:nvPr>
            <p:custDataLst>
              <p:tags r:id="rId4"/>
            </p:custDataLst>
          </p:nvPr>
        </p:nvSpPr>
        <p:spPr bwMode="gray">
          <a:xfrm>
            <a:off x="790574" y="4368800"/>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6962C454-DE10-4E5D-B1B6-F7AB44DF4A6D}" type="datetime'''''''''''''''0'''''''''''',''''''''''''''''''''''0''''0'">
              <a:rPr lang="el-GR" altLang="en-US" sz="900" b="0" smtClean="0"/>
              <a:pPr/>
              <a:t>0,00</a:t>
            </a:fld>
            <a:endParaRPr lang="el-GR" sz="900" b="0" noProof="0" dirty="0"/>
          </a:p>
        </p:txBody>
      </p:sp>
      <p:sp>
        <p:nvSpPr>
          <p:cNvPr id="378" name="Text">
            <a:extLst>
              <a:ext uri="{FF2B5EF4-FFF2-40B4-BE49-F238E27FC236}">
                <a16:creationId xmlns:a16="http://schemas.microsoft.com/office/drawing/2014/main" id="{FBEE3CCE-557E-1019-9001-20887F43A9D2}"/>
              </a:ext>
            </a:extLst>
          </p:cNvPr>
          <p:cNvSpPr>
            <a:spLocks noGrp="1"/>
          </p:cNvSpPr>
          <p:nvPr>
            <p:custDataLst>
              <p:tags r:id="rId5"/>
            </p:custDataLst>
          </p:nvPr>
        </p:nvSpPr>
        <p:spPr bwMode="gray">
          <a:xfrm>
            <a:off x="790574" y="4062413"/>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ABB50515-DA16-46F4-AFF7-83B85EDD9F85}" type="datetime'''1'''',0''''''''''0'''''''''''">
              <a:rPr lang="el-GR" altLang="en-US" sz="900" b="0" smtClean="0"/>
              <a:pPr/>
              <a:t>1,00</a:t>
            </a:fld>
            <a:endParaRPr lang="el-GR" sz="900" b="0" noProof="0" dirty="0"/>
          </a:p>
        </p:txBody>
      </p:sp>
      <p:sp>
        <p:nvSpPr>
          <p:cNvPr id="380" name="Text">
            <a:extLst>
              <a:ext uri="{FF2B5EF4-FFF2-40B4-BE49-F238E27FC236}">
                <a16:creationId xmlns:a16="http://schemas.microsoft.com/office/drawing/2014/main" id="{96B0F6BD-8493-6F11-F9B2-EA5CE79BC6A1}"/>
              </a:ext>
            </a:extLst>
          </p:cNvPr>
          <p:cNvSpPr>
            <a:spLocks noGrp="1"/>
          </p:cNvSpPr>
          <p:nvPr>
            <p:custDataLst>
              <p:tags r:id="rId6"/>
            </p:custDataLst>
          </p:nvPr>
        </p:nvSpPr>
        <p:spPr bwMode="gray">
          <a:xfrm>
            <a:off x="790574" y="375602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1F86713C-EB4B-40C4-8A17-2459EB4333EC}" type="datetime'2'''''''''''''''''',''0''''''''''''''''''''''''''''0'''''''">
              <a:rPr lang="el-GR" altLang="en-US" sz="900" b="0" smtClean="0"/>
              <a:pPr/>
              <a:t>2,00</a:t>
            </a:fld>
            <a:endParaRPr lang="el-GR" sz="900" b="0" noProof="0" dirty="0"/>
          </a:p>
        </p:txBody>
      </p:sp>
      <p:sp>
        <p:nvSpPr>
          <p:cNvPr id="382" name="Text">
            <a:extLst>
              <a:ext uri="{FF2B5EF4-FFF2-40B4-BE49-F238E27FC236}">
                <a16:creationId xmlns:a16="http://schemas.microsoft.com/office/drawing/2014/main" id="{4C6C7FA5-DACF-EFB1-1E66-4BA401606157}"/>
              </a:ext>
            </a:extLst>
          </p:cNvPr>
          <p:cNvSpPr>
            <a:spLocks noGrp="1"/>
          </p:cNvSpPr>
          <p:nvPr>
            <p:custDataLst>
              <p:tags r:id="rId7"/>
            </p:custDataLst>
          </p:nvPr>
        </p:nvSpPr>
        <p:spPr bwMode="gray">
          <a:xfrm>
            <a:off x="790574" y="345122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A7478EB5-559F-4428-87F1-12ACCA7E87EC}" type="datetime'''''3'''',''''''''''''''0''''''''''''''''''0'">
              <a:rPr lang="el-GR" altLang="en-US" sz="900" b="0" smtClean="0"/>
              <a:pPr/>
              <a:t>3,00</a:t>
            </a:fld>
            <a:endParaRPr lang="el-GR" sz="900" b="0" noProof="0" dirty="0"/>
          </a:p>
        </p:txBody>
      </p:sp>
      <p:sp>
        <p:nvSpPr>
          <p:cNvPr id="384" name="Text">
            <a:extLst>
              <a:ext uri="{FF2B5EF4-FFF2-40B4-BE49-F238E27FC236}">
                <a16:creationId xmlns:a16="http://schemas.microsoft.com/office/drawing/2014/main" id="{4415F7D1-47F5-902E-7750-98E98A3BB91B}"/>
              </a:ext>
            </a:extLst>
          </p:cNvPr>
          <p:cNvSpPr>
            <a:spLocks noGrp="1"/>
          </p:cNvSpPr>
          <p:nvPr>
            <p:custDataLst>
              <p:tags r:id="rId8"/>
            </p:custDataLst>
          </p:nvPr>
        </p:nvSpPr>
        <p:spPr bwMode="gray">
          <a:xfrm>
            <a:off x="790574" y="3144838"/>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r">
              <a:spcBef>
                <a:spcPct val="0"/>
              </a:spcBef>
              <a:spcAft>
                <a:spcPct val="0"/>
              </a:spcAft>
            </a:pPr>
            <a:fld id="{AF8F1670-9F45-4C1E-9116-62265E325225}" type="datetime'''''''''''''4,''''''''0''''''''''''0'''''''''''">
              <a:rPr lang="el-GR" altLang="en-US" sz="900" b="0" smtClean="0"/>
              <a:pPr/>
              <a:t>4,00</a:t>
            </a:fld>
            <a:endParaRPr lang="el-GR" sz="900" b="0" noProof="0" dirty="0"/>
          </a:p>
        </p:txBody>
      </p:sp>
      <p:cxnSp>
        <p:nvCxnSpPr>
          <p:cNvPr id="327" name="Straight Connector 326">
            <a:extLst>
              <a:ext uri="{FF2B5EF4-FFF2-40B4-BE49-F238E27FC236}">
                <a16:creationId xmlns:a16="http://schemas.microsoft.com/office/drawing/2014/main" id="{7029BB17-2E4F-265F-22AF-12147A4DAE01}"/>
              </a:ext>
            </a:extLst>
          </p:cNvPr>
          <p:cNvCxnSpPr>
            <a:cxnSpLocks/>
          </p:cNvCxnSpPr>
          <p:nvPr>
            <p:custDataLst>
              <p:tags r:id="rId9"/>
            </p:custDataLst>
          </p:nvPr>
        </p:nvCxnSpPr>
        <p:spPr bwMode="auto">
          <a:xfrm flipV="1">
            <a:off x="1595438" y="2947987"/>
            <a:ext cx="3744913" cy="21113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18" name="Text">
            <a:extLst>
              <a:ext uri="{FF2B5EF4-FFF2-40B4-BE49-F238E27FC236}">
                <a16:creationId xmlns:a16="http://schemas.microsoft.com/office/drawing/2014/main" id="{FF17E61E-BCC6-D241-1779-941126F32DD4}"/>
              </a:ext>
            </a:extLst>
          </p:cNvPr>
          <p:cNvSpPr>
            <a:spLocks noGrp="1"/>
          </p:cNvSpPr>
          <p:nvPr>
            <p:custDataLst>
              <p:tags r:id="rId10"/>
            </p:custDataLst>
          </p:nvPr>
        </p:nvSpPr>
        <p:spPr bwMode="auto">
          <a:xfrm>
            <a:off x="908050" y="2865438"/>
            <a:ext cx="4381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r>
              <a:rPr lang="el-GR" sz="900" b="0" dirty="0">
                <a:solidFill>
                  <a:srgbClr val="000000"/>
                </a:solidFill>
              </a:rPr>
              <a:t>σε δισ. €</a:t>
            </a:r>
            <a:endParaRPr lang="el-GR" sz="900" b="0" noProof="0" dirty="0">
              <a:solidFill>
                <a:srgbClr val="000000"/>
              </a:solidFill>
            </a:endParaRPr>
          </a:p>
        </p:txBody>
      </p:sp>
      <p:sp>
        <p:nvSpPr>
          <p:cNvPr id="8" name="Text">
            <a:extLst>
              <a:ext uri="{FF2B5EF4-FFF2-40B4-BE49-F238E27FC236}">
                <a16:creationId xmlns:a16="http://schemas.microsoft.com/office/drawing/2014/main" id="{7C8DE48C-03D4-BABB-A86D-D9A78AEFF837}"/>
              </a:ext>
            </a:extLst>
          </p:cNvPr>
          <p:cNvSpPr>
            <a:spLocks noGrp="1"/>
          </p:cNvSpPr>
          <p:nvPr>
            <p:custDataLst>
              <p:tags r:id="rId11"/>
            </p:custDataLst>
          </p:nvPr>
        </p:nvSpPr>
        <p:spPr bwMode="auto">
          <a:xfrm>
            <a:off x="1462088" y="44751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1CCA554B-8800-46C6-B9B8-1CF408B50B0B}" type="datetime'''''2''''''''0''''''''''''''''1''''''''''''''9'''''''''">
              <a:rPr lang="el-GR" altLang="en-US" sz="900" b="0" smtClean="0">
                <a:solidFill>
                  <a:srgbClr val="000000"/>
                </a:solidFill>
              </a:rPr>
              <a:pPr/>
              <a:t>2019</a:t>
            </a:fld>
            <a:endParaRPr lang="el-GR" sz="900" b="0" noProof="0" dirty="0">
              <a:solidFill>
                <a:srgbClr val="000000"/>
              </a:solidFill>
            </a:endParaRPr>
          </a:p>
        </p:txBody>
      </p:sp>
      <p:sp>
        <p:nvSpPr>
          <p:cNvPr id="9" name="Text">
            <a:extLst>
              <a:ext uri="{FF2B5EF4-FFF2-40B4-BE49-F238E27FC236}">
                <a16:creationId xmlns:a16="http://schemas.microsoft.com/office/drawing/2014/main" id="{ADE0D229-22BE-366B-5A20-C739EE9C1898}"/>
              </a:ext>
            </a:extLst>
          </p:cNvPr>
          <p:cNvSpPr>
            <a:spLocks noGrp="1"/>
          </p:cNvSpPr>
          <p:nvPr>
            <p:custDataLst>
              <p:tags r:id="rId12"/>
            </p:custDataLst>
          </p:nvPr>
        </p:nvSpPr>
        <p:spPr bwMode="auto">
          <a:xfrm>
            <a:off x="2398713" y="44751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A5C49A05-361F-4EFC-B396-4F14D4F52B9A}" type="datetime'''''''''''''2''''''''0''''''''''20'">
              <a:rPr lang="el-GR" altLang="en-US" sz="900" b="0" smtClean="0">
                <a:solidFill>
                  <a:srgbClr val="000000"/>
                </a:solidFill>
              </a:rPr>
              <a:pPr/>
              <a:t>2020</a:t>
            </a:fld>
            <a:endParaRPr lang="el-GR" sz="900" b="0" noProof="0" dirty="0">
              <a:solidFill>
                <a:srgbClr val="000000"/>
              </a:solidFill>
            </a:endParaRPr>
          </a:p>
        </p:txBody>
      </p:sp>
      <p:sp>
        <p:nvSpPr>
          <p:cNvPr id="10" name="Text">
            <a:extLst>
              <a:ext uri="{FF2B5EF4-FFF2-40B4-BE49-F238E27FC236}">
                <a16:creationId xmlns:a16="http://schemas.microsoft.com/office/drawing/2014/main" id="{FD583EF3-382F-7D2A-B7C6-2E74DE54086F}"/>
              </a:ext>
            </a:extLst>
          </p:cNvPr>
          <p:cNvSpPr>
            <a:spLocks noGrp="1"/>
          </p:cNvSpPr>
          <p:nvPr>
            <p:custDataLst>
              <p:tags r:id="rId13"/>
            </p:custDataLst>
          </p:nvPr>
        </p:nvSpPr>
        <p:spPr bwMode="auto">
          <a:xfrm>
            <a:off x="3333750" y="44751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6E7CD4A0-C4E6-40E8-9C7D-44F68271F683}" type="datetime'''2''''''''''''''''''''''''''''''''''''''''''''''''0''2''1'">
              <a:rPr lang="el-GR" altLang="en-US" sz="900" b="0" smtClean="0">
                <a:solidFill>
                  <a:srgbClr val="000000"/>
                </a:solidFill>
              </a:rPr>
              <a:pPr/>
              <a:t>2021</a:t>
            </a:fld>
            <a:endParaRPr lang="el-GR" sz="900" b="0" noProof="0" dirty="0">
              <a:solidFill>
                <a:srgbClr val="000000"/>
              </a:solidFill>
            </a:endParaRPr>
          </a:p>
        </p:txBody>
      </p:sp>
      <p:sp>
        <p:nvSpPr>
          <p:cNvPr id="18" name="Text">
            <a:extLst>
              <a:ext uri="{FF2B5EF4-FFF2-40B4-BE49-F238E27FC236}">
                <a16:creationId xmlns:a16="http://schemas.microsoft.com/office/drawing/2014/main" id="{A3F028C9-4FA8-EDA5-E121-A36AB7C26341}"/>
              </a:ext>
            </a:extLst>
          </p:cNvPr>
          <p:cNvSpPr>
            <a:spLocks noGrp="1"/>
          </p:cNvSpPr>
          <p:nvPr>
            <p:custDataLst>
              <p:tags r:id="rId14"/>
            </p:custDataLst>
          </p:nvPr>
        </p:nvSpPr>
        <p:spPr bwMode="auto">
          <a:xfrm>
            <a:off x="4270375" y="44751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78797677-01B6-459B-9884-3BE4EC18A092}" type="datetime'''''''''2''''''0''''''2''''''''''''''''''''''2'''''''''">
              <a:rPr lang="el-GR" altLang="en-US" sz="900" b="0" smtClean="0">
                <a:solidFill>
                  <a:srgbClr val="000000"/>
                </a:solidFill>
              </a:rPr>
              <a:pPr/>
              <a:t>2022</a:t>
            </a:fld>
            <a:endParaRPr lang="el-GR" sz="900" b="0" noProof="0" dirty="0">
              <a:solidFill>
                <a:srgbClr val="000000"/>
              </a:solidFill>
            </a:endParaRPr>
          </a:p>
        </p:txBody>
      </p:sp>
      <p:sp>
        <p:nvSpPr>
          <p:cNvPr id="19" name="Text">
            <a:extLst>
              <a:ext uri="{FF2B5EF4-FFF2-40B4-BE49-F238E27FC236}">
                <a16:creationId xmlns:a16="http://schemas.microsoft.com/office/drawing/2014/main" id="{C48FB58B-B17A-F9CE-D27F-841B00CCCEA9}"/>
              </a:ext>
            </a:extLst>
          </p:cNvPr>
          <p:cNvSpPr>
            <a:spLocks noGrp="1"/>
          </p:cNvSpPr>
          <p:nvPr>
            <p:custDataLst>
              <p:tags r:id="rId15"/>
            </p:custDataLst>
          </p:nvPr>
        </p:nvSpPr>
        <p:spPr bwMode="auto">
          <a:xfrm>
            <a:off x="5207000" y="4475163"/>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3CADC790-BDE4-43FE-B0B7-0E0266400DD6}" type="datetime'2''''''''''''0''2''''''''''''3'">
              <a:rPr lang="el-GR" altLang="en-US" sz="900" b="0" smtClean="0">
                <a:solidFill>
                  <a:srgbClr val="000000"/>
                </a:solidFill>
              </a:rPr>
              <a:pPr/>
              <a:t>2023</a:t>
            </a:fld>
            <a:endParaRPr lang="el-GR" sz="900" b="0" noProof="0" dirty="0">
              <a:solidFill>
                <a:srgbClr val="000000"/>
              </a:solidFill>
            </a:endParaRPr>
          </a:p>
        </p:txBody>
      </p:sp>
      <p:sp>
        <p:nvSpPr>
          <p:cNvPr id="371" name="Text">
            <a:extLst>
              <a:ext uri="{FF2B5EF4-FFF2-40B4-BE49-F238E27FC236}">
                <a16:creationId xmlns:a16="http://schemas.microsoft.com/office/drawing/2014/main" id="{20D92588-C260-DA84-EECB-B9FD64C2C5B5}"/>
              </a:ext>
            </a:extLst>
          </p:cNvPr>
          <p:cNvSpPr>
            <a:spLocks noGrp="1"/>
          </p:cNvSpPr>
          <p:nvPr>
            <p:custDataLst>
              <p:tags r:id="rId16"/>
            </p:custDataLst>
          </p:nvPr>
        </p:nvSpPr>
        <p:spPr bwMode="gray">
          <a:xfrm>
            <a:off x="1468438" y="3397250"/>
            <a:ext cx="254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473A9C46-594C-4C1F-9612-48ABB477429F}" type="datetime'2'''''''''',''''''''''''''''''''''''''''''87'''''''''''">
              <a:rPr lang="el-GR" altLang="en-US" sz="900" b="0" smtClean="0">
                <a:solidFill>
                  <a:srgbClr val="000000"/>
                </a:solidFill>
              </a:rPr>
              <a:pPr/>
              <a:t>2,87</a:t>
            </a:fld>
            <a:endParaRPr lang="el-GR" sz="900" b="0" noProof="0" dirty="0">
              <a:solidFill>
                <a:srgbClr val="000000"/>
              </a:solidFill>
            </a:endParaRPr>
          </a:p>
        </p:txBody>
      </p:sp>
      <p:sp>
        <p:nvSpPr>
          <p:cNvPr id="372" name="Text">
            <a:extLst>
              <a:ext uri="{FF2B5EF4-FFF2-40B4-BE49-F238E27FC236}">
                <a16:creationId xmlns:a16="http://schemas.microsoft.com/office/drawing/2014/main" id="{15FD2ADD-40D1-4D45-23CE-8B2D632DFD93}"/>
              </a:ext>
            </a:extLst>
          </p:cNvPr>
          <p:cNvSpPr>
            <a:spLocks noGrp="1"/>
          </p:cNvSpPr>
          <p:nvPr>
            <p:custDataLst>
              <p:tags r:id="rId17"/>
            </p:custDataLst>
          </p:nvPr>
        </p:nvSpPr>
        <p:spPr bwMode="gray">
          <a:xfrm>
            <a:off x="2405063" y="3313113"/>
            <a:ext cx="254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3194FB7F-083D-41E4-9FCC-56A11A28E57F}" type="datetime'''''3'',''''''''''''''''''''''''''''1''''''''''''''4'''">
              <a:rPr lang="el-GR" altLang="en-US" sz="900" b="0" smtClean="0">
                <a:solidFill>
                  <a:srgbClr val="000000"/>
                </a:solidFill>
              </a:rPr>
              <a:pPr/>
              <a:t>3,14</a:t>
            </a:fld>
            <a:endParaRPr lang="el-GR" sz="900" b="0" noProof="0" dirty="0">
              <a:solidFill>
                <a:srgbClr val="000000"/>
              </a:solidFill>
            </a:endParaRPr>
          </a:p>
        </p:txBody>
      </p:sp>
      <p:sp>
        <p:nvSpPr>
          <p:cNvPr id="373" name="Text">
            <a:extLst>
              <a:ext uri="{FF2B5EF4-FFF2-40B4-BE49-F238E27FC236}">
                <a16:creationId xmlns:a16="http://schemas.microsoft.com/office/drawing/2014/main" id="{43B1742D-C249-A364-A1C4-CD3E820D2208}"/>
              </a:ext>
            </a:extLst>
          </p:cNvPr>
          <p:cNvSpPr>
            <a:spLocks noGrp="1"/>
          </p:cNvSpPr>
          <p:nvPr>
            <p:custDataLst>
              <p:tags r:id="rId18"/>
            </p:custDataLst>
          </p:nvPr>
        </p:nvSpPr>
        <p:spPr bwMode="gray">
          <a:xfrm>
            <a:off x="3340100" y="3251200"/>
            <a:ext cx="254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3D82B473-C730-4208-997F-C02822C64E6D}" type="datetime'''''3'''''''''''',''''''3''''''''4'">
              <a:rPr lang="el-GR" altLang="en-US" sz="900" b="0" smtClean="0">
                <a:solidFill>
                  <a:srgbClr val="000000"/>
                </a:solidFill>
              </a:rPr>
              <a:pPr/>
              <a:t>3,34</a:t>
            </a:fld>
            <a:endParaRPr lang="el-GR" sz="900" b="0" noProof="0" dirty="0">
              <a:solidFill>
                <a:srgbClr val="000000"/>
              </a:solidFill>
            </a:endParaRPr>
          </a:p>
        </p:txBody>
      </p:sp>
      <p:sp>
        <p:nvSpPr>
          <p:cNvPr id="374" name="Text">
            <a:extLst>
              <a:ext uri="{FF2B5EF4-FFF2-40B4-BE49-F238E27FC236}">
                <a16:creationId xmlns:a16="http://schemas.microsoft.com/office/drawing/2014/main" id="{EC3EE798-4D76-D6D6-9084-E5C575AD22A5}"/>
              </a:ext>
            </a:extLst>
          </p:cNvPr>
          <p:cNvSpPr>
            <a:spLocks noGrp="1"/>
          </p:cNvSpPr>
          <p:nvPr>
            <p:custDataLst>
              <p:tags r:id="rId19"/>
            </p:custDataLst>
          </p:nvPr>
        </p:nvSpPr>
        <p:spPr bwMode="gray">
          <a:xfrm>
            <a:off x="4276725" y="3214688"/>
            <a:ext cx="254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0D0BA581-5D1D-47E3-9B42-83FD34C08543}" type="datetime'3'''''''''',''''''''''''4''''''''''''6'''''''''''''''''''''">
              <a:rPr lang="el-GR" altLang="en-US" sz="900" b="0" smtClean="0">
                <a:solidFill>
                  <a:srgbClr val="000000"/>
                </a:solidFill>
              </a:rPr>
              <a:pPr/>
              <a:t>3,46</a:t>
            </a:fld>
            <a:endParaRPr lang="el-GR" sz="900" b="0" noProof="0" dirty="0">
              <a:solidFill>
                <a:srgbClr val="000000"/>
              </a:solidFill>
            </a:endParaRPr>
          </a:p>
        </p:txBody>
      </p:sp>
      <p:sp>
        <p:nvSpPr>
          <p:cNvPr id="375" name="Text">
            <a:extLst>
              <a:ext uri="{FF2B5EF4-FFF2-40B4-BE49-F238E27FC236}">
                <a16:creationId xmlns:a16="http://schemas.microsoft.com/office/drawing/2014/main" id="{9E744A68-9099-5A0C-B13E-3C388DD94281}"/>
              </a:ext>
            </a:extLst>
          </p:cNvPr>
          <p:cNvSpPr>
            <a:spLocks noGrp="1"/>
          </p:cNvSpPr>
          <p:nvPr>
            <p:custDataLst>
              <p:tags r:id="rId20"/>
            </p:custDataLst>
          </p:nvPr>
        </p:nvSpPr>
        <p:spPr bwMode="gray">
          <a:xfrm>
            <a:off x="5213350" y="3186113"/>
            <a:ext cx="2540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3865E8A7-73E6-4B67-92A0-D6367BD626CB}" type="datetime'''''''''''3'''''''''''''',''''''''5''''6'">
              <a:rPr lang="el-GR" altLang="en-US" sz="900" b="0" smtClean="0">
                <a:solidFill>
                  <a:srgbClr val="000000"/>
                </a:solidFill>
              </a:rPr>
              <a:pPr/>
              <a:t>3,56</a:t>
            </a:fld>
            <a:endParaRPr lang="el-GR" sz="900" b="0" noProof="0" dirty="0">
              <a:solidFill>
                <a:srgbClr val="000000"/>
              </a:solidFill>
            </a:endParaRPr>
          </a:p>
        </p:txBody>
      </p:sp>
      <p:sp>
        <p:nvSpPr>
          <p:cNvPr id="326" name="Text">
            <a:extLst>
              <a:ext uri="{FF2B5EF4-FFF2-40B4-BE49-F238E27FC236}">
                <a16:creationId xmlns:a16="http://schemas.microsoft.com/office/drawing/2014/main" id="{46EC4483-3D9E-2997-1583-AA50EAAC9B44}"/>
              </a:ext>
            </a:extLst>
          </p:cNvPr>
          <p:cNvSpPr>
            <a:spLocks noGrp="1"/>
          </p:cNvSpPr>
          <p:nvPr>
            <p:custDataLst>
              <p:tags r:id="rId21"/>
            </p:custDataLst>
          </p:nvPr>
        </p:nvSpPr>
        <p:spPr bwMode="auto">
          <a:xfrm>
            <a:off x="3235325" y="2955925"/>
            <a:ext cx="463550" cy="193675"/>
          </a:xfrm>
          <a:prstGeom prst="ellipse">
            <a:avLst/>
          </a:prstGeom>
          <a:solidFill>
            <a:schemeClr val="bg1"/>
          </a:solidFill>
          <a:ln w="9525" cmpd="sng" algn="ctr">
            <a:solidFill>
              <a:schemeClr val="tx1"/>
            </a:solidFill>
          </a:ln>
          <a:effectLst/>
        </p:spPr>
        <p:txBody>
          <a:bodyPr vert="horz" wrap="none" lIns="0" tIns="0" rIns="0" bIns="0" rtlCol="0" anchor="ctr" anchorCtr="0">
            <a:noAutofit/>
          </a:bodyPr>
          <a:lstStyle>
            <a:lvl1pPr marL="0" indent="0" algn="l" defTabSz="736656" rtl="0" eaLnBrk="1" latinLnBrk="0" hangingPunct="1">
              <a:lnSpc>
                <a:spcPct val="100000"/>
              </a:lnSpc>
              <a:spcBef>
                <a:spcPts val="0"/>
              </a:spcBef>
              <a:spcAft>
                <a:spcPts val="600"/>
              </a:spcAft>
              <a:buFont typeface="Arial" panose="020B0604020202020204" pitchFamily="34" charset="0"/>
              <a:buNone/>
              <a:defRPr sz="2000" b="1" kern="1200">
                <a:solidFill>
                  <a:schemeClr val="accent1"/>
                </a:solidFill>
                <a:latin typeface="+mn-lt"/>
                <a:ea typeface="+mn-ea"/>
                <a:cs typeface="+mn-cs"/>
              </a:defRPr>
            </a:lvl1pPr>
            <a:lvl2pPr marL="0" indent="0" algn="l" defTabSz="736656" rtl="0" eaLnBrk="1" latinLnBrk="0" hangingPunct="1">
              <a:lnSpc>
                <a:spcPct val="100000"/>
              </a:lnSpc>
              <a:spcBef>
                <a:spcPts val="0"/>
              </a:spcBef>
              <a:spcAft>
                <a:spcPts val="600"/>
              </a:spcAft>
              <a:buFont typeface="Arial" panose="020B0604020202020204" pitchFamily="34" charset="0"/>
              <a:buNone/>
              <a:tabLst/>
              <a:defRPr sz="1600" b="1" i="0" kern="1200">
                <a:solidFill>
                  <a:schemeClr val="accent5"/>
                </a:solidFill>
                <a:latin typeface="+mn-lt"/>
                <a:ea typeface="+mn-ea"/>
                <a:cs typeface="+mn-cs"/>
              </a:defRPr>
            </a:lvl2pPr>
            <a:lvl3pPr marL="0" indent="0" algn="l" defTabSz="901700" rtl="0" eaLnBrk="1" latinLnBrk="0" hangingPunct="1">
              <a:lnSpc>
                <a:spcPct val="100000"/>
              </a:lnSpc>
              <a:spcBef>
                <a:spcPts val="0"/>
              </a:spcBef>
              <a:spcAft>
                <a:spcPts val="600"/>
              </a:spcAft>
              <a:buFont typeface="Arial" panose="020B0604020202020204" pitchFamily="34" charset="0"/>
              <a:buNone/>
              <a:defRPr sz="1400" b="0" kern="1200">
                <a:solidFill>
                  <a:schemeClr val="accent5"/>
                </a:solidFill>
                <a:latin typeface="+mn-lt"/>
                <a:ea typeface="+mn-ea"/>
                <a:cs typeface="+mn-cs"/>
              </a:defRPr>
            </a:lvl3pPr>
            <a:lvl4pPr marL="0" indent="0" algn="l" defTabSz="736656" rtl="0" eaLnBrk="1" latinLnBrk="0" hangingPunct="1">
              <a:lnSpc>
                <a:spcPct val="100000"/>
              </a:lnSpc>
              <a:spcBef>
                <a:spcPts val="0"/>
              </a:spcBef>
              <a:spcAft>
                <a:spcPts val="600"/>
              </a:spcAft>
              <a:buFont typeface="Arial" panose="020B0604020202020204" pitchFamily="34" charset="0"/>
              <a:buNone/>
              <a:defRPr lang="en-GB" sz="1200" b="0" kern="1200" dirty="0">
                <a:solidFill>
                  <a:schemeClr val="tx1"/>
                </a:solidFill>
                <a:latin typeface="+mn-lt"/>
                <a:ea typeface="+mn-ea"/>
                <a:cs typeface="+mn-cs"/>
              </a:defRPr>
            </a:lvl4pPr>
            <a:lvl5pPr marL="182563" indent="-182563" algn="l" defTabSz="736656"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358775" indent="-176213" algn="l" defTabSz="736656" rtl="0" eaLnBrk="1" latinLnBrk="0" hangingPunct="1">
              <a:lnSpc>
                <a:spcPct val="100000"/>
              </a:lnSpc>
              <a:spcBef>
                <a:spcPts val="0"/>
              </a:spcBef>
              <a:spcAft>
                <a:spcPts val="600"/>
              </a:spcAft>
              <a:buFont typeface="Arial" panose="020B0604020202020204" pitchFamily="34" charset="0"/>
              <a:buChar char="–"/>
              <a:tabLst/>
              <a:defRPr sz="1200" b="0" kern="1200">
                <a:solidFill>
                  <a:schemeClr val="tx1"/>
                </a:solidFill>
                <a:latin typeface="+mn-lt"/>
                <a:ea typeface="+mn-ea"/>
                <a:cs typeface="+mn-cs"/>
              </a:defRPr>
            </a:lvl6pPr>
            <a:lvl7pPr marL="541338" indent="-182563" algn="l" defTabSz="736656" rtl="0" eaLnBrk="1" latinLnBrk="0" hangingPunct="1">
              <a:lnSpc>
                <a:spcPct val="100000"/>
              </a:lnSpc>
              <a:spcBef>
                <a:spcPts val="0"/>
              </a:spcBef>
              <a:spcAft>
                <a:spcPts val="600"/>
              </a:spcAft>
              <a:buFont typeface="Arial" panose="020B0604020202020204" pitchFamily="34" charset="0"/>
              <a:buChar char="–"/>
              <a:defRPr lang="en-GB" sz="1200" b="0" kern="1200" dirty="0">
                <a:solidFill>
                  <a:schemeClr val="tx1"/>
                </a:solidFill>
                <a:latin typeface="+mn-lt"/>
                <a:ea typeface="+mn-ea"/>
                <a:cs typeface="+mn-cs"/>
              </a:defRPr>
            </a:lvl7pPr>
            <a:lvl8pPr marL="266700" indent="-266700" algn="l" defTabSz="736656" rtl="0" eaLnBrk="1" latinLnBrk="0" hangingPunct="1">
              <a:lnSpc>
                <a:spcPct val="100000"/>
              </a:lnSpc>
              <a:spcBef>
                <a:spcPts val="0"/>
              </a:spcBef>
              <a:spcAft>
                <a:spcPts val="600"/>
              </a:spcAft>
              <a:buFont typeface="+mj-lt"/>
              <a:buAutoNum type="arabicPeriod"/>
              <a:defRPr lang="en-GB" sz="1200" b="0" kern="1200" dirty="0">
                <a:solidFill>
                  <a:schemeClr val="tx1"/>
                </a:solidFill>
                <a:latin typeface="+mn-lt"/>
                <a:ea typeface="+mn-ea"/>
                <a:cs typeface="+mn-cs"/>
              </a:defRPr>
            </a:lvl8pPr>
            <a:lvl9pPr marL="541338" indent="-266700" algn="l" defTabSz="736656" rtl="0" eaLnBrk="1" latinLnBrk="0" hangingPunct="1">
              <a:lnSpc>
                <a:spcPct val="100000"/>
              </a:lnSpc>
              <a:spcBef>
                <a:spcPts val="0"/>
              </a:spcBef>
              <a:spcAft>
                <a:spcPts val="600"/>
              </a:spcAft>
              <a:buFont typeface="+mj-lt"/>
              <a:buAutoNum type="alphaLcPeriod"/>
              <a:defRPr lang="en-GB" sz="1200" b="0" kern="1200" dirty="0">
                <a:solidFill>
                  <a:schemeClr val="tx1"/>
                </a:solidFill>
                <a:latin typeface="+mn-lt"/>
                <a:ea typeface="+mn-ea"/>
                <a:cs typeface="+mn-cs"/>
              </a:defRPr>
            </a:lvl9pPr>
          </a:lstStyle>
          <a:p>
            <a:pPr lvl="0" algn="ctr">
              <a:spcBef>
                <a:spcPct val="0"/>
              </a:spcBef>
              <a:spcAft>
                <a:spcPct val="0"/>
              </a:spcAft>
            </a:pPr>
            <a:fld id="{A45DE8F1-541A-4727-AC4D-6EC96F6F0596}" type="datetime'''''''''+''''''''''''''''''''''''''5'',''''''''''''''''''6''%'">
              <a:rPr lang="el-GR" altLang="en-US" sz="900" smtClean="0">
                <a:solidFill>
                  <a:srgbClr val="000000"/>
                </a:solidFill>
                <a:effectLst/>
              </a:rPr>
              <a:pPr/>
              <a:t>+5,6%</a:t>
            </a:fld>
            <a:endParaRPr lang="el-GR" sz="900" noProof="0" dirty="0">
              <a:solidFill>
                <a:srgbClr val="000000"/>
              </a:solidFill>
            </a:endParaRPr>
          </a:p>
        </p:txBody>
      </p:sp>
      <p:sp>
        <p:nvSpPr>
          <p:cNvPr id="365" name="TextBox 364">
            <a:extLst>
              <a:ext uri="{FF2B5EF4-FFF2-40B4-BE49-F238E27FC236}">
                <a16:creationId xmlns:a16="http://schemas.microsoft.com/office/drawing/2014/main" id="{B1AD6531-BB6B-F46B-81E8-D1ADCBF489F7}"/>
              </a:ext>
            </a:extLst>
          </p:cNvPr>
          <p:cNvSpPr txBox="1"/>
          <p:nvPr/>
        </p:nvSpPr>
        <p:spPr>
          <a:xfrm>
            <a:off x="515003" y="6028240"/>
            <a:ext cx="4515729" cy="179360"/>
          </a:xfrm>
          <a:prstGeom prst="rect">
            <a:avLst/>
          </a:prstGeom>
          <a:noFill/>
        </p:spPr>
        <p:txBody>
          <a:bodyPr wrap="none" lIns="0" tIns="0" rIns="0" bIns="0" rtlCol="0">
            <a:noAutofit/>
          </a:bodyPr>
          <a:lstStyle/>
          <a:p>
            <a:pPr lvl="0">
              <a:defRPr/>
            </a:pPr>
            <a:r>
              <a:rPr lang="el-GR" altLang="el-GR" sz="800" i="1" dirty="0">
                <a:solidFill>
                  <a:prstClr val="black"/>
                </a:solidFill>
              </a:rPr>
              <a:t>Πηγή: </a:t>
            </a:r>
            <a:r>
              <a:rPr lang="el-GR" altLang="el-GR" sz="800" dirty="0">
                <a:solidFill>
                  <a:prstClr val="black"/>
                </a:solidFill>
              </a:rPr>
              <a:t>Επεξεργασία στοιχείων από </a:t>
            </a:r>
            <a:r>
              <a:rPr lang="el-GR" altLang="el-GR" sz="800" dirty="0" err="1">
                <a:solidFill>
                  <a:prstClr val="black"/>
                </a:solidFill>
              </a:rPr>
              <a:t>Grant</a:t>
            </a:r>
            <a:r>
              <a:rPr lang="el-GR" altLang="el-GR" sz="800" dirty="0">
                <a:solidFill>
                  <a:prstClr val="black"/>
                </a:solidFill>
              </a:rPr>
              <a:t> </a:t>
            </a:r>
            <a:r>
              <a:rPr lang="el-GR" altLang="el-GR" sz="800" dirty="0" err="1">
                <a:solidFill>
                  <a:prstClr val="black"/>
                </a:solidFill>
              </a:rPr>
              <a:t>Thornton</a:t>
            </a:r>
            <a:r>
              <a:rPr lang="el-GR" altLang="el-GR" sz="800" dirty="0">
                <a:solidFill>
                  <a:prstClr val="black"/>
                </a:solidFill>
              </a:rPr>
              <a:t> </a:t>
            </a:r>
            <a:r>
              <a:rPr lang="el-GR" altLang="el-GR" sz="800" dirty="0" err="1">
                <a:solidFill>
                  <a:prstClr val="black"/>
                </a:solidFill>
              </a:rPr>
              <a:t>database</a:t>
            </a:r>
            <a:r>
              <a:rPr lang="el-GR" altLang="el-GR" sz="800" dirty="0">
                <a:solidFill>
                  <a:prstClr val="black"/>
                </a:solidFill>
              </a:rPr>
              <a:t> (οικονομικά και χρηματοοικονομικά δεδομένα), ΓΕΜΗ</a:t>
            </a:r>
            <a:r>
              <a:rPr lang="en-US" altLang="el-GR" sz="800" dirty="0">
                <a:solidFill>
                  <a:prstClr val="black"/>
                </a:solidFill>
              </a:rPr>
              <a:t>, </a:t>
            </a:r>
            <a:r>
              <a:rPr lang="el-GR" altLang="el-GR" sz="800" dirty="0">
                <a:solidFill>
                  <a:prstClr val="black"/>
                </a:solidFill>
              </a:rPr>
              <a:t>ΕΛΣΤΑΤ </a:t>
            </a:r>
            <a:endParaRPr lang="en-US" sz="800" dirty="0">
              <a:solidFill>
                <a:prstClr val="black"/>
              </a:solidFill>
            </a:endParaRPr>
          </a:p>
        </p:txBody>
      </p:sp>
      <p:sp>
        <p:nvSpPr>
          <p:cNvPr id="12" name="Rectangle 11">
            <a:extLst>
              <a:ext uri="{FF2B5EF4-FFF2-40B4-BE49-F238E27FC236}">
                <a16:creationId xmlns:a16="http://schemas.microsoft.com/office/drawing/2014/main" id="{12DC8647-7C9D-91D9-066B-C86A0708EE8C}"/>
              </a:ext>
            </a:extLst>
          </p:cNvPr>
          <p:cNvSpPr/>
          <p:nvPr/>
        </p:nvSpPr>
        <p:spPr>
          <a:xfrm>
            <a:off x="575173" y="4877304"/>
            <a:ext cx="5398590" cy="1058359"/>
          </a:xfrm>
          <a:prstGeom prst="rect">
            <a:avLst/>
          </a:prstGeom>
          <a:noFill/>
          <a:ln w="15875">
            <a:noFill/>
            <a:prstDash val="solid"/>
          </a:ln>
        </p:spPr>
        <p:txBody>
          <a:bodyPr wrap="square" lIns="61200" tIns="0" rIns="61200" bIns="0" anchor="t" anchorCtr="0">
            <a:noAutofit/>
          </a:bodyPr>
          <a:lstStyle/>
          <a:p>
            <a:pPr marL="172800" indent="-171450">
              <a:lnSpc>
                <a:spcPct val="113000"/>
              </a:lnSpc>
              <a:spcAft>
                <a:spcPts val="300"/>
              </a:spcAft>
              <a:buFont typeface="Wingdings" panose="05000000000000000000" pitchFamily="2" charset="2"/>
              <a:buChar char="§"/>
              <a:defRPr/>
            </a:pPr>
            <a:r>
              <a:rPr lang="el-GR" sz="1050" dirty="0">
                <a:latin typeface="Arial (Body)"/>
                <a:cs typeface="Arial" panose="020B0604020202020204" pitchFamily="34" charset="0"/>
              </a:rPr>
              <a:t>Στην περίοδο της υγειονομικής κρίσης (2020-2021) ήταν από τους κλάδους που συνέχισαν τη δραστηριότητά τους, </a:t>
            </a:r>
            <a:r>
              <a:rPr lang="el-GR" sz="1050" b="1" dirty="0">
                <a:latin typeface="Arial (Body)"/>
                <a:cs typeface="Arial" panose="020B0604020202020204" pitchFamily="34" charset="0"/>
              </a:rPr>
              <a:t>με σκοπό την απρόσκοπτη διάθεση φαρμάκων στην Ελληνική αγορά</a:t>
            </a:r>
          </a:p>
        </p:txBody>
      </p:sp>
      <p:graphicFrame>
        <p:nvGraphicFramePr>
          <p:cNvPr id="15" name="Πίνακας 4">
            <a:extLst>
              <a:ext uri="{FF2B5EF4-FFF2-40B4-BE49-F238E27FC236}">
                <a16:creationId xmlns:a16="http://schemas.microsoft.com/office/drawing/2014/main" id="{1CAEC111-CD70-292D-96EC-9193063D82ED}"/>
              </a:ext>
            </a:extLst>
          </p:cNvPr>
          <p:cNvGraphicFramePr>
            <a:graphicFrameLocks noGrp="1"/>
          </p:cNvGraphicFramePr>
          <p:nvPr>
            <p:extLst>
              <p:ext uri="{D42A27DB-BD31-4B8C-83A1-F6EECF244321}">
                <p14:modId xmlns:p14="http://schemas.microsoft.com/office/powerpoint/2010/main" val="3143198892"/>
              </p:ext>
            </p:extLst>
          </p:nvPr>
        </p:nvGraphicFramePr>
        <p:xfrm>
          <a:off x="6216651" y="2790334"/>
          <a:ext cx="5362577" cy="1795760"/>
        </p:xfrm>
        <a:graphic>
          <a:graphicData uri="http://schemas.openxmlformats.org/drawingml/2006/table">
            <a:tbl>
              <a:tblPr firstRow="1" bandRow="1"/>
              <a:tblGrid>
                <a:gridCol w="2001272">
                  <a:extLst>
                    <a:ext uri="{9D8B030D-6E8A-4147-A177-3AD203B41FA5}">
                      <a16:colId xmlns:a16="http://schemas.microsoft.com/office/drawing/2014/main" val="20000"/>
                    </a:ext>
                  </a:extLst>
                </a:gridCol>
                <a:gridCol w="672261">
                  <a:extLst>
                    <a:ext uri="{9D8B030D-6E8A-4147-A177-3AD203B41FA5}">
                      <a16:colId xmlns:a16="http://schemas.microsoft.com/office/drawing/2014/main" val="826516525"/>
                    </a:ext>
                  </a:extLst>
                </a:gridCol>
                <a:gridCol w="672261">
                  <a:extLst>
                    <a:ext uri="{9D8B030D-6E8A-4147-A177-3AD203B41FA5}">
                      <a16:colId xmlns:a16="http://schemas.microsoft.com/office/drawing/2014/main" val="2084359748"/>
                    </a:ext>
                  </a:extLst>
                </a:gridCol>
                <a:gridCol w="672261">
                  <a:extLst>
                    <a:ext uri="{9D8B030D-6E8A-4147-A177-3AD203B41FA5}">
                      <a16:colId xmlns:a16="http://schemas.microsoft.com/office/drawing/2014/main" val="2544285136"/>
                    </a:ext>
                  </a:extLst>
                </a:gridCol>
                <a:gridCol w="672261">
                  <a:extLst>
                    <a:ext uri="{9D8B030D-6E8A-4147-A177-3AD203B41FA5}">
                      <a16:colId xmlns:a16="http://schemas.microsoft.com/office/drawing/2014/main" val="363109917"/>
                    </a:ext>
                  </a:extLst>
                </a:gridCol>
                <a:gridCol w="672261">
                  <a:extLst>
                    <a:ext uri="{9D8B030D-6E8A-4147-A177-3AD203B41FA5}">
                      <a16:colId xmlns:a16="http://schemas.microsoft.com/office/drawing/2014/main" val="409683408"/>
                    </a:ext>
                  </a:extLst>
                </a:gridCol>
              </a:tblGrid>
              <a:tr h="553168">
                <a:tc>
                  <a:txBody>
                    <a:bodyPr/>
                    <a:lstStyle/>
                    <a:p>
                      <a:pPr marL="72000" algn="l" fontAlgn="t"/>
                      <a:r>
                        <a:rPr kumimoji="0" lang="el-GR" sz="1050" b="0" i="0" u="none" strike="noStrike" kern="1200" cap="none" spc="0" normalizeH="0" baseline="0" noProof="0" dirty="0">
                          <a:ln>
                            <a:noFill/>
                          </a:ln>
                          <a:solidFill>
                            <a:srgbClr val="000000"/>
                          </a:solidFill>
                          <a:effectLst/>
                          <a:uLnTx/>
                          <a:uFillTx/>
                          <a:latin typeface="+mn-lt"/>
                          <a:ea typeface="+mn-ea"/>
                          <a:cs typeface="+mn-cs"/>
                        </a:rPr>
                        <a:t>Απασχόληση</a:t>
                      </a:r>
                    </a:p>
                  </a:txBody>
                  <a:tcPr marL="10800" marR="9525" marT="9525"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15000"/>
                        </a:lnSpc>
                        <a:spcAft>
                          <a:spcPts val="1000"/>
                        </a:spcAft>
                      </a:pPr>
                      <a:r>
                        <a:rPr lang="el-GR" sz="1050" b="0" kern="1200" dirty="0">
                          <a:solidFill>
                            <a:schemeClr val="tx1"/>
                          </a:solidFill>
                          <a:latin typeface="+mn-lt"/>
                          <a:ea typeface="+mn-ea"/>
                          <a:cs typeface="+mn-cs"/>
                        </a:rPr>
                        <a:t>4.278</a:t>
                      </a:r>
                    </a:p>
                  </a:txBody>
                  <a:tcPr marL="6120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15000"/>
                        </a:lnSpc>
                        <a:spcAft>
                          <a:spcPts val="1000"/>
                        </a:spcAft>
                      </a:pPr>
                      <a:r>
                        <a:rPr lang="el-GR" sz="1050" b="0" kern="1200" dirty="0">
                          <a:solidFill>
                            <a:schemeClr val="tx1"/>
                          </a:solidFill>
                          <a:latin typeface="+mn-lt"/>
                          <a:ea typeface="+mn-ea"/>
                          <a:cs typeface="+mn-cs"/>
                        </a:rPr>
                        <a:t>4.585 </a:t>
                      </a:r>
                    </a:p>
                  </a:txBody>
                  <a:tcPr marL="6120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15000"/>
                        </a:lnSpc>
                        <a:spcAft>
                          <a:spcPts val="1000"/>
                        </a:spcAft>
                      </a:pPr>
                      <a:r>
                        <a:rPr lang="el-GR" sz="1050" b="0" kern="1200" dirty="0">
                          <a:solidFill>
                            <a:schemeClr val="tx1"/>
                          </a:solidFill>
                          <a:latin typeface="+mn-lt"/>
                          <a:ea typeface="+mn-ea"/>
                          <a:cs typeface="+mn-cs"/>
                        </a:rPr>
                        <a:t>4.822</a:t>
                      </a:r>
                    </a:p>
                  </a:txBody>
                  <a:tcPr marL="6120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15000"/>
                        </a:lnSpc>
                        <a:spcAft>
                          <a:spcPts val="1000"/>
                        </a:spcAft>
                      </a:pPr>
                      <a:r>
                        <a:rPr lang="el-GR" sz="1050" b="0" kern="1200" dirty="0">
                          <a:solidFill>
                            <a:schemeClr val="tx1"/>
                          </a:solidFill>
                          <a:latin typeface="+mn-lt"/>
                          <a:ea typeface="+mn-ea"/>
                          <a:cs typeface="+mn-cs"/>
                        </a:rPr>
                        <a:t>4.956</a:t>
                      </a:r>
                    </a:p>
                  </a:txBody>
                  <a:tcPr marL="6120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15000"/>
                        </a:lnSpc>
                        <a:spcAft>
                          <a:spcPts val="1000"/>
                        </a:spcAft>
                      </a:pPr>
                      <a:r>
                        <a:rPr lang="el-GR" sz="1050" b="0" kern="1200" dirty="0">
                          <a:solidFill>
                            <a:schemeClr val="tx1"/>
                          </a:solidFill>
                          <a:latin typeface="+mn-lt"/>
                          <a:ea typeface="+mn-ea"/>
                          <a:cs typeface="+mn-cs"/>
                        </a:rPr>
                        <a:t>5.000</a:t>
                      </a:r>
                    </a:p>
                  </a:txBody>
                  <a:tcPr marL="6120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65719770"/>
                  </a:ext>
                </a:extLst>
              </a:tr>
              <a:tr h="499927">
                <a:tc>
                  <a:txBody>
                    <a:bodyPr/>
                    <a:lstStyle/>
                    <a:p>
                      <a:pPr marL="72000" algn="l" fontAlgn="t"/>
                      <a:r>
                        <a:rPr kumimoji="0" lang="el-GR" sz="1050" b="0" i="0" u="none" strike="noStrike" kern="1200" cap="none" spc="0" normalizeH="0" baseline="0" noProof="0" dirty="0">
                          <a:ln>
                            <a:noFill/>
                          </a:ln>
                          <a:solidFill>
                            <a:srgbClr val="000000"/>
                          </a:solidFill>
                          <a:effectLst/>
                          <a:uLnTx/>
                          <a:uFillTx/>
                          <a:latin typeface="+mn-lt"/>
                          <a:ea typeface="+mn-ea"/>
                          <a:cs typeface="+mn-cs"/>
                        </a:rPr>
                        <a:t>Απασχόληση στο σύνολο της αγοράς φαρμάκου</a:t>
                      </a:r>
                    </a:p>
                  </a:txBody>
                  <a:tcPr marL="10800" marR="9525" marT="9525"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defTabSz="736656" rtl="0" eaLnBrk="1" fontAlgn="b" latinLnBrk="0" hangingPunct="1">
                        <a:lnSpc>
                          <a:spcPct val="100000"/>
                        </a:lnSpc>
                        <a:spcBef>
                          <a:spcPts val="0"/>
                        </a:spcBef>
                        <a:spcAft>
                          <a:spcPts val="600"/>
                        </a:spcAft>
                        <a:buFont typeface="Arial" panose="020B0604020202020204" pitchFamily="34" charset="0"/>
                        <a:buNone/>
                      </a:pPr>
                      <a:r>
                        <a:rPr lang="el-GR" sz="1050" b="0" i="0" u="none" strike="noStrike" kern="1200" dirty="0">
                          <a:solidFill>
                            <a:srgbClr val="000000"/>
                          </a:solidFill>
                          <a:effectLst/>
                          <a:latin typeface="Arial" panose="020B0604020202020204" pitchFamily="34" charset="0"/>
                          <a:ea typeface="+mn-ea"/>
                          <a:cs typeface="+mn-cs"/>
                        </a:rPr>
                        <a:t>58.493</a:t>
                      </a:r>
                    </a:p>
                  </a:txBody>
                  <a:tcPr marL="61200" marR="612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defTabSz="736656" rtl="0" eaLnBrk="1" fontAlgn="b" latinLnBrk="0" hangingPunct="1">
                        <a:lnSpc>
                          <a:spcPct val="100000"/>
                        </a:lnSpc>
                        <a:spcBef>
                          <a:spcPts val="0"/>
                        </a:spcBef>
                        <a:spcAft>
                          <a:spcPts val="600"/>
                        </a:spcAft>
                        <a:buFont typeface="Arial" panose="020B0604020202020204" pitchFamily="34" charset="0"/>
                        <a:buNone/>
                      </a:pPr>
                      <a:r>
                        <a:rPr lang="el-GR" sz="1050" b="0" i="0" u="none" strike="noStrike" kern="1200" dirty="0">
                          <a:solidFill>
                            <a:srgbClr val="000000"/>
                          </a:solidFill>
                          <a:effectLst/>
                          <a:latin typeface="Arial" panose="020B0604020202020204" pitchFamily="34" charset="0"/>
                          <a:ea typeface="+mn-ea"/>
                          <a:cs typeface="+mn-cs"/>
                        </a:rPr>
                        <a:t>58.814</a:t>
                      </a:r>
                    </a:p>
                  </a:txBody>
                  <a:tcPr marL="61200" marR="612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defTabSz="736656" rtl="0" eaLnBrk="1" fontAlgn="b" latinLnBrk="0" hangingPunct="1">
                        <a:lnSpc>
                          <a:spcPct val="100000"/>
                        </a:lnSpc>
                        <a:spcBef>
                          <a:spcPts val="0"/>
                        </a:spcBef>
                        <a:spcAft>
                          <a:spcPts val="600"/>
                        </a:spcAft>
                        <a:buFont typeface="Arial" panose="020B0604020202020204" pitchFamily="34" charset="0"/>
                        <a:buNone/>
                      </a:pPr>
                      <a:r>
                        <a:rPr lang="el-GR" sz="1050" b="0" i="0" u="none" strike="noStrike" kern="1200" dirty="0">
                          <a:solidFill>
                            <a:srgbClr val="000000"/>
                          </a:solidFill>
                          <a:effectLst/>
                          <a:latin typeface="Arial" panose="020B0604020202020204" pitchFamily="34" charset="0"/>
                          <a:ea typeface="+mn-ea"/>
                          <a:cs typeface="+mn-cs"/>
                        </a:rPr>
                        <a:t>61.706</a:t>
                      </a:r>
                    </a:p>
                  </a:txBody>
                  <a:tcPr marL="61200" marR="612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defTabSz="736656" rtl="0" eaLnBrk="1" fontAlgn="b" latinLnBrk="0" hangingPunct="1">
                        <a:lnSpc>
                          <a:spcPct val="100000"/>
                        </a:lnSpc>
                        <a:spcBef>
                          <a:spcPts val="0"/>
                        </a:spcBef>
                        <a:spcAft>
                          <a:spcPts val="600"/>
                        </a:spcAft>
                        <a:buFont typeface="Arial" panose="020B0604020202020204" pitchFamily="34" charset="0"/>
                        <a:buNone/>
                      </a:pPr>
                      <a:r>
                        <a:rPr lang="el-GR" sz="1050" b="0" i="0" u="none" strike="noStrike" kern="1200" dirty="0">
                          <a:solidFill>
                            <a:srgbClr val="000000"/>
                          </a:solidFill>
                          <a:effectLst/>
                          <a:latin typeface="Arial" panose="020B0604020202020204" pitchFamily="34" charset="0"/>
                          <a:ea typeface="+mn-ea"/>
                          <a:cs typeface="+mn-cs"/>
                        </a:rPr>
                        <a:t>66.301</a:t>
                      </a:r>
                    </a:p>
                  </a:txBody>
                  <a:tcPr marL="61200" marR="612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r" defTabSz="736656" rtl="0" eaLnBrk="1" fontAlgn="b" latinLnBrk="0" hangingPunct="1">
                        <a:lnSpc>
                          <a:spcPct val="100000"/>
                        </a:lnSpc>
                        <a:spcBef>
                          <a:spcPts val="0"/>
                        </a:spcBef>
                        <a:spcAft>
                          <a:spcPts val="600"/>
                        </a:spcAft>
                        <a:buFont typeface="Arial" panose="020B0604020202020204" pitchFamily="34" charset="0"/>
                        <a:buNone/>
                      </a:pPr>
                      <a:r>
                        <a:rPr lang="el-GR" sz="1050" b="0" i="0" u="none" strike="noStrike" kern="1200" dirty="0">
                          <a:solidFill>
                            <a:srgbClr val="000000"/>
                          </a:solidFill>
                          <a:effectLst/>
                          <a:latin typeface="Arial" panose="020B0604020202020204" pitchFamily="34" charset="0"/>
                          <a:ea typeface="+mn-ea"/>
                          <a:cs typeface="+mn-cs"/>
                        </a:rPr>
                        <a:t>69.155</a:t>
                      </a:r>
                    </a:p>
                  </a:txBody>
                  <a:tcPr marL="61200" marR="612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0947245"/>
                  </a:ext>
                </a:extLst>
              </a:tr>
              <a:tr h="742665">
                <a:tc>
                  <a:txBody>
                    <a:bodyPr/>
                    <a:lstStyle/>
                    <a:p>
                      <a:pPr marL="72000" lvl="0" algn="l" fontAlgn="t"/>
                      <a:r>
                        <a:rPr kumimoji="0" lang="el-GR" sz="1050" b="1" i="1" u="none" strike="noStrike" kern="1200" cap="none" spc="0" normalizeH="0" baseline="0" noProof="0" dirty="0">
                          <a:ln>
                            <a:noFill/>
                          </a:ln>
                          <a:solidFill>
                            <a:srgbClr val="000000"/>
                          </a:solidFill>
                          <a:effectLst/>
                          <a:uLnTx/>
                          <a:uFillTx/>
                          <a:latin typeface="+mn-lt"/>
                          <a:ea typeface="+mn-ea"/>
                          <a:cs typeface="+mn-cs"/>
                        </a:rPr>
                        <a:t>Μερίδιο απασχόλησης ως προς το σύνολο κλάδου</a:t>
                      </a:r>
                    </a:p>
                  </a:txBody>
                  <a:tcPr marL="10800" marR="9525" marT="9525"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l-GR" sz="1050" b="1" i="1" u="none" strike="noStrike" dirty="0">
                          <a:solidFill>
                            <a:srgbClr val="000000"/>
                          </a:solidFill>
                          <a:effectLst/>
                          <a:latin typeface="Arial" panose="020B0604020202020204" pitchFamily="34" charset="0"/>
                        </a:rPr>
                        <a:t>7,3%</a:t>
                      </a:r>
                      <a:endParaRPr lang="en-US" sz="1050" b="1" i="1" u="none" strike="noStrike" dirty="0">
                        <a:solidFill>
                          <a:srgbClr val="000000"/>
                        </a:solidFill>
                        <a:effectLst/>
                        <a:latin typeface="Arial" panose="020B0604020202020204" pitchFamily="34" charset="0"/>
                      </a:endParaRPr>
                    </a:p>
                  </a:txBody>
                  <a:tcPr marL="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l-GR" sz="1050" b="1" i="1" u="none" strike="noStrike" dirty="0">
                          <a:solidFill>
                            <a:srgbClr val="000000"/>
                          </a:solidFill>
                          <a:effectLst/>
                          <a:latin typeface="Arial" panose="020B0604020202020204" pitchFamily="34" charset="0"/>
                        </a:rPr>
                        <a:t>7,8%</a:t>
                      </a:r>
                      <a:endParaRPr lang="en-US" sz="1050" b="1" i="1" u="none" strike="noStrike" dirty="0">
                        <a:solidFill>
                          <a:srgbClr val="000000"/>
                        </a:solidFill>
                        <a:effectLst/>
                        <a:latin typeface="Arial" panose="020B0604020202020204" pitchFamily="34" charset="0"/>
                      </a:endParaRPr>
                    </a:p>
                  </a:txBody>
                  <a:tcPr marL="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l-GR" sz="1050" b="1" i="1" u="none" strike="noStrike" dirty="0">
                          <a:solidFill>
                            <a:srgbClr val="000000"/>
                          </a:solidFill>
                          <a:effectLst/>
                          <a:latin typeface="Arial" panose="020B0604020202020204" pitchFamily="34" charset="0"/>
                        </a:rPr>
                        <a:t>7,8%</a:t>
                      </a:r>
                      <a:endParaRPr lang="en-US" sz="1050" b="1" i="1" u="none" strike="noStrike" dirty="0">
                        <a:solidFill>
                          <a:srgbClr val="000000"/>
                        </a:solidFill>
                        <a:effectLst/>
                        <a:latin typeface="Arial" panose="020B0604020202020204" pitchFamily="34" charset="0"/>
                      </a:endParaRPr>
                    </a:p>
                  </a:txBody>
                  <a:tcPr marL="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l-GR" sz="1050" b="1" i="1" u="none" strike="noStrike" dirty="0">
                          <a:solidFill>
                            <a:srgbClr val="000000"/>
                          </a:solidFill>
                          <a:effectLst/>
                          <a:latin typeface="Arial" panose="020B0604020202020204" pitchFamily="34" charset="0"/>
                        </a:rPr>
                        <a:t>7,7%</a:t>
                      </a:r>
                      <a:endParaRPr lang="en-US" sz="1050" b="1" i="1" u="none" strike="noStrike" dirty="0">
                        <a:solidFill>
                          <a:srgbClr val="000000"/>
                        </a:solidFill>
                        <a:effectLst/>
                        <a:latin typeface="Arial" panose="020B0604020202020204" pitchFamily="34" charset="0"/>
                      </a:endParaRPr>
                    </a:p>
                  </a:txBody>
                  <a:tcPr marL="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l-GR" sz="1050" b="1" i="1" u="none" strike="noStrike" dirty="0">
                          <a:solidFill>
                            <a:srgbClr val="000000"/>
                          </a:solidFill>
                          <a:effectLst/>
                          <a:latin typeface="Arial" panose="020B0604020202020204" pitchFamily="34" charset="0"/>
                        </a:rPr>
                        <a:t>7,2%</a:t>
                      </a:r>
                      <a:endParaRPr lang="en-US" sz="1050" b="1" i="1" u="none" strike="noStrike" dirty="0">
                        <a:solidFill>
                          <a:srgbClr val="000000"/>
                        </a:solidFill>
                        <a:effectLst/>
                        <a:latin typeface="Arial" panose="020B0604020202020204" pitchFamily="34" charset="0"/>
                      </a:endParaRPr>
                    </a:p>
                  </a:txBody>
                  <a:tcPr marL="0" marR="72000" marT="0" marB="0" anchor="ctr">
                    <a:lnL w="3175" cap="flat" cmpd="sng" algn="ctr">
                      <a:solidFill>
                        <a:schemeClr val="accent1"/>
                      </a:solidFill>
                      <a:prstDash val="sysDash"/>
                      <a:round/>
                      <a:headEnd type="none" w="med" len="med"/>
                      <a:tailEnd type="none" w="med" len="med"/>
                    </a:lnL>
                    <a:lnR w="3175" cap="flat" cmpd="sng" algn="ctr">
                      <a:solidFill>
                        <a:schemeClr val="accent1"/>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89205912"/>
                  </a:ext>
                </a:extLst>
              </a:tr>
            </a:tbl>
          </a:graphicData>
        </a:graphic>
      </p:graphicFrame>
      <p:sp>
        <p:nvSpPr>
          <p:cNvPr id="16" name="Rectangle: Rounded Corners 15">
            <a:extLst>
              <a:ext uri="{FF2B5EF4-FFF2-40B4-BE49-F238E27FC236}">
                <a16:creationId xmlns:a16="http://schemas.microsoft.com/office/drawing/2014/main" id="{B4596311-DAEC-39B6-EC7B-573D3C1F1F1E}"/>
              </a:ext>
            </a:extLst>
          </p:cNvPr>
          <p:cNvSpPr/>
          <p:nvPr/>
        </p:nvSpPr>
        <p:spPr>
          <a:xfrm>
            <a:off x="10928986" y="2373513"/>
            <a:ext cx="679185" cy="318305"/>
          </a:xfrm>
          <a:prstGeom prst="roundRect">
            <a:avLst/>
          </a:prstGeom>
          <a:solidFill>
            <a:srgbClr val="4F2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20</a:t>
            </a:r>
            <a:r>
              <a:rPr kumimoji="0" lang="en-US"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a:t>
            </a:r>
            <a:r>
              <a:rPr lang="en-US" sz="1050" b="1" kern="0" dirty="0">
                <a:solidFill>
                  <a:schemeClr val="bg1"/>
                </a:solidFill>
                <a:latin typeface="Arial" panose="020B0604020202020204"/>
                <a:cs typeface="Arial" panose="020B0604020202020204" pitchFamily="34" charset="0"/>
              </a:rPr>
              <a:t>3</a:t>
            </a:r>
            <a:endParaRPr kumimoji="0" lang="el-GR"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17" name="Rectangle: Rounded Corners 16">
            <a:extLst>
              <a:ext uri="{FF2B5EF4-FFF2-40B4-BE49-F238E27FC236}">
                <a16:creationId xmlns:a16="http://schemas.microsoft.com/office/drawing/2014/main" id="{C3DAE361-54D6-A4FC-46C3-7AA7E85CBE63}"/>
              </a:ext>
            </a:extLst>
          </p:cNvPr>
          <p:cNvSpPr/>
          <p:nvPr/>
        </p:nvSpPr>
        <p:spPr>
          <a:xfrm>
            <a:off x="10254194" y="2373513"/>
            <a:ext cx="679185" cy="324000"/>
          </a:xfrm>
          <a:prstGeom prst="roundRect">
            <a:avLst/>
          </a:prstGeom>
          <a:solidFill>
            <a:srgbClr val="4F2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20</a:t>
            </a:r>
            <a:r>
              <a:rPr kumimoji="0" lang="en-US"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22</a:t>
            </a:r>
          </a:p>
        </p:txBody>
      </p:sp>
      <p:sp>
        <p:nvSpPr>
          <p:cNvPr id="20" name="Rectangle: Rounded Corners 19">
            <a:extLst>
              <a:ext uri="{FF2B5EF4-FFF2-40B4-BE49-F238E27FC236}">
                <a16:creationId xmlns:a16="http://schemas.microsoft.com/office/drawing/2014/main" id="{D6F9FFD5-1E1B-324A-BB99-6347B9761E3D}"/>
              </a:ext>
            </a:extLst>
          </p:cNvPr>
          <p:cNvSpPr/>
          <p:nvPr/>
        </p:nvSpPr>
        <p:spPr>
          <a:xfrm>
            <a:off x="9579400" y="2373513"/>
            <a:ext cx="679185" cy="324000"/>
          </a:xfrm>
          <a:prstGeom prst="roundRect">
            <a:avLst/>
          </a:prstGeom>
          <a:solidFill>
            <a:srgbClr val="4F2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20</a:t>
            </a:r>
            <a:r>
              <a:rPr kumimoji="0" lang="en-US"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21</a:t>
            </a:r>
            <a:endParaRPr kumimoji="0" lang="el-GR"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4FFC5EDC-E114-8C86-753C-E9B43730A32C}"/>
              </a:ext>
            </a:extLst>
          </p:cNvPr>
          <p:cNvSpPr/>
          <p:nvPr/>
        </p:nvSpPr>
        <p:spPr>
          <a:xfrm>
            <a:off x="8899921" y="2373513"/>
            <a:ext cx="683870" cy="324000"/>
          </a:xfrm>
          <a:prstGeom prst="roundRect">
            <a:avLst/>
          </a:prstGeom>
          <a:solidFill>
            <a:srgbClr val="4F2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20</a:t>
            </a:r>
            <a:r>
              <a:rPr kumimoji="0" lang="en-US"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20</a:t>
            </a:r>
            <a:endParaRPr kumimoji="0" lang="el-GR"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22" name="Rectangle: Rounded Corners 21">
            <a:extLst>
              <a:ext uri="{FF2B5EF4-FFF2-40B4-BE49-F238E27FC236}">
                <a16:creationId xmlns:a16="http://schemas.microsoft.com/office/drawing/2014/main" id="{C60D8E5D-0037-DD5E-BBBA-AA8660EC80F5}"/>
              </a:ext>
            </a:extLst>
          </p:cNvPr>
          <p:cNvSpPr/>
          <p:nvPr/>
        </p:nvSpPr>
        <p:spPr>
          <a:xfrm>
            <a:off x="8225127" y="2373513"/>
            <a:ext cx="679185" cy="324000"/>
          </a:xfrm>
          <a:prstGeom prst="roundRect">
            <a:avLst/>
          </a:prstGeom>
          <a:solidFill>
            <a:srgbClr val="4F2D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n-US"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2019</a:t>
            </a:r>
            <a:endParaRPr kumimoji="0" lang="el-GR" sz="1050"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3" name="Rectangle 2">
            <a:extLst>
              <a:ext uri="{FF2B5EF4-FFF2-40B4-BE49-F238E27FC236}">
                <a16:creationId xmlns:a16="http://schemas.microsoft.com/office/drawing/2014/main" id="{8D8EED17-DE55-B767-85FB-166B26B08A07}"/>
              </a:ext>
            </a:extLst>
          </p:cNvPr>
          <p:cNvSpPr/>
          <p:nvPr/>
        </p:nvSpPr>
        <p:spPr>
          <a:xfrm>
            <a:off x="6180636" y="4818913"/>
            <a:ext cx="5398590" cy="1058359"/>
          </a:xfrm>
          <a:prstGeom prst="rect">
            <a:avLst/>
          </a:prstGeom>
          <a:noFill/>
          <a:ln w="15875">
            <a:noFill/>
            <a:prstDash val="solid"/>
          </a:ln>
        </p:spPr>
        <p:txBody>
          <a:bodyPr wrap="square" lIns="61200" tIns="0" rIns="61200" bIns="0" anchor="t" anchorCtr="0">
            <a:noAutofit/>
          </a:bodyPr>
          <a:lstStyle/>
          <a:p>
            <a:pPr marL="172800" marR="0" lvl="0" indent="-171450" algn="l" defTabSz="914400" rtl="0" eaLnBrk="1" fontAlgn="auto" latinLnBrk="0" hangingPunct="1">
              <a:lnSpc>
                <a:spcPct val="113000"/>
              </a:lnSpc>
              <a:spcAft>
                <a:spcPts val="300"/>
              </a:spcAft>
              <a:buClrTx/>
              <a:buSzTx/>
              <a:buFont typeface="Wingdings" panose="05000000000000000000" pitchFamily="2" charset="2"/>
              <a:buChar char="§"/>
              <a:tabLst/>
              <a:defRPr/>
            </a:pPr>
            <a:r>
              <a:rPr lang="el-GR" sz="1050" b="1" dirty="0">
                <a:latin typeface="Arial (Body)"/>
                <a:cs typeface="Arial" panose="020B0604020202020204" pitchFamily="34" charset="0"/>
              </a:rPr>
              <a:t>Αυξανόμενος βαίνει και ο αριθμός εργαζομένων </a:t>
            </a:r>
            <a:r>
              <a:rPr lang="el-GR" sz="1050" dirty="0">
                <a:latin typeface="Arial (Body)"/>
                <a:cs typeface="Arial" panose="020B0604020202020204" pitchFamily="34" charset="0"/>
              </a:rPr>
              <a:t>στις φαρμακαποθήκες με τον μεσοσταθμικό ρυθμό αύξησης να ανέρχεται σε </a:t>
            </a:r>
            <a:r>
              <a:rPr lang="en-US" sz="1050" b="1" dirty="0">
                <a:latin typeface="Arial (Body)"/>
                <a:cs typeface="Arial" panose="020B0604020202020204" pitchFamily="34" charset="0"/>
              </a:rPr>
              <a:t>&gt;3%</a:t>
            </a:r>
            <a:r>
              <a:rPr lang="el-GR" sz="1050" b="1" dirty="0">
                <a:latin typeface="Arial (Body)"/>
                <a:cs typeface="Arial" panose="020B0604020202020204" pitchFamily="34" charset="0"/>
              </a:rPr>
              <a:t> </a:t>
            </a:r>
            <a:r>
              <a:rPr lang="el-GR" sz="1050" dirty="0">
                <a:latin typeface="Arial (Body)"/>
                <a:cs typeface="Arial" panose="020B0604020202020204" pitchFamily="34" charset="0"/>
              </a:rPr>
              <a:t>από το 2019 έως το 2023</a:t>
            </a:r>
            <a:endParaRPr lang="en-US" sz="1050" dirty="0">
              <a:latin typeface="Arial (Body)"/>
              <a:cs typeface="Arial" panose="020B0604020202020204" pitchFamily="34" charset="0"/>
            </a:endParaRPr>
          </a:p>
          <a:p>
            <a:pPr marL="172800" lvl="0" indent="-171450">
              <a:lnSpc>
                <a:spcPct val="113000"/>
              </a:lnSpc>
              <a:spcAft>
                <a:spcPts val="300"/>
              </a:spcAft>
              <a:buFont typeface="Wingdings" panose="05000000000000000000" pitchFamily="2" charset="2"/>
              <a:buChar char="§"/>
              <a:defRPr/>
            </a:pPr>
            <a:r>
              <a:rPr lang="en-US" sz="1050" dirty="0">
                <a:latin typeface="Arial (Body)"/>
                <a:cs typeface="Arial" panose="020B0604020202020204" pitchFamily="34" charset="0"/>
              </a:rPr>
              <a:t>To</a:t>
            </a:r>
            <a:r>
              <a:rPr lang="en-US" sz="1050" b="1" dirty="0">
                <a:latin typeface="Arial (Body)"/>
                <a:cs typeface="Arial" panose="020B0604020202020204" pitchFamily="34" charset="0"/>
              </a:rPr>
              <a:t> </a:t>
            </a:r>
            <a:r>
              <a:rPr lang="el-GR" sz="1050" dirty="0">
                <a:latin typeface="Arial (Body)"/>
                <a:cs typeface="Arial" panose="020B0604020202020204" pitchFamily="34" charset="0"/>
              </a:rPr>
              <a:t>προσωπικό που απασχολείται στον κλάδο των φαρμακαποθηκών </a:t>
            </a:r>
            <a:r>
              <a:rPr lang="el-GR" sz="1050" b="1" dirty="0">
                <a:latin typeface="Arial (Body)"/>
                <a:cs typeface="Arial" panose="020B0604020202020204" pitchFamily="34" charset="0"/>
              </a:rPr>
              <a:t>ανέρχεται το 2023 σε </a:t>
            </a:r>
            <a:r>
              <a:rPr lang="en-US" sz="1050" b="1" dirty="0">
                <a:latin typeface="Arial (Body)"/>
                <a:cs typeface="Arial" panose="020B0604020202020204" pitchFamily="34" charset="0"/>
              </a:rPr>
              <a:t>&gt;</a:t>
            </a:r>
            <a:r>
              <a:rPr lang="el-GR" sz="1050" b="1" dirty="0">
                <a:latin typeface="Arial (Body)"/>
                <a:cs typeface="Arial" panose="020B0604020202020204" pitchFamily="34" charset="0"/>
              </a:rPr>
              <a:t>7% επί του συνολικού προσωπικού που δραστηριοποιείται  στον κλάδο του φαρμάκου </a:t>
            </a:r>
            <a:r>
              <a:rPr lang="el-GR" sz="1050" dirty="0">
                <a:latin typeface="Arial (Body)"/>
                <a:cs typeface="Arial" panose="020B0604020202020204" pitchFamily="34" charset="0"/>
              </a:rPr>
              <a:t>(συμπεριλαμβάνονται βιομηχανίες / φαρμακαποθήκες / φαρμακεία), αναδεικνύοντας τη σημαντικότητα της δραστηριότητάς του στο σύνολο της αγοράς</a:t>
            </a:r>
            <a:endParaRPr kumimoji="0" lang="el-GR" sz="1050" b="1" i="0" u="none" strike="noStrike" kern="1200" cap="none" spc="0" normalizeH="0" baseline="0" noProof="0" dirty="0">
              <a:ln>
                <a:noFill/>
              </a:ln>
              <a:effectLst/>
              <a:uLnTx/>
              <a:uFillTx/>
              <a:latin typeface="Arial (Body)"/>
              <a:cs typeface="Arial" panose="020B0604020202020204" pitchFamily="34" charset="0"/>
            </a:endParaRPr>
          </a:p>
        </p:txBody>
      </p:sp>
    </p:spTree>
    <p:extLst>
      <p:ext uri="{BB962C8B-B14F-4D97-AF65-F5344CB8AC3E}">
        <p14:creationId xmlns:p14="http://schemas.microsoft.com/office/powerpoint/2010/main" val="36085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41BEA-1021-4055-D5F9-B1050C7D148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F63AF04-6133-BE35-3998-CA9F3A6812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think-cell data - do not delete" hidden="1">
                        <a:extLst>
                          <a:ext uri="{FF2B5EF4-FFF2-40B4-BE49-F238E27FC236}">
                            <a16:creationId xmlns:a16="http://schemas.microsoft.com/office/drawing/2014/main" id="{5F63AF04-6133-BE35-3998-CA9F3A6812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a:extLst>
              <a:ext uri="{FF2B5EF4-FFF2-40B4-BE49-F238E27FC236}">
                <a16:creationId xmlns:a16="http://schemas.microsoft.com/office/drawing/2014/main" id="{A9D06E8F-1012-3BAD-1628-E9E42F680577}"/>
              </a:ext>
            </a:extLst>
          </p:cNvPr>
          <p:cNvSpPr txBox="1">
            <a:spLocks/>
          </p:cNvSpPr>
          <p:nvPr/>
        </p:nvSpPr>
        <p:spPr>
          <a:xfrm>
            <a:off x="516000" y="517236"/>
            <a:ext cx="11160000" cy="936000"/>
          </a:xfrm>
          <a:prstGeom prst="rect">
            <a:avLst/>
          </a:prstGeom>
          <a:solidFill>
            <a:schemeClr val="bg1"/>
          </a:solidFill>
        </p:spPr>
        <p:txBody>
          <a:bodyPr vert="horz"/>
          <a:lstStyle>
            <a:lvl1pPr algn="l" defTabSz="736656" rtl="0" eaLnBrk="1" latinLnBrk="0" hangingPunct="1">
              <a:lnSpc>
                <a:spcPct val="85000"/>
              </a:lnSpc>
              <a:spcBef>
                <a:spcPct val="0"/>
              </a:spcBef>
              <a:buNone/>
              <a:defRPr lang="en-GB" sz="3200" b="1" kern="1200" dirty="0">
                <a:solidFill>
                  <a:schemeClr val="accent1"/>
                </a:solidFill>
                <a:latin typeface="+mn-lt"/>
                <a:ea typeface="+mj-ea"/>
                <a:cs typeface="+mj-cs"/>
              </a:defRPr>
            </a:lvl1pPr>
          </a:lstStyle>
          <a:p>
            <a:r>
              <a:rPr lang="el-GR" dirty="0">
                <a:solidFill>
                  <a:srgbClr val="4F2D7F"/>
                </a:solidFill>
                <a:latin typeface="Arial (Body)"/>
                <a:cs typeface="Arial" panose="020B0604020202020204" pitchFamily="34" charset="0"/>
              </a:rPr>
              <a:t>Κλάδος αποθήκευσης και διανομής</a:t>
            </a:r>
          </a:p>
          <a:p>
            <a:r>
              <a:rPr lang="el-GR" sz="2000" dirty="0">
                <a:solidFill>
                  <a:srgbClr val="00A7B4"/>
                </a:solidFill>
                <a:latin typeface="Arial (Body)"/>
                <a:cs typeface="Arial" panose="020B0604020202020204" pitchFamily="34" charset="0"/>
              </a:rPr>
              <a:t>Βασικά χρηματοοικονομικά μεγέθη στο σύνολο του κλάδου φαρμακαποθηκών</a:t>
            </a:r>
          </a:p>
        </p:txBody>
      </p:sp>
      <p:sp>
        <p:nvSpPr>
          <p:cNvPr id="6" name="Text Placeholder 5">
            <a:extLst>
              <a:ext uri="{FF2B5EF4-FFF2-40B4-BE49-F238E27FC236}">
                <a16:creationId xmlns:a16="http://schemas.microsoft.com/office/drawing/2014/main" id="{30BDA658-67E7-ACBD-6AE8-8B3E1BAA7124}"/>
              </a:ext>
            </a:extLst>
          </p:cNvPr>
          <p:cNvSpPr txBox="1">
            <a:spLocks/>
          </p:cNvSpPr>
          <p:nvPr/>
        </p:nvSpPr>
        <p:spPr>
          <a:xfrm>
            <a:off x="514800" y="1470950"/>
            <a:ext cx="10946858" cy="930751"/>
          </a:xfrm>
          <a:prstGeom prst="rect">
            <a:avLst/>
          </a:prstGeom>
        </p:spPr>
        <p:txBody>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172800" indent="-172800">
              <a:spcBef>
                <a:spcPts val="118"/>
              </a:spcBef>
              <a:spcAft>
                <a:spcPts val="118"/>
              </a:spcAft>
              <a:defRPr/>
            </a:pPr>
            <a:r>
              <a:rPr lang="el-GR" sz="1179" dirty="0">
                <a:solidFill>
                  <a:srgbClr val="4F2D7F"/>
                </a:solidFill>
                <a:latin typeface="Arial" panose="020B0604020202020204" pitchFamily="34" charset="0"/>
                <a:cs typeface="Arial" panose="020B0604020202020204" pitchFamily="34" charset="0"/>
              </a:rPr>
              <a:t>Προχωρώντας στον κλάδο αποθήκευσης και διανομής, αποτυπώνεται η χρηματοοικονομική ανάλυση των εταιρειών του κλάδου για τη διεξαγωγή </a:t>
            </a:r>
          </a:p>
          <a:p>
            <a:pPr marL="172800" indent="-172800">
              <a:spcBef>
                <a:spcPts val="118"/>
              </a:spcBef>
              <a:spcAft>
                <a:spcPts val="118"/>
              </a:spcAft>
              <a:defRPr/>
            </a:pPr>
            <a:r>
              <a:rPr lang="el-GR" sz="1179" dirty="0">
                <a:solidFill>
                  <a:srgbClr val="4F2D7F"/>
                </a:solidFill>
                <a:latin typeface="Arial" panose="020B0604020202020204" pitchFamily="34" charset="0"/>
                <a:cs typeface="Arial" panose="020B0604020202020204" pitchFamily="34" charset="0"/>
              </a:rPr>
              <a:t>βασικών συμπερασμάτων σχετικά </a:t>
            </a:r>
            <a:r>
              <a:rPr lang="el-GR" sz="1179" b="1" dirty="0">
                <a:solidFill>
                  <a:srgbClr val="4F2D7F"/>
                </a:solidFill>
                <a:latin typeface="Arial" panose="020B0604020202020204" pitchFamily="34" charset="0"/>
                <a:cs typeface="Arial" panose="020B0604020202020204" pitchFamily="34" charset="0"/>
              </a:rPr>
              <a:t>με τα οικονομικά μεγέθη </a:t>
            </a:r>
            <a:r>
              <a:rPr lang="el-GR" sz="1179" dirty="0">
                <a:solidFill>
                  <a:srgbClr val="4F2D7F"/>
                </a:solidFill>
                <a:latin typeface="Arial" panose="020B0604020202020204" pitchFamily="34" charset="0"/>
                <a:cs typeface="Arial" panose="020B0604020202020204" pitchFamily="34" charset="0"/>
              </a:rPr>
              <a:t>των επιχειρήσεων που την απαρτίζουν. Συγκεκριμένα: </a:t>
            </a: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panose="020B0604020202020204" pitchFamily="34" charset="0"/>
                <a:cs typeface="Arial" panose="020B0604020202020204" pitchFamily="34" charset="0"/>
              </a:rPr>
              <a:t>ο </a:t>
            </a:r>
            <a:r>
              <a:rPr lang="el-GR" sz="1179" b="1" dirty="0">
                <a:solidFill>
                  <a:srgbClr val="4F2D7F"/>
                </a:solidFill>
                <a:latin typeface="Arial" panose="020B0604020202020204" pitchFamily="34" charset="0"/>
                <a:cs typeface="Arial" panose="020B0604020202020204" pitchFamily="34" charset="0"/>
              </a:rPr>
              <a:t>μέσος ετήσιος κύκλος εργασιών </a:t>
            </a:r>
            <a:r>
              <a:rPr lang="el-GR" sz="1179" dirty="0">
                <a:solidFill>
                  <a:srgbClr val="4F2D7F"/>
                </a:solidFill>
                <a:latin typeface="Arial" panose="020B0604020202020204" pitchFamily="34" charset="0"/>
                <a:cs typeface="Arial" panose="020B0604020202020204" pitchFamily="34" charset="0"/>
              </a:rPr>
              <a:t>διαμορφώνεται στα </a:t>
            </a:r>
            <a:r>
              <a:rPr lang="el-GR" sz="1179" b="1" dirty="0">
                <a:solidFill>
                  <a:srgbClr val="4F2D7F"/>
                </a:solidFill>
                <a:latin typeface="Arial" panose="020B0604020202020204" pitchFamily="34" charset="0"/>
                <a:cs typeface="Arial" panose="020B0604020202020204" pitchFamily="34" charset="0"/>
              </a:rPr>
              <a:t>€ 3.275,4 εκ. </a:t>
            </a:r>
            <a:r>
              <a:rPr lang="el-GR" sz="1179" dirty="0">
                <a:solidFill>
                  <a:srgbClr val="4F2D7F"/>
                </a:solidFill>
                <a:latin typeface="Arial" panose="020B0604020202020204" pitchFamily="34" charset="0"/>
                <a:cs typeface="Arial" panose="020B0604020202020204" pitchFamily="34" charset="0"/>
              </a:rPr>
              <a:t>στην περίοδο 2019-2023</a:t>
            </a:r>
            <a:endParaRPr lang="el-GR" sz="1179" b="1" dirty="0">
              <a:solidFill>
                <a:srgbClr val="4F2D7F"/>
              </a:solidFill>
              <a:latin typeface="Arial" panose="020B0604020202020204" pitchFamily="34" charset="0"/>
              <a:cs typeface="Arial" panose="020B0604020202020204" pitchFamily="34" charset="0"/>
            </a:endParaRPr>
          </a:p>
          <a:p>
            <a:pPr marL="172800" indent="-172800">
              <a:spcBef>
                <a:spcPts val="118"/>
              </a:spcBef>
              <a:spcAft>
                <a:spcPts val="118"/>
              </a:spcAft>
              <a:buFont typeface="Wingdings" panose="05000000000000000000" pitchFamily="2" charset="2"/>
              <a:buChar char="§"/>
              <a:defRPr/>
            </a:pPr>
            <a:r>
              <a:rPr lang="el-GR" sz="1179" dirty="0">
                <a:solidFill>
                  <a:srgbClr val="4F2D7F"/>
                </a:solidFill>
                <a:latin typeface="Arial" panose="020B0604020202020204" pitchFamily="34" charset="0"/>
                <a:cs typeface="Arial" panose="020B0604020202020204" pitchFamily="34" charset="0"/>
              </a:rPr>
              <a:t>το </a:t>
            </a:r>
            <a:r>
              <a:rPr lang="el-GR" sz="1179" b="1" dirty="0">
                <a:solidFill>
                  <a:srgbClr val="4F2D7F"/>
                </a:solidFill>
                <a:latin typeface="Arial" panose="020B0604020202020204" pitchFamily="34" charset="0"/>
                <a:cs typeface="Arial" panose="020B0604020202020204" pitchFamily="34" charset="0"/>
              </a:rPr>
              <a:t>περιθώριο του καθαρού κέρδους </a:t>
            </a:r>
            <a:r>
              <a:rPr lang="el-GR" sz="1179" dirty="0">
                <a:solidFill>
                  <a:srgbClr val="4F2D7F"/>
                </a:solidFill>
                <a:latin typeface="Arial" panose="020B0604020202020204" pitchFamily="34" charset="0"/>
                <a:cs typeface="Arial" panose="020B0604020202020204" pitchFamily="34" charset="0"/>
              </a:rPr>
              <a:t>διαμορφώνεται ανάλογα στο </a:t>
            </a:r>
            <a:r>
              <a:rPr lang="el-GR" sz="1179" b="1" dirty="0">
                <a:solidFill>
                  <a:srgbClr val="4F2D7F"/>
                </a:solidFill>
                <a:latin typeface="Arial" panose="020B0604020202020204" pitchFamily="34" charset="0"/>
                <a:cs typeface="Arial" panose="020B0604020202020204" pitchFamily="34" charset="0"/>
              </a:rPr>
              <a:t>1,0%  </a:t>
            </a:r>
          </a:p>
        </p:txBody>
      </p:sp>
      <p:sp>
        <p:nvSpPr>
          <p:cNvPr id="80" name="AutoShape 32">
            <a:extLst>
              <a:ext uri="{FF2B5EF4-FFF2-40B4-BE49-F238E27FC236}">
                <a16:creationId xmlns:a16="http://schemas.microsoft.com/office/drawing/2014/main" id="{6E2CD860-DC71-E5FD-2845-9E855B796E39}"/>
              </a:ext>
            </a:extLst>
          </p:cNvPr>
          <p:cNvSpPr>
            <a:spLocks noChangeArrowheads="1"/>
          </p:cNvSpPr>
          <p:nvPr/>
        </p:nvSpPr>
        <p:spPr bwMode="gray">
          <a:xfrm>
            <a:off x="8449432" y="2491660"/>
            <a:ext cx="166664" cy="3421918"/>
          </a:xfrm>
          <a:prstGeom prst="rightArrow">
            <a:avLst>
              <a:gd name="adj1" fmla="val 56093"/>
              <a:gd name="adj2" fmla="val 100000"/>
            </a:avLst>
          </a:prstGeom>
          <a:solidFill>
            <a:srgbClr val="E6E2F2"/>
          </a:solidFill>
          <a:ln>
            <a:noFill/>
          </a:ln>
          <a:effectLst>
            <a:outerShdw blurRad="50800" dist="38100" dir="5400000" algn="t" rotWithShape="0">
              <a:prstClr val="black">
                <a:alpha val="40000"/>
              </a:prstClr>
            </a:outerShdw>
          </a:effectLst>
        </p:spPr>
        <p:txBody>
          <a:bodyPr lIns="72000" tIns="72000" rIns="72000" bIns="72000" anchor="ctr" anchorCtr="0"/>
          <a:lstStyle/>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de-DE" sz="9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1" name="Rectangle: Rounded Corners 80">
            <a:extLst>
              <a:ext uri="{FF2B5EF4-FFF2-40B4-BE49-F238E27FC236}">
                <a16:creationId xmlns:a16="http://schemas.microsoft.com/office/drawing/2014/main" id="{ADB3B246-3524-B07D-21E8-8D347BBFC68E}"/>
              </a:ext>
            </a:extLst>
          </p:cNvPr>
          <p:cNvSpPr/>
          <p:nvPr/>
        </p:nvSpPr>
        <p:spPr>
          <a:xfrm>
            <a:off x="8737311" y="2565400"/>
            <a:ext cx="2916000" cy="3383880"/>
          </a:xfrm>
          <a:prstGeom prst="round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0" indent="-171450" defTabSz="914400" rtl="0" eaLnBrk="1" fontAlgn="auto" latinLnBrk="0" hangingPunct="1">
              <a:lnSpc>
                <a:spcPct val="110000"/>
              </a:lnSpc>
              <a:spcAft>
                <a:spcPts val="300"/>
              </a:spcAft>
              <a:buClrTx/>
              <a:buSzTx/>
              <a:buFont typeface="Wingdings" panose="05000000000000000000" pitchFamily="2" charset="2"/>
              <a:buChar char="§"/>
              <a:tabLst/>
              <a:defRPr/>
            </a:pPr>
            <a:r>
              <a:rPr kumimoji="0" lang="el-GR" sz="1050" b="1" i="0" u="none" strike="noStrike" kern="1200" cap="none" spc="0" normalizeH="0" baseline="0" noProof="0" dirty="0">
                <a:ln>
                  <a:noFill/>
                </a:ln>
                <a:solidFill>
                  <a:prstClr val="black"/>
                </a:solidFill>
                <a:effectLst/>
                <a:uLnTx/>
                <a:uFillTx/>
                <a:latin typeface="Arial (Body)"/>
              </a:rPr>
              <a:t>Στο σύνολο του κλάδου </a:t>
            </a:r>
            <a:r>
              <a:rPr kumimoji="0" lang="el-GR" sz="1050" i="0" u="none" strike="noStrike" kern="1200" cap="none" spc="0" normalizeH="0" baseline="0" noProof="0" dirty="0">
                <a:ln>
                  <a:noFill/>
                </a:ln>
                <a:solidFill>
                  <a:prstClr val="black"/>
                </a:solidFill>
                <a:effectLst/>
                <a:uLnTx/>
                <a:uFillTx/>
                <a:latin typeface="Arial (Body)"/>
              </a:rPr>
              <a:t>εμφανίζεται σταδιακή </a:t>
            </a:r>
            <a:r>
              <a:rPr kumimoji="0" lang="el-GR" sz="1050" b="1" i="0" u="none" strike="noStrike" kern="1200" cap="none" spc="0" normalizeH="0" baseline="0" noProof="0" dirty="0">
                <a:ln>
                  <a:noFill/>
                </a:ln>
                <a:solidFill>
                  <a:prstClr val="black"/>
                </a:solidFill>
                <a:effectLst/>
                <a:uLnTx/>
                <a:uFillTx/>
                <a:latin typeface="Arial (Body)"/>
              </a:rPr>
              <a:t>αύξηση </a:t>
            </a:r>
            <a:r>
              <a:rPr kumimoji="0" lang="el-GR" sz="1050" i="0" u="none" strike="noStrike" kern="1200" cap="none" spc="0" normalizeH="0" baseline="0" noProof="0" dirty="0">
                <a:ln>
                  <a:noFill/>
                </a:ln>
                <a:solidFill>
                  <a:prstClr val="black"/>
                </a:solidFill>
                <a:effectLst/>
                <a:uLnTx/>
                <a:uFillTx/>
                <a:latin typeface="Arial (Body)"/>
              </a:rPr>
              <a:t>του </a:t>
            </a:r>
            <a:r>
              <a:rPr kumimoji="0" lang="el-GR" sz="1050" b="1" i="0" u="none" strike="noStrike" kern="1200" cap="none" spc="0" normalizeH="0" baseline="0" noProof="0" dirty="0">
                <a:ln>
                  <a:noFill/>
                </a:ln>
                <a:solidFill>
                  <a:prstClr val="black"/>
                </a:solidFill>
                <a:effectLst/>
                <a:uLnTx/>
                <a:uFillTx/>
                <a:latin typeface="Arial (Body)"/>
              </a:rPr>
              <a:t>κύκλου εργασιών </a:t>
            </a:r>
            <a:r>
              <a:rPr kumimoji="0" lang="el-GR" sz="1050" i="0" u="none" strike="noStrike" kern="1200" cap="none" spc="0" normalizeH="0" baseline="0" noProof="0" dirty="0">
                <a:ln>
                  <a:noFill/>
                </a:ln>
                <a:solidFill>
                  <a:prstClr val="black"/>
                </a:solidFill>
                <a:effectLst/>
                <a:uLnTx/>
                <a:uFillTx/>
                <a:latin typeface="Arial (Body)"/>
              </a:rPr>
              <a:t>με </a:t>
            </a:r>
            <a:r>
              <a:rPr kumimoji="0" lang="el-GR" sz="1050" b="1" i="0" u="none" strike="noStrike" kern="1200" cap="none" spc="0" normalizeH="0" baseline="0" noProof="0" dirty="0">
                <a:ln>
                  <a:noFill/>
                </a:ln>
                <a:solidFill>
                  <a:prstClr val="black"/>
                </a:solidFill>
                <a:effectLst/>
                <a:uLnTx/>
                <a:uFillTx/>
                <a:latin typeface="Arial (Body)"/>
              </a:rPr>
              <a:t>ρυθμό ανάπτυξης 5,6% στο διάστημα 2019-2023 </a:t>
            </a:r>
            <a:r>
              <a:rPr kumimoji="0" lang="el-GR" sz="1050" i="0" u="none" strike="noStrike" kern="1200" cap="none" spc="0" normalizeH="0" baseline="0" noProof="0" dirty="0">
                <a:ln>
                  <a:noFill/>
                </a:ln>
                <a:solidFill>
                  <a:prstClr val="black"/>
                </a:solidFill>
                <a:effectLst/>
                <a:uLnTx/>
                <a:uFillTx/>
                <a:latin typeface="Arial (Body)"/>
              </a:rPr>
              <a:t>και </a:t>
            </a:r>
            <a:r>
              <a:rPr kumimoji="0" lang="el-GR" sz="1050" b="1" i="0" u="none" strike="noStrike" kern="1200" cap="none" spc="0" normalizeH="0" baseline="0" noProof="0" dirty="0">
                <a:ln>
                  <a:noFill/>
                </a:ln>
                <a:solidFill>
                  <a:prstClr val="black"/>
                </a:solidFill>
                <a:effectLst/>
                <a:uLnTx/>
                <a:uFillTx/>
                <a:latin typeface="Arial (Body)"/>
              </a:rPr>
              <a:t>ετήσια μεταβολή 2,0% </a:t>
            </a:r>
            <a:r>
              <a:rPr kumimoji="0" lang="el-GR" sz="1050" i="0" u="none" strike="noStrike" kern="1200" cap="none" spc="0" normalizeH="0" baseline="0" noProof="0" dirty="0">
                <a:ln>
                  <a:noFill/>
                </a:ln>
                <a:solidFill>
                  <a:prstClr val="black"/>
                </a:solidFill>
                <a:effectLst/>
                <a:uLnTx/>
                <a:uFillTx/>
                <a:latin typeface="Arial (Body)"/>
              </a:rPr>
              <a:t>σε σχέση με το 2022</a:t>
            </a:r>
          </a:p>
          <a:p>
            <a:pPr marL="171450" marR="0" lvl="0" indent="-171450" defTabSz="914400" rtl="0" eaLnBrk="1" fontAlgn="auto" latinLnBrk="0" hangingPunct="1">
              <a:lnSpc>
                <a:spcPct val="110000"/>
              </a:lnSpc>
              <a:spcAft>
                <a:spcPts val="300"/>
              </a:spcAft>
              <a:buClrTx/>
              <a:buSzTx/>
              <a:buFont typeface="Wingdings" panose="05000000000000000000" pitchFamily="2" charset="2"/>
              <a:buChar char="§"/>
              <a:tabLst/>
              <a:defRPr/>
            </a:pPr>
            <a:r>
              <a:rPr lang="el-GR" sz="1050" dirty="0">
                <a:solidFill>
                  <a:prstClr val="black"/>
                </a:solidFill>
                <a:latin typeface="Arial (Body)"/>
              </a:rPr>
              <a:t>Οι εταιρείες του κλάδου λειτουργούν με περιορισμένα </a:t>
            </a:r>
            <a:r>
              <a:rPr lang="el-GR" sz="1050" b="1" dirty="0">
                <a:solidFill>
                  <a:prstClr val="black"/>
                </a:solidFill>
                <a:latin typeface="Arial (Body)"/>
              </a:rPr>
              <a:t>περιθώρια κέρδους, της τάξης του ~1%</a:t>
            </a:r>
          </a:p>
          <a:p>
            <a:pPr marL="171450" marR="0" lvl="0" indent="-171450" defTabSz="914400" rtl="0" eaLnBrk="1" fontAlgn="auto" latinLnBrk="0" hangingPunct="1">
              <a:lnSpc>
                <a:spcPct val="110000"/>
              </a:lnSpc>
              <a:spcAft>
                <a:spcPts val="300"/>
              </a:spcAft>
              <a:buClrTx/>
              <a:buSzTx/>
              <a:buFont typeface="Wingdings" panose="05000000000000000000" pitchFamily="2" charset="2"/>
              <a:buChar char="§"/>
              <a:tabLst/>
              <a:defRPr/>
            </a:pPr>
            <a:r>
              <a:rPr lang="el-GR" sz="1050" dirty="0">
                <a:solidFill>
                  <a:prstClr val="black"/>
                </a:solidFill>
                <a:latin typeface="Arial (Body)"/>
              </a:rPr>
              <a:t>Τα περιορισμένα κέρδη δυσχεραίνουν επενδυτικές αποφάσεις χωρίς κάποια άλλη ενίσχυση </a:t>
            </a:r>
            <a:r>
              <a:rPr lang="el-GR" sz="1050" b="1" dirty="0">
                <a:solidFill>
                  <a:prstClr val="black"/>
                </a:solidFill>
                <a:latin typeface="Arial (Body)"/>
              </a:rPr>
              <a:t>ενώ τυχόν αυξήσεις στο λειτουργικό κόστος </a:t>
            </a:r>
            <a:r>
              <a:rPr lang="el-GR" sz="1050" dirty="0">
                <a:solidFill>
                  <a:prstClr val="black"/>
                </a:solidFill>
                <a:latin typeface="Arial (Body)"/>
              </a:rPr>
              <a:t>μειώνουν περαιτέρω τα περιθώρια λειτουργίας</a:t>
            </a:r>
          </a:p>
        </p:txBody>
      </p:sp>
      <p:sp>
        <p:nvSpPr>
          <p:cNvPr id="82" name="Text Placeholder 4">
            <a:extLst>
              <a:ext uri="{FF2B5EF4-FFF2-40B4-BE49-F238E27FC236}">
                <a16:creationId xmlns:a16="http://schemas.microsoft.com/office/drawing/2014/main" id="{74687390-A901-6432-0229-46F0DDF44235}"/>
              </a:ext>
            </a:extLst>
          </p:cNvPr>
          <p:cNvSpPr txBox="1">
            <a:spLocks/>
          </p:cNvSpPr>
          <p:nvPr/>
        </p:nvSpPr>
        <p:spPr>
          <a:xfrm>
            <a:off x="9056075" y="2492896"/>
            <a:ext cx="1530611" cy="169277"/>
          </a:xfrm>
          <a:prstGeom prst="rect">
            <a:avLst/>
          </a:prstGeom>
          <a:solidFill>
            <a:schemeClr val="bg1"/>
          </a:solidFill>
        </p:spPr>
        <p:txBody>
          <a:bodyPr vert="horz" wrap="square" lIns="0" tIns="0" rIns="0" bIns="0" rtlCol="0" anchor="t" anchorCtr="0">
            <a:sp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lang="en-US" sz="1800" kern="1200" dirty="0">
                <a:solidFill>
                  <a:schemeClr val="accent1"/>
                </a:solidFill>
                <a:latin typeface="+mn-lt"/>
                <a:ea typeface="+mn-ea"/>
                <a:cs typeface="+mn-cs"/>
              </a:defRPr>
            </a:lvl1pPr>
            <a:lvl2pPr marL="0" indent="0" algn="l" defTabSz="1007943" rtl="0" eaLnBrk="1" latinLnBrk="0" hangingPunct="1">
              <a:lnSpc>
                <a:spcPct val="100000"/>
              </a:lnSpc>
              <a:spcBef>
                <a:spcPts val="0"/>
              </a:spcBef>
              <a:spcAft>
                <a:spcPts val="600"/>
              </a:spcAft>
              <a:buFont typeface="Arial" panose="020B0604020202020204" pitchFamily="34" charset="0"/>
              <a:buNone/>
              <a:defRPr lang="en-US" sz="900" b="1" kern="1200" dirty="0">
                <a:solidFill>
                  <a:schemeClr val="accent3"/>
                </a:solidFill>
                <a:latin typeface="+mn-lt"/>
                <a:ea typeface="+mn-ea"/>
                <a:cs typeface="+mn-cs"/>
              </a:defRPr>
            </a:lvl2pPr>
            <a:lvl3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accent3"/>
                </a:solidFill>
                <a:latin typeface="+mn-lt"/>
                <a:ea typeface="+mn-ea"/>
                <a:cs typeface="+mn-cs"/>
              </a:defRPr>
            </a:lvl3pPr>
            <a:lvl4pPr marL="0" indent="0" algn="l" defTabSz="1007943" rtl="0" eaLnBrk="1" latinLnBrk="0" hangingPunct="1">
              <a:lnSpc>
                <a:spcPct val="100000"/>
              </a:lnSpc>
              <a:spcBef>
                <a:spcPts val="0"/>
              </a:spcBef>
              <a:spcAft>
                <a:spcPts val="600"/>
              </a:spcAft>
              <a:buFont typeface="Arial" panose="020B0604020202020204" pitchFamily="34" charset="0"/>
              <a:buNone/>
              <a:defRPr lang="en-US" sz="900" b="0" kern="1200" dirty="0">
                <a:solidFill>
                  <a:schemeClr val="tx1"/>
                </a:solidFill>
                <a:latin typeface="+mn-lt"/>
                <a:ea typeface="+mn-ea"/>
                <a:cs typeface="+mn-cs"/>
              </a:defRPr>
            </a:lvl4pPr>
            <a:lvl5pPr marL="180000" indent="-180000" algn="l" defTabSz="1007943" rtl="0" eaLnBrk="1" latinLnBrk="0" hangingPunct="1">
              <a:lnSpc>
                <a:spcPct val="100000"/>
              </a:lnSpc>
              <a:spcBef>
                <a:spcPts val="0"/>
              </a:spcBef>
              <a:spcAft>
                <a:spcPts val="600"/>
              </a:spcAft>
              <a:buFont typeface="Arial" panose="020B0604020202020204" pitchFamily="34" charset="0"/>
              <a:buChar char="•"/>
              <a:defRPr sz="900" b="0" kern="1200">
                <a:solidFill>
                  <a:schemeClr val="tx1"/>
                </a:solidFill>
                <a:latin typeface="+mn-lt"/>
                <a:ea typeface="+mn-ea"/>
                <a:cs typeface="+mn-cs"/>
              </a:defRPr>
            </a:lvl5pPr>
            <a:lvl6pPr marL="360000" indent="-180000" algn="l" defTabSz="1007943" rtl="0" eaLnBrk="1" latinLnBrk="0" hangingPunct="1">
              <a:lnSpc>
                <a:spcPct val="100000"/>
              </a:lnSpc>
              <a:spcBef>
                <a:spcPts val="0"/>
              </a:spcBef>
              <a:spcAft>
                <a:spcPts val="600"/>
              </a:spcAft>
              <a:buFont typeface="Arial" panose="020B0604020202020204" pitchFamily="34" charset="0"/>
              <a:buChar char="–"/>
              <a:defRPr sz="900" kern="1200">
                <a:solidFill>
                  <a:schemeClr val="tx1"/>
                </a:solidFill>
                <a:latin typeface="+mn-lt"/>
                <a:ea typeface="+mn-ea"/>
                <a:cs typeface="+mn-cs"/>
              </a:defRPr>
            </a:lvl6pPr>
            <a:lvl7pPr marL="180000" indent="-180000" algn="l" defTabSz="1007943" rtl="0" eaLnBrk="1" latinLnBrk="0" hangingPunct="1">
              <a:lnSpc>
                <a:spcPct val="100000"/>
              </a:lnSpc>
              <a:spcBef>
                <a:spcPts val="0"/>
              </a:spcBef>
              <a:spcAft>
                <a:spcPts val="600"/>
              </a:spcAft>
              <a:buFont typeface="+mj-lt"/>
              <a:buAutoNum type="arabicPeriod"/>
              <a:defRPr sz="900" kern="1200">
                <a:solidFill>
                  <a:schemeClr val="tx1"/>
                </a:solidFill>
                <a:latin typeface="+mn-lt"/>
                <a:ea typeface="+mn-ea"/>
                <a:cs typeface="+mn-cs"/>
              </a:defRPr>
            </a:lvl7pPr>
            <a:lvl8pPr marL="360000" indent="-180000" algn="l" defTabSz="1007943" rtl="0" eaLnBrk="1" latinLnBrk="0" hangingPunct="1">
              <a:lnSpc>
                <a:spcPct val="100000"/>
              </a:lnSpc>
              <a:spcBef>
                <a:spcPts val="0"/>
              </a:spcBef>
              <a:spcAft>
                <a:spcPts val="600"/>
              </a:spcAft>
              <a:buFont typeface="+mj-lt"/>
              <a:buAutoNum type="alphaLcPeriod"/>
              <a:defRPr sz="900" kern="1200">
                <a:solidFill>
                  <a:schemeClr val="tx1"/>
                </a:solidFill>
                <a:latin typeface="+mn-lt"/>
                <a:ea typeface="+mn-ea"/>
                <a:cs typeface="+mn-cs"/>
              </a:defRPr>
            </a:lvl8pPr>
            <a:lvl9pPr marL="0" indent="0" algn="l" defTabSz="1007943" rtl="0" eaLnBrk="1" latinLnBrk="0" hangingPunct="1">
              <a:lnSpc>
                <a:spcPct val="90000"/>
              </a:lnSpc>
              <a:spcBef>
                <a:spcPts val="0"/>
              </a:spcBef>
              <a:spcAft>
                <a:spcPts val="600"/>
              </a:spcAft>
              <a:buFontTx/>
              <a:buNone/>
              <a:defRPr sz="1800" kern="1200">
                <a:solidFill>
                  <a:schemeClr val="accent1"/>
                </a:solidFill>
                <a:latin typeface="+mn-lt"/>
                <a:ea typeface="+mn-ea"/>
                <a:cs typeface="+mn-cs"/>
              </a:defRPr>
            </a:lvl9pPr>
          </a:lstStyle>
          <a:p>
            <a:pPr marL="0" marR="0" lvl="3" indent="0" algn="ctr" defTabSz="1007943"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l-GR" sz="1100" b="1" i="1" u="none" strike="noStrike" kern="1200" cap="none" spc="0" normalizeH="0" baseline="0" noProof="0" dirty="0">
                <a:ln>
                  <a:noFill/>
                </a:ln>
                <a:solidFill>
                  <a:srgbClr val="00A7B4"/>
                </a:solidFill>
                <a:effectLst/>
                <a:uLnTx/>
                <a:uFillTx/>
                <a:latin typeface="Arial (Body)"/>
                <a:ea typeface="Times New Roman" panose="02020603050405020304" pitchFamily="18" charset="0"/>
                <a:cs typeface="Arial" panose="020B0604020202020204" pitchFamily="34" charset="0"/>
              </a:rPr>
              <a:t>Επισκόπηση</a:t>
            </a:r>
            <a:r>
              <a:rPr kumimoji="0" lang="en-US" sz="1100" b="1" i="1" u="none" strike="noStrike" kern="1200" cap="none" spc="0" normalizeH="0" baseline="0" noProof="0" dirty="0">
                <a:ln>
                  <a:noFill/>
                </a:ln>
                <a:solidFill>
                  <a:srgbClr val="00A7B4"/>
                </a:solidFill>
                <a:effectLst/>
                <a:uLnTx/>
                <a:uFillTx/>
                <a:latin typeface="Arial (Body)"/>
                <a:ea typeface="Times New Roman" panose="02020603050405020304" pitchFamily="18" charset="0"/>
                <a:cs typeface="Arial" panose="020B0604020202020204" pitchFamily="34" charset="0"/>
              </a:rPr>
              <a:t> </a:t>
            </a:r>
            <a:r>
              <a:rPr kumimoji="0" lang="el-GR" sz="1100" b="1" i="1" u="none" strike="noStrike" kern="1200" cap="none" spc="0" normalizeH="0" baseline="0" noProof="0" dirty="0">
                <a:ln>
                  <a:noFill/>
                </a:ln>
                <a:solidFill>
                  <a:srgbClr val="00A7B4"/>
                </a:solidFill>
                <a:effectLst/>
                <a:uLnTx/>
                <a:uFillTx/>
                <a:latin typeface="Arial (Body)"/>
                <a:ea typeface="Times New Roman" panose="02020603050405020304" pitchFamily="18" charset="0"/>
                <a:cs typeface="Arial" panose="020B0604020202020204" pitchFamily="34" charset="0"/>
              </a:rPr>
              <a:t>μεγεθών</a:t>
            </a:r>
            <a:endParaRPr kumimoji="0" lang="el-GR" sz="1100" b="0" i="1" u="none" strike="noStrike" kern="1200" cap="none" spc="0" normalizeH="0" baseline="0" noProof="0" dirty="0">
              <a:ln>
                <a:noFill/>
              </a:ln>
              <a:solidFill>
                <a:srgbClr val="00A7B4"/>
              </a:solidFill>
              <a:effectLst/>
              <a:uLnTx/>
              <a:uFillTx/>
              <a:latin typeface="Arial (Body)"/>
            </a:endParaRPr>
          </a:p>
        </p:txBody>
      </p:sp>
      <p:graphicFrame>
        <p:nvGraphicFramePr>
          <p:cNvPr id="12" name="Table 11">
            <a:extLst>
              <a:ext uri="{FF2B5EF4-FFF2-40B4-BE49-F238E27FC236}">
                <a16:creationId xmlns:a16="http://schemas.microsoft.com/office/drawing/2014/main" id="{AC3D516E-1010-AFAD-CD20-313A936B76E8}"/>
              </a:ext>
            </a:extLst>
          </p:cNvPr>
          <p:cNvGraphicFramePr>
            <a:graphicFrameLocks noGrp="1"/>
          </p:cNvGraphicFramePr>
          <p:nvPr>
            <p:extLst>
              <p:ext uri="{D42A27DB-BD31-4B8C-83A1-F6EECF244321}">
                <p14:modId xmlns:p14="http://schemas.microsoft.com/office/powerpoint/2010/main" val="56391068"/>
              </p:ext>
            </p:extLst>
          </p:nvPr>
        </p:nvGraphicFramePr>
        <p:xfrm>
          <a:off x="538690" y="5184073"/>
          <a:ext cx="1704696" cy="359478"/>
        </p:xfrm>
        <a:graphic>
          <a:graphicData uri="http://schemas.openxmlformats.org/drawingml/2006/table">
            <a:tbl>
              <a:tblPr firstRow="1" bandRow="1">
                <a:tableStyleId>{5C22544A-7EE6-4342-B048-85BDC9FD1C3A}</a:tableStyleId>
              </a:tblPr>
              <a:tblGrid>
                <a:gridCol w="1704696">
                  <a:extLst>
                    <a:ext uri="{9D8B030D-6E8A-4147-A177-3AD203B41FA5}">
                      <a16:colId xmlns:a16="http://schemas.microsoft.com/office/drawing/2014/main" val="116612177"/>
                    </a:ext>
                  </a:extLst>
                </a:gridCol>
              </a:tblGrid>
              <a:tr h="359478">
                <a:tc>
                  <a:txBody>
                    <a:bodyPr/>
                    <a:lstStyle/>
                    <a:p>
                      <a:pPr algn="l"/>
                      <a:r>
                        <a:rPr lang="el-GR" sz="1000" dirty="0">
                          <a:solidFill>
                            <a:schemeClr val="tx1"/>
                          </a:solidFill>
                        </a:rPr>
                        <a:t>Σύνολο ενεργητικού</a:t>
                      </a:r>
                    </a:p>
                  </a:txBody>
                  <a:tcPr marL="61200" marR="61200" marT="0" marB="0" anchor="ctr">
                    <a:solidFill>
                      <a:srgbClr val="9581B2"/>
                    </a:solidFill>
                  </a:tcPr>
                </a:tc>
                <a:extLst>
                  <a:ext uri="{0D108BD9-81ED-4DB2-BD59-A6C34878D82A}">
                    <a16:rowId xmlns:a16="http://schemas.microsoft.com/office/drawing/2014/main" val="605205098"/>
                  </a:ext>
                </a:extLst>
              </a:tr>
            </a:tbl>
          </a:graphicData>
        </a:graphic>
      </p:graphicFrame>
      <p:graphicFrame>
        <p:nvGraphicFramePr>
          <p:cNvPr id="18" name="Table 17">
            <a:extLst>
              <a:ext uri="{FF2B5EF4-FFF2-40B4-BE49-F238E27FC236}">
                <a16:creationId xmlns:a16="http://schemas.microsoft.com/office/drawing/2014/main" id="{1720760B-7532-59DF-D0E7-DE7475CC8897}"/>
              </a:ext>
            </a:extLst>
          </p:cNvPr>
          <p:cNvGraphicFramePr>
            <a:graphicFrameLocks noGrp="1"/>
          </p:cNvGraphicFramePr>
          <p:nvPr>
            <p:extLst>
              <p:ext uri="{D42A27DB-BD31-4B8C-83A1-F6EECF244321}">
                <p14:modId xmlns:p14="http://schemas.microsoft.com/office/powerpoint/2010/main" val="1624552474"/>
              </p:ext>
            </p:extLst>
          </p:nvPr>
        </p:nvGraphicFramePr>
        <p:xfrm>
          <a:off x="550864" y="5589802"/>
          <a:ext cx="1692522" cy="359478"/>
        </p:xfrm>
        <a:graphic>
          <a:graphicData uri="http://schemas.openxmlformats.org/drawingml/2006/table">
            <a:tbl>
              <a:tblPr firstRow="1" bandRow="1">
                <a:tableStyleId>{5C22544A-7EE6-4342-B048-85BDC9FD1C3A}</a:tableStyleId>
              </a:tblPr>
              <a:tblGrid>
                <a:gridCol w="1692522">
                  <a:extLst>
                    <a:ext uri="{9D8B030D-6E8A-4147-A177-3AD203B41FA5}">
                      <a16:colId xmlns:a16="http://schemas.microsoft.com/office/drawing/2014/main" val="116612177"/>
                    </a:ext>
                  </a:extLst>
                </a:gridCol>
              </a:tblGrid>
              <a:tr h="359478">
                <a:tc>
                  <a:txBody>
                    <a:bodyPr/>
                    <a:lstStyle/>
                    <a:p>
                      <a:r>
                        <a:rPr lang="el-GR" sz="1000" dirty="0">
                          <a:solidFill>
                            <a:schemeClr val="tx1"/>
                          </a:solidFill>
                        </a:rPr>
                        <a:t>Κύκλος εργασιών / εργαζόμενο*</a:t>
                      </a:r>
                    </a:p>
                  </a:txBody>
                  <a:tcPr marL="61200" marR="61200" marT="0" marB="0">
                    <a:solidFill>
                      <a:srgbClr val="DCD5E5"/>
                    </a:solidFill>
                  </a:tcPr>
                </a:tc>
                <a:extLst>
                  <a:ext uri="{0D108BD9-81ED-4DB2-BD59-A6C34878D82A}">
                    <a16:rowId xmlns:a16="http://schemas.microsoft.com/office/drawing/2014/main" val="605205098"/>
                  </a:ext>
                </a:extLst>
              </a:tr>
            </a:tbl>
          </a:graphicData>
        </a:graphic>
      </p:graphicFrame>
      <p:sp>
        <p:nvSpPr>
          <p:cNvPr id="19" name="Rectangle 11">
            <a:extLst>
              <a:ext uri="{FF2B5EF4-FFF2-40B4-BE49-F238E27FC236}">
                <a16:creationId xmlns:a16="http://schemas.microsoft.com/office/drawing/2014/main" id="{9C3A97B2-95D5-030B-B3C3-B58557C885F3}"/>
              </a:ext>
            </a:extLst>
          </p:cNvPr>
          <p:cNvSpPr>
            <a:spLocks/>
          </p:cNvSpPr>
          <p:nvPr/>
        </p:nvSpPr>
        <p:spPr>
          <a:xfrm>
            <a:off x="2458919" y="2464644"/>
            <a:ext cx="684753" cy="311448"/>
          </a:xfrm>
          <a:prstGeom prst="rect">
            <a:avLst/>
          </a:prstGeom>
          <a:solidFill>
            <a:schemeClr val="accent1"/>
          </a:solidFill>
        </p:spPr>
        <p:txBody>
          <a:bodyPr wrap="square" lIns="108000" tIns="0" rIns="108000" bIns="0" anchor="ctr">
            <a:noAutofit/>
          </a:bodyP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900" b="1" i="0" u="none" strike="noStrike" kern="0" cap="none" spc="0" normalizeH="0" baseline="0" noProof="0" dirty="0">
                <a:ln>
                  <a:noFill/>
                </a:ln>
                <a:solidFill>
                  <a:prstClr val="white"/>
                </a:solidFill>
                <a:effectLst/>
                <a:uLnTx/>
                <a:uFillTx/>
                <a:latin typeface="Arial (Body)"/>
                <a:cs typeface="Arial" panose="020B0604020202020204" pitchFamily="34" charset="0"/>
              </a:rPr>
              <a:t>2019</a:t>
            </a:r>
            <a:endParaRPr kumimoji="0" lang="el-GR" sz="1000" b="1" i="0" u="none" strike="noStrike" kern="0" cap="none" spc="0" normalizeH="0" baseline="0" noProof="0" dirty="0">
              <a:ln>
                <a:noFill/>
              </a:ln>
              <a:solidFill>
                <a:prstClr val="white"/>
              </a:solidFill>
              <a:effectLst/>
              <a:uLnTx/>
              <a:uFillTx/>
              <a:latin typeface="Arial (Body)"/>
              <a:cs typeface="Arial" panose="020B0604020202020204" pitchFamily="34" charset="0"/>
            </a:endParaRPr>
          </a:p>
        </p:txBody>
      </p:sp>
      <p:sp>
        <p:nvSpPr>
          <p:cNvPr id="20" name="AutoShape 32">
            <a:extLst>
              <a:ext uri="{FF2B5EF4-FFF2-40B4-BE49-F238E27FC236}">
                <a16:creationId xmlns:a16="http://schemas.microsoft.com/office/drawing/2014/main" id="{0FD90EDB-C3CF-1146-73FA-69F900F0FD8D}"/>
              </a:ext>
            </a:extLst>
          </p:cNvPr>
          <p:cNvSpPr>
            <a:spLocks noChangeArrowheads="1"/>
          </p:cNvSpPr>
          <p:nvPr/>
        </p:nvSpPr>
        <p:spPr bwMode="gray">
          <a:xfrm rot="5400000">
            <a:off x="4481866" y="2542178"/>
            <a:ext cx="139698" cy="684756"/>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Rectangle 11">
            <a:extLst>
              <a:ext uri="{FF2B5EF4-FFF2-40B4-BE49-F238E27FC236}">
                <a16:creationId xmlns:a16="http://schemas.microsoft.com/office/drawing/2014/main" id="{F17D3985-602F-2655-E934-5CAFB6A37095}"/>
              </a:ext>
            </a:extLst>
          </p:cNvPr>
          <p:cNvSpPr>
            <a:spLocks/>
          </p:cNvSpPr>
          <p:nvPr/>
        </p:nvSpPr>
        <p:spPr>
          <a:xfrm>
            <a:off x="3334129" y="2464644"/>
            <a:ext cx="684754" cy="311561"/>
          </a:xfrm>
          <a:prstGeom prst="rect">
            <a:avLst/>
          </a:prstGeom>
          <a:solidFill>
            <a:schemeClr val="accent1"/>
          </a:solidFill>
        </p:spPr>
        <p:txBody>
          <a:bodyPr wrap="square" lIns="108000" tIns="0" rIns="108000" bIns="0" anchor="ctr">
            <a:noAutofit/>
          </a:bodyP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900" b="1" i="0" u="none" strike="noStrike" kern="0" cap="none" spc="0" normalizeH="0" baseline="0" noProof="0" dirty="0">
                <a:ln>
                  <a:noFill/>
                </a:ln>
                <a:solidFill>
                  <a:prstClr val="white"/>
                </a:solidFill>
                <a:effectLst/>
                <a:uLnTx/>
                <a:uFillTx/>
                <a:latin typeface=" Arial (Body)"/>
                <a:cs typeface="Arial" panose="020B0604020202020204" pitchFamily="34" charset="0"/>
              </a:rPr>
              <a:t>2020</a:t>
            </a:r>
            <a:endParaRPr kumimoji="0" lang="el-GR" sz="1000" b="1" i="0" u="none" strike="noStrike" kern="0" cap="none" spc="0" normalizeH="0" baseline="0" noProof="0" dirty="0">
              <a:ln>
                <a:noFill/>
              </a:ln>
              <a:solidFill>
                <a:prstClr val="white"/>
              </a:solidFill>
              <a:effectLst/>
              <a:uLnTx/>
              <a:uFillTx/>
              <a:latin typeface=" Arial (Body)"/>
              <a:cs typeface="Arial" panose="020B0604020202020204" pitchFamily="34" charset="0"/>
            </a:endParaRPr>
          </a:p>
        </p:txBody>
      </p:sp>
      <p:sp>
        <p:nvSpPr>
          <p:cNvPr id="22" name="Rectangle 11">
            <a:extLst>
              <a:ext uri="{FF2B5EF4-FFF2-40B4-BE49-F238E27FC236}">
                <a16:creationId xmlns:a16="http://schemas.microsoft.com/office/drawing/2014/main" id="{27BCFF09-277B-D525-179C-D3E32F9D2684}"/>
              </a:ext>
            </a:extLst>
          </p:cNvPr>
          <p:cNvSpPr>
            <a:spLocks/>
          </p:cNvSpPr>
          <p:nvPr/>
        </p:nvSpPr>
        <p:spPr>
          <a:xfrm>
            <a:off x="4209340" y="2464644"/>
            <a:ext cx="684755" cy="311561"/>
          </a:xfrm>
          <a:prstGeom prst="rect">
            <a:avLst/>
          </a:prstGeom>
          <a:solidFill>
            <a:schemeClr val="accent1"/>
          </a:solidFill>
        </p:spPr>
        <p:txBody>
          <a:bodyPr wrap="square" lIns="108000" tIns="0" rIns="108000" bIns="0" anchor="ctr">
            <a:noAutofit/>
          </a:bodyP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900" b="1" i="0" u="none" strike="noStrike" kern="0" cap="none" spc="0" normalizeH="0" baseline="0" noProof="0" dirty="0">
                <a:ln>
                  <a:noFill/>
                </a:ln>
                <a:solidFill>
                  <a:prstClr val="white"/>
                </a:solidFill>
                <a:effectLst/>
                <a:uLnTx/>
                <a:uFillTx/>
                <a:latin typeface="Arial (Body)"/>
                <a:cs typeface="Arial" panose="020B0604020202020204" pitchFamily="34" charset="0"/>
              </a:rPr>
              <a:t>2021</a:t>
            </a:r>
            <a:endParaRPr kumimoji="0" lang="el-GR" sz="1000" b="1" i="0" u="none" strike="noStrike" kern="0" cap="none" spc="0" normalizeH="0" baseline="0" noProof="0" dirty="0">
              <a:ln>
                <a:noFill/>
              </a:ln>
              <a:solidFill>
                <a:prstClr val="white"/>
              </a:solidFill>
              <a:effectLst/>
              <a:uLnTx/>
              <a:uFillTx/>
              <a:latin typeface="Arial (Body)"/>
              <a:cs typeface="Arial" panose="020B0604020202020204" pitchFamily="34" charset="0"/>
            </a:endParaRPr>
          </a:p>
        </p:txBody>
      </p:sp>
      <p:sp>
        <p:nvSpPr>
          <p:cNvPr id="25" name="Rectangle 11">
            <a:extLst>
              <a:ext uri="{FF2B5EF4-FFF2-40B4-BE49-F238E27FC236}">
                <a16:creationId xmlns:a16="http://schemas.microsoft.com/office/drawing/2014/main" id="{43F831EC-911F-0961-A666-1D60E1773B00}"/>
              </a:ext>
            </a:extLst>
          </p:cNvPr>
          <p:cNvSpPr>
            <a:spLocks/>
          </p:cNvSpPr>
          <p:nvPr/>
        </p:nvSpPr>
        <p:spPr>
          <a:xfrm>
            <a:off x="5084552" y="2464644"/>
            <a:ext cx="684754" cy="311561"/>
          </a:xfrm>
          <a:prstGeom prst="rect">
            <a:avLst/>
          </a:prstGeom>
          <a:solidFill>
            <a:schemeClr val="accent1"/>
          </a:solidFill>
        </p:spPr>
        <p:txBody>
          <a:bodyPr wrap="square" lIns="108000" tIns="0" rIns="108000" bIns="0" anchor="ctr">
            <a:noAutofit/>
          </a:bodyP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900" b="1" i="0" u="none" strike="noStrike" kern="0" cap="none" spc="0" normalizeH="0" baseline="0" noProof="0" dirty="0">
                <a:ln>
                  <a:noFill/>
                </a:ln>
                <a:solidFill>
                  <a:prstClr val="white"/>
                </a:solidFill>
                <a:effectLst/>
                <a:uLnTx/>
                <a:uFillTx/>
                <a:latin typeface="Arial (Body)"/>
                <a:cs typeface="Arial" panose="020B0604020202020204" pitchFamily="34" charset="0"/>
              </a:rPr>
              <a:t>2022</a:t>
            </a:r>
            <a:endParaRPr kumimoji="0" lang="el-GR" sz="1000" b="1" i="0" u="none" strike="noStrike" kern="0" cap="none" spc="0" normalizeH="0" baseline="0" noProof="0" dirty="0">
              <a:ln>
                <a:noFill/>
              </a:ln>
              <a:solidFill>
                <a:prstClr val="white"/>
              </a:solidFill>
              <a:effectLst/>
              <a:uLnTx/>
              <a:uFillTx/>
              <a:latin typeface="Arial (Body)"/>
              <a:cs typeface="Arial" panose="020B0604020202020204" pitchFamily="34" charset="0"/>
            </a:endParaRPr>
          </a:p>
        </p:txBody>
      </p:sp>
      <p:sp>
        <p:nvSpPr>
          <p:cNvPr id="41" name="Rectangle 11">
            <a:extLst>
              <a:ext uri="{FF2B5EF4-FFF2-40B4-BE49-F238E27FC236}">
                <a16:creationId xmlns:a16="http://schemas.microsoft.com/office/drawing/2014/main" id="{AF1956EF-C4B2-838B-12E7-EF5EFDC92B10}"/>
              </a:ext>
            </a:extLst>
          </p:cNvPr>
          <p:cNvSpPr>
            <a:spLocks/>
          </p:cNvSpPr>
          <p:nvPr/>
        </p:nvSpPr>
        <p:spPr>
          <a:xfrm>
            <a:off x="5959763" y="2464644"/>
            <a:ext cx="684753" cy="311563"/>
          </a:xfrm>
          <a:prstGeom prst="rect">
            <a:avLst/>
          </a:prstGeom>
          <a:solidFill>
            <a:schemeClr val="accent1"/>
          </a:solidFill>
        </p:spPr>
        <p:txBody>
          <a:bodyPr wrap="square" lIns="108000" tIns="0" rIns="108000" bIns="0" anchor="ctr">
            <a:noAutofit/>
          </a:bodyP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900" b="1" i="0" u="none" strike="noStrike" kern="0" cap="none" spc="0" normalizeH="0" baseline="0" noProof="0" dirty="0">
                <a:ln>
                  <a:noFill/>
                </a:ln>
                <a:solidFill>
                  <a:prstClr val="white"/>
                </a:solidFill>
                <a:effectLst/>
                <a:uLnTx/>
                <a:uFillTx/>
                <a:latin typeface="Arial (Body)"/>
                <a:cs typeface="Arial" panose="020B0604020202020204" pitchFamily="34" charset="0"/>
              </a:rPr>
              <a:t>2023</a:t>
            </a:r>
            <a:endParaRPr kumimoji="0" lang="el-GR" sz="1000" b="1" i="0" u="none" strike="noStrike" kern="0" cap="none" spc="0" normalizeH="0" baseline="0" noProof="0" dirty="0">
              <a:ln>
                <a:noFill/>
              </a:ln>
              <a:solidFill>
                <a:prstClr val="white"/>
              </a:solidFill>
              <a:effectLst/>
              <a:uLnTx/>
              <a:uFillTx/>
              <a:latin typeface="Arial (Body)"/>
              <a:cs typeface="Arial" panose="020B0604020202020204" pitchFamily="34" charset="0"/>
            </a:endParaRPr>
          </a:p>
        </p:txBody>
      </p:sp>
      <p:sp>
        <p:nvSpPr>
          <p:cNvPr id="42" name="AutoShape 32">
            <a:extLst>
              <a:ext uri="{FF2B5EF4-FFF2-40B4-BE49-F238E27FC236}">
                <a16:creationId xmlns:a16="http://schemas.microsoft.com/office/drawing/2014/main" id="{CD48FB4D-5695-4972-8CB5-A7B8EDAD56C7}"/>
              </a:ext>
            </a:extLst>
          </p:cNvPr>
          <p:cNvSpPr>
            <a:spLocks noChangeArrowheads="1"/>
          </p:cNvSpPr>
          <p:nvPr/>
        </p:nvSpPr>
        <p:spPr bwMode="gray">
          <a:xfrm rot="5400000">
            <a:off x="7094424" y="2519497"/>
            <a:ext cx="129502" cy="721101"/>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marL="0" marR="0" lvl="0" indent="-185737" algn="ctr" defTabSz="914400" rtl="0" eaLnBrk="1" fontAlgn="auto" latinLnBrk="0" hangingPunct="1">
              <a:lnSpc>
                <a:spcPct val="115000"/>
              </a:lnSpc>
              <a:spcBef>
                <a:spcPts val="0"/>
              </a:spcBef>
              <a:spcAft>
                <a:spcPts val="0"/>
              </a:spcAft>
              <a:buClrTx/>
              <a:buSzTx/>
              <a:buFontTx/>
              <a:buNone/>
              <a:tabLst/>
              <a:defRPr/>
            </a:pPr>
            <a:endParaRPr lang="el-GR" sz="1200" b="1" dirty="0">
              <a:solidFill>
                <a:prstClr val="black"/>
              </a:solidFill>
              <a:latin typeface="Arial" panose="020B0604020202020204"/>
            </a:endParaRPr>
          </a:p>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el-GR" sz="12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 name="AutoShape 32">
            <a:extLst>
              <a:ext uri="{FF2B5EF4-FFF2-40B4-BE49-F238E27FC236}">
                <a16:creationId xmlns:a16="http://schemas.microsoft.com/office/drawing/2014/main" id="{F1B59B3A-AA9E-3397-499B-A39A14D54C7F}"/>
              </a:ext>
            </a:extLst>
          </p:cNvPr>
          <p:cNvSpPr>
            <a:spLocks noChangeArrowheads="1"/>
          </p:cNvSpPr>
          <p:nvPr/>
        </p:nvSpPr>
        <p:spPr bwMode="gray">
          <a:xfrm rot="5400000">
            <a:off x="6214116" y="2524005"/>
            <a:ext cx="139696" cy="721103"/>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4" name="AutoShape 32">
            <a:extLst>
              <a:ext uri="{FF2B5EF4-FFF2-40B4-BE49-F238E27FC236}">
                <a16:creationId xmlns:a16="http://schemas.microsoft.com/office/drawing/2014/main" id="{A58465D1-0771-0750-6A80-00EE02D6E92B}"/>
              </a:ext>
            </a:extLst>
          </p:cNvPr>
          <p:cNvSpPr>
            <a:spLocks noChangeArrowheads="1"/>
          </p:cNvSpPr>
          <p:nvPr/>
        </p:nvSpPr>
        <p:spPr bwMode="gray">
          <a:xfrm rot="5400000">
            <a:off x="5362176" y="2547277"/>
            <a:ext cx="129502" cy="684754"/>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5" name="AutoShape 32">
            <a:extLst>
              <a:ext uri="{FF2B5EF4-FFF2-40B4-BE49-F238E27FC236}">
                <a16:creationId xmlns:a16="http://schemas.microsoft.com/office/drawing/2014/main" id="{666097D4-14D8-D804-5008-9DC4DD42BEC4}"/>
              </a:ext>
            </a:extLst>
          </p:cNvPr>
          <p:cNvSpPr>
            <a:spLocks noChangeArrowheads="1"/>
          </p:cNvSpPr>
          <p:nvPr/>
        </p:nvSpPr>
        <p:spPr bwMode="gray">
          <a:xfrm rot="5400000">
            <a:off x="2731448" y="2542180"/>
            <a:ext cx="139696" cy="684753"/>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6" name="Rectangle 11">
            <a:extLst>
              <a:ext uri="{FF2B5EF4-FFF2-40B4-BE49-F238E27FC236}">
                <a16:creationId xmlns:a16="http://schemas.microsoft.com/office/drawing/2014/main" id="{D530A6A6-E672-7F86-F7A1-75885FF1E90D}"/>
              </a:ext>
            </a:extLst>
          </p:cNvPr>
          <p:cNvSpPr>
            <a:spLocks/>
          </p:cNvSpPr>
          <p:nvPr/>
        </p:nvSpPr>
        <p:spPr>
          <a:xfrm>
            <a:off x="6834973" y="2464644"/>
            <a:ext cx="684753" cy="311563"/>
          </a:xfrm>
          <a:prstGeom prst="rect">
            <a:avLst/>
          </a:prstGeom>
          <a:solidFill>
            <a:schemeClr val="accent1"/>
          </a:solidFill>
        </p:spPr>
        <p:txBody>
          <a:bodyPr wrap="square" lIns="108000" tIns="0" rIns="108000" bIns="0" anchor="ctr">
            <a:noAutofit/>
          </a:bodyP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lang="el-GR" sz="900" b="1" kern="0" dirty="0">
                <a:solidFill>
                  <a:prstClr val="white"/>
                </a:solidFill>
                <a:latin typeface="Arial (Body)"/>
                <a:cs typeface="Arial" panose="020B0604020202020204" pitchFamily="34" charset="0"/>
              </a:rPr>
              <a:t>Μ.Ο</a:t>
            </a:r>
            <a:endParaRPr lang="en-US" sz="900" b="1" kern="0" dirty="0">
              <a:solidFill>
                <a:prstClr val="white"/>
              </a:solidFill>
              <a:latin typeface="Arial (Body)"/>
              <a:cs typeface="Arial" panose="020B0604020202020204" pitchFamily="34" charset="0"/>
            </a:endParaRPr>
          </a:p>
        </p:txBody>
      </p:sp>
      <p:sp>
        <p:nvSpPr>
          <p:cNvPr id="47" name="AutoShape 32">
            <a:extLst>
              <a:ext uri="{FF2B5EF4-FFF2-40B4-BE49-F238E27FC236}">
                <a16:creationId xmlns:a16="http://schemas.microsoft.com/office/drawing/2014/main" id="{4AD8E3C1-1FF1-054E-89DA-237A7639BD6C}"/>
              </a:ext>
            </a:extLst>
          </p:cNvPr>
          <p:cNvSpPr>
            <a:spLocks noChangeArrowheads="1"/>
          </p:cNvSpPr>
          <p:nvPr/>
        </p:nvSpPr>
        <p:spPr bwMode="gray">
          <a:xfrm rot="5400000">
            <a:off x="1327537" y="2038555"/>
            <a:ext cx="139695" cy="1692000"/>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8" name="Rectangle 11">
            <a:extLst>
              <a:ext uri="{FF2B5EF4-FFF2-40B4-BE49-F238E27FC236}">
                <a16:creationId xmlns:a16="http://schemas.microsoft.com/office/drawing/2014/main" id="{0318A613-D03C-CC7B-60D6-AB2786FFC684}"/>
              </a:ext>
            </a:extLst>
          </p:cNvPr>
          <p:cNvSpPr>
            <a:spLocks/>
          </p:cNvSpPr>
          <p:nvPr/>
        </p:nvSpPr>
        <p:spPr>
          <a:xfrm>
            <a:off x="552214" y="2464644"/>
            <a:ext cx="1691171" cy="311447"/>
          </a:xfrm>
          <a:prstGeom prst="rect">
            <a:avLst/>
          </a:prstGeom>
          <a:solidFill>
            <a:schemeClr val="accent1"/>
          </a:solidFill>
        </p:spPr>
        <p:txBody>
          <a:bodyPr wrap="square" lIns="108000" tIns="0" rIns="108000" bIns="0" anchor="ctr">
            <a:noAutofit/>
          </a:bodyP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kumimoji="0" lang="el-GR" sz="900" b="1" i="0" u="none" strike="noStrike" kern="0" cap="none" spc="0" normalizeH="0" baseline="0" noProof="0" dirty="0">
                <a:ln>
                  <a:noFill/>
                </a:ln>
                <a:solidFill>
                  <a:prstClr val="white"/>
                </a:solidFill>
                <a:effectLst/>
                <a:uLnTx/>
                <a:uFillTx/>
                <a:latin typeface="Arial (Body)"/>
                <a:cs typeface="Arial" panose="020B0604020202020204" pitchFamily="34" charset="0"/>
              </a:rPr>
              <a:t>Μεγέθη (σε εκ. €)*</a:t>
            </a:r>
            <a:endParaRPr kumimoji="0" lang="el-GR" sz="1000" b="1" i="0" u="none" strike="noStrike" kern="0" cap="none" spc="0" normalizeH="0" baseline="0" noProof="0" dirty="0">
              <a:ln>
                <a:noFill/>
              </a:ln>
              <a:solidFill>
                <a:prstClr val="white"/>
              </a:solidFill>
              <a:effectLst/>
              <a:uLnTx/>
              <a:uFillTx/>
              <a:latin typeface="Arial (Body)"/>
              <a:cs typeface="Arial" panose="020B0604020202020204" pitchFamily="34" charset="0"/>
            </a:endParaRPr>
          </a:p>
        </p:txBody>
      </p:sp>
      <p:graphicFrame>
        <p:nvGraphicFramePr>
          <p:cNvPr id="49" name="Πίνακας 4">
            <a:extLst>
              <a:ext uri="{FF2B5EF4-FFF2-40B4-BE49-F238E27FC236}">
                <a16:creationId xmlns:a16="http://schemas.microsoft.com/office/drawing/2014/main" id="{7A4A3B9D-3633-2C40-C1E0-63F120CA1ADB}"/>
              </a:ext>
            </a:extLst>
          </p:cNvPr>
          <p:cNvGraphicFramePr>
            <a:graphicFrameLocks noGrp="1"/>
          </p:cNvGraphicFramePr>
          <p:nvPr>
            <p:extLst>
              <p:ext uri="{D42A27DB-BD31-4B8C-83A1-F6EECF244321}">
                <p14:modId xmlns:p14="http://schemas.microsoft.com/office/powerpoint/2010/main" val="319997211"/>
              </p:ext>
            </p:extLst>
          </p:nvPr>
        </p:nvGraphicFramePr>
        <p:xfrm>
          <a:off x="544555" y="3012702"/>
          <a:ext cx="7833796" cy="2092410"/>
        </p:xfrm>
        <a:graphic>
          <a:graphicData uri="http://schemas.openxmlformats.org/drawingml/2006/table">
            <a:tbl>
              <a:tblPr firstRow="1" bandRow="1"/>
              <a:tblGrid>
                <a:gridCol w="1731237">
                  <a:extLst>
                    <a:ext uri="{9D8B030D-6E8A-4147-A177-3AD203B41FA5}">
                      <a16:colId xmlns:a16="http://schemas.microsoft.com/office/drawing/2014/main" val="20000"/>
                    </a:ext>
                  </a:extLst>
                </a:gridCol>
                <a:gridCol w="147800">
                  <a:extLst>
                    <a:ext uri="{9D8B030D-6E8A-4147-A177-3AD203B41FA5}">
                      <a16:colId xmlns:a16="http://schemas.microsoft.com/office/drawing/2014/main" val="3147457688"/>
                    </a:ext>
                  </a:extLst>
                </a:gridCol>
                <a:gridCol w="716296">
                  <a:extLst>
                    <a:ext uri="{9D8B030D-6E8A-4147-A177-3AD203B41FA5}">
                      <a16:colId xmlns:a16="http://schemas.microsoft.com/office/drawing/2014/main" val="826516525"/>
                    </a:ext>
                  </a:extLst>
                </a:gridCol>
                <a:gridCol w="147800">
                  <a:extLst>
                    <a:ext uri="{9D8B030D-6E8A-4147-A177-3AD203B41FA5}">
                      <a16:colId xmlns:a16="http://schemas.microsoft.com/office/drawing/2014/main" val="3723050136"/>
                    </a:ext>
                  </a:extLst>
                </a:gridCol>
                <a:gridCol w="788304">
                  <a:extLst>
                    <a:ext uri="{9D8B030D-6E8A-4147-A177-3AD203B41FA5}">
                      <a16:colId xmlns:a16="http://schemas.microsoft.com/office/drawing/2014/main" val="2688160939"/>
                    </a:ext>
                  </a:extLst>
                </a:gridCol>
                <a:gridCol w="147800">
                  <a:extLst>
                    <a:ext uri="{9D8B030D-6E8A-4147-A177-3AD203B41FA5}">
                      <a16:colId xmlns:a16="http://schemas.microsoft.com/office/drawing/2014/main" val="4056848088"/>
                    </a:ext>
                  </a:extLst>
                </a:gridCol>
                <a:gridCol w="716296">
                  <a:extLst>
                    <a:ext uri="{9D8B030D-6E8A-4147-A177-3AD203B41FA5}">
                      <a16:colId xmlns:a16="http://schemas.microsoft.com/office/drawing/2014/main" val="3608924035"/>
                    </a:ext>
                  </a:extLst>
                </a:gridCol>
                <a:gridCol w="147800">
                  <a:extLst>
                    <a:ext uri="{9D8B030D-6E8A-4147-A177-3AD203B41FA5}">
                      <a16:colId xmlns:a16="http://schemas.microsoft.com/office/drawing/2014/main" val="2609581891"/>
                    </a:ext>
                  </a:extLst>
                </a:gridCol>
                <a:gridCol w="716296">
                  <a:extLst>
                    <a:ext uri="{9D8B030D-6E8A-4147-A177-3AD203B41FA5}">
                      <a16:colId xmlns:a16="http://schemas.microsoft.com/office/drawing/2014/main" val="3332286775"/>
                    </a:ext>
                  </a:extLst>
                </a:gridCol>
                <a:gridCol w="147800">
                  <a:extLst>
                    <a:ext uri="{9D8B030D-6E8A-4147-A177-3AD203B41FA5}">
                      <a16:colId xmlns:a16="http://schemas.microsoft.com/office/drawing/2014/main" val="1964731414"/>
                    </a:ext>
                  </a:extLst>
                </a:gridCol>
                <a:gridCol w="716296">
                  <a:extLst>
                    <a:ext uri="{9D8B030D-6E8A-4147-A177-3AD203B41FA5}">
                      <a16:colId xmlns:a16="http://schemas.microsoft.com/office/drawing/2014/main" val="1821664645"/>
                    </a:ext>
                  </a:extLst>
                </a:gridCol>
                <a:gridCol w="147800">
                  <a:extLst>
                    <a:ext uri="{9D8B030D-6E8A-4147-A177-3AD203B41FA5}">
                      <a16:colId xmlns:a16="http://schemas.microsoft.com/office/drawing/2014/main" val="1094403652"/>
                    </a:ext>
                  </a:extLst>
                </a:gridCol>
                <a:gridCol w="716296">
                  <a:extLst>
                    <a:ext uri="{9D8B030D-6E8A-4147-A177-3AD203B41FA5}">
                      <a16:colId xmlns:a16="http://schemas.microsoft.com/office/drawing/2014/main" val="3887961063"/>
                    </a:ext>
                  </a:extLst>
                </a:gridCol>
                <a:gridCol w="147800">
                  <a:extLst>
                    <a:ext uri="{9D8B030D-6E8A-4147-A177-3AD203B41FA5}">
                      <a16:colId xmlns:a16="http://schemas.microsoft.com/office/drawing/2014/main" val="409252602"/>
                    </a:ext>
                  </a:extLst>
                </a:gridCol>
                <a:gridCol w="698175">
                  <a:extLst>
                    <a:ext uri="{9D8B030D-6E8A-4147-A177-3AD203B41FA5}">
                      <a16:colId xmlns:a16="http://schemas.microsoft.com/office/drawing/2014/main" val="1271739941"/>
                    </a:ext>
                  </a:extLst>
                </a:gridCol>
              </a:tblGrid>
              <a:tr h="193255">
                <a:tc>
                  <a:txBody>
                    <a:bodyPr/>
                    <a:lstStyle/>
                    <a:p>
                      <a:pPr algn="l" fontAlgn="t"/>
                      <a:r>
                        <a:rPr lang="el-GR" sz="1000" b="1" i="0" u="none" strike="noStrike" dirty="0">
                          <a:solidFill>
                            <a:schemeClr val="tx1"/>
                          </a:solidFill>
                          <a:effectLst/>
                          <a:latin typeface="+mn-lt"/>
                        </a:rPr>
                        <a:t>Κύκλος εργασιών</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a:lnSpc>
                          <a:spcPct val="100000"/>
                        </a:lnSpc>
                        <a:spcBef>
                          <a:spcPts val="0"/>
                        </a:spcBef>
                        <a:spcAft>
                          <a:spcPts val="0"/>
                        </a:spcAft>
                      </a:pPr>
                      <a:endParaRPr lang="el-GR" sz="1000" b="1" kern="1200" dirty="0">
                        <a:solidFill>
                          <a:srgbClr val="4F2D7F"/>
                        </a:solidFill>
                        <a:effectLst/>
                        <a:latin typeface="+mn-lt"/>
                        <a:ea typeface="Times New Roman" panose="02020603050405020304" pitchFamily="18" charset="0"/>
                        <a:cs typeface="Arial" panose="020B0604020202020204" pitchFamily="34" charset="0"/>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1" i="0" u="none" strike="noStrike" dirty="0">
                          <a:solidFill>
                            <a:srgbClr val="000000"/>
                          </a:solidFill>
                          <a:effectLst/>
                          <a:latin typeface="+mn-lt"/>
                        </a:rPr>
                        <a:t>2.</a:t>
                      </a:r>
                      <a:r>
                        <a:rPr lang="en-GB" sz="1000" b="1" i="0" u="none" strike="noStrike" dirty="0">
                          <a:solidFill>
                            <a:srgbClr val="000000"/>
                          </a:solidFill>
                          <a:effectLst/>
                          <a:latin typeface="+mn-lt"/>
                        </a:rPr>
                        <a:t>867</a:t>
                      </a:r>
                      <a:endParaRPr lang="en-US"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gn="r">
                        <a:lnSpc>
                          <a:spcPct val="100000"/>
                        </a:lnSpc>
                        <a:spcBef>
                          <a:spcPts val="0"/>
                        </a:spcBef>
                        <a:spcAft>
                          <a:spcPts val="0"/>
                        </a:spcAft>
                        <a:buFont typeface="Arial" panose="020B0604020202020204" pitchFamily="34" charset="0"/>
                        <a:buNone/>
                      </a:pPr>
                      <a:endParaRPr lang="el-GR" sz="1000" b="1" kern="1200" dirty="0">
                        <a:solidFill>
                          <a:srgbClr val="4F2D7F"/>
                        </a:solidFill>
                        <a:effectLst/>
                        <a:latin typeface="+mn-lt"/>
                        <a:ea typeface="Times New Roman" panose="02020603050405020304" pitchFamily="18" charset="0"/>
                        <a:cs typeface="Arial" panose="020B0604020202020204" pitchFamily="34" charset="0"/>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1" i="0" u="none" strike="noStrike" dirty="0">
                          <a:solidFill>
                            <a:srgbClr val="000000"/>
                          </a:solidFill>
                          <a:effectLst/>
                          <a:latin typeface="+mn-lt"/>
                        </a:rPr>
                        <a:t>3.</a:t>
                      </a:r>
                      <a:r>
                        <a:rPr lang="en-GB" sz="1000" b="1" i="0" u="none" strike="noStrike" dirty="0">
                          <a:solidFill>
                            <a:srgbClr val="000000"/>
                          </a:solidFill>
                          <a:effectLst/>
                          <a:latin typeface="+mn-lt"/>
                        </a:rPr>
                        <a:t>142</a:t>
                      </a:r>
                      <a:endParaRPr lang="en-US"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lgn="r">
                        <a:lnSpc>
                          <a:spcPct val="100000"/>
                        </a:lnSpc>
                        <a:spcBef>
                          <a:spcPts val="0"/>
                        </a:spcBef>
                        <a:spcAft>
                          <a:spcPts val="0"/>
                        </a:spcAft>
                        <a:buFont typeface="Arial" panose="020B0604020202020204" pitchFamily="34" charset="0"/>
                        <a:buChar char="•"/>
                      </a:pPr>
                      <a:endParaRPr lang="el-GR" sz="1000" b="1" kern="1200" dirty="0">
                        <a:solidFill>
                          <a:srgbClr val="4F2D7F"/>
                        </a:solidFill>
                        <a:effectLst/>
                        <a:latin typeface="+mn-lt"/>
                        <a:ea typeface="Times New Roman" panose="02020603050405020304" pitchFamily="18" charset="0"/>
                        <a:cs typeface="Arial" panose="020B0604020202020204" pitchFamily="34" charset="0"/>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1" i="0" u="none" strike="noStrike" dirty="0">
                          <a:solidFill>
                            <a:srgbClr val="000000"/>
                          </a:solidFill>
                          <a:effectLst/>
                          <a:latin typeface="+mn-lt"/>
                        </a:rPr>
                        <a:t>3.</a:t>
                      </a:r>
                      <a:r>
                        <a:rPr lang="en-GB" sz="1000" b="1" i="0" u="none" strike="noStrike" dirty="0">
                          <a:solidFill>
                            <a:srgbClr val="000000"/>
                          </a:solidFill>
                          <a:effectLst/>
                          <a:latin typeface="+mn-lt"/>
                        </a:rPr>
                        <a:t>344</a:t>
                      </a:r>
                      <a:endParaRPr lang="en-US"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lgn="r">
                        <a:lnSpc>
                          <a:spcPct val="100000"/>
                        </a:lnSpc>
                        <a:spcBef>
                          <a:spcPts val="0"/>
                        </a:spcBef>
                        <a:spcAft>
                          <a:spcPts val="0"/>
                        </a:spcAft>
                        <a:buFont typeface="Arial" panose="020B0604020202020204" pitchFamily="34" charset="0"/>
                        <a:buNone/>
                      </a:pPr>
                      <a:endParaRPr lang="el-GR" sz="1000" b="1" kern="1200" dirty="0">
                        <a:solidFill>
                          <a:srgbClr val="4F2D7F"/>
                        </a:solidFill>
                        <a:effectLst/>
                        <a:highlight>
                          <a:srgbClr val="FFFF00"/>
                        </a:highlight>
                        <a:latin typeface="+mn-lt"/>
                        <a:ea typeface="Times New Roman" panose="02020603050405020304" pitchFamily="18" charset="0"/>
                        <a:cs typeface="Arial" panose="020B0604020202020204" pitchFamily="34" charset="0"/>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1" i="0" u="none" strike="noStrike" dirty="0">
                          <a:solidFill>
                            <a:srgbClr val="000000"/>
                          </a:solidFill>
                          <a:effectLst/>
                          <a:latin typeface="+mn-lt"/>
                        </a:rPr>
                        <a:t>3.</a:t>
                      </a:r>
                      <a:r>
                        <a:rPr lang="en-GB" sz="1000" b="1" i="0" u="none" strike="noStrike" dirty="0">
                          <a:solidFill>
                            <a:srgbClr val="000000"/>
                          </a:solidFill>
                          <a:effectLst/>
                          <a:latin typeface="+mn-lt"/>
                        </a:rPr>
                        <a:t>464</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1" i="0" u="none" strike="noStrike" dirty="0">
                        <a:solidFill>
                          <a:srgbClr val="000000"/>
                        </a:solidFill>
                        <a:effectLst/>
                        <a:highlight>
                          <a:srgbClr val="FFFF00"/>
                        </a:highligh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3.560</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1" i="0" u="none" strike="noStrike" dirty="0">
                          <a:solidFill>
                            <a:srgbClr val="000000"/>
                          </a:solidFill>
                          <a:effectLst/>
                          <a:latin typeface="+mn-lt"/>
                        </a:rPr>
                        <a:t>3.275</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l-GR" sz="1000" b="1" i="0" u="none" strike="noStrike" dirty="0">
                          <a:solidFill>
                            <a:srgbClr val="000000"/>
                          </a:solidFill>
                          <a:effectLst/>
                          <a:latin typeface="+mn-lt"/>
                        </a:rPr>
                        <a:t>23,4</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41716259"/>
                  </a:ext>
                </a:extLst>
              </a:tr>
              <a:tr h="193255">
                <a:tc>
                  <a:txBody>
                    <a:bodyPr/>
                    <a:lstStyle/>
                    <a:p>
                      <a:pPr algn="l" fontAlgn="t"/>
                      <a:r>
                        <a:rPr kumimoji="0" lang="el-GR" sz="1000" b="1" i="0" u="none" strike="noStrike" kern="1200" cap="none" spc="0" normalizeH="0" baseline="0" noProof="0" dirty="0">
                          <a:ln>
                            <a:noFill/>
                          </a:ln>
                          <a:solidFill>
                            <a:srgbClr val="000000"/>
                          </a:solidFill>
                          <a:effectLst/>
                          <a:uLnTx/>
                          <a:uFillTx/>
                          <a:latin typeface="+mn-lt"/>
                          <a:ea typeface="+mn-ea"/>
                          <a:cs typeface="+mn-cs"/>
                        </a:rPr>
                        <a:t>Μικτό κέρδος</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0000"/>
                        </a:lnSpc>
                        <a:spcBef>
                          <a:spcPts val="0"/>
                        </a:spcBef>
                        <a:spcAft>
                          <a:spcPts val="0"/>
                        </a:spcAft>
                      </a:pPr>
                      <a:endParaRPr lang="el-GR" sz="1000" b="1" kern="1200" dirty="0">
                        <a:solidFill>
                          <a:srgbClr val="4F2D7F"/>
                        </a:solidFill>
                        <a:effectLst/>
                        <a:latin typeface="+mn-lt"/>
                        <a:ea typeface="Times New Roman" panose="02020603050405020304" pitchFamily="18" charset="0"/>
                        <a:cs typeface="Arial" panose="020B0604020202020204" pitchFamily="34" charset="0"/>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177</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192</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205</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highlight>
                          <a:srgbClr val="FFFF00"/>
                        </a:highligh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215</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l-GR" sz="1000" b="1" i="0" u="none" strike="noStrike" dirty="0">
                        <a:solidFill>
                          <a:srgbClr val="000000"/>
                        </a:solidFill>
                        <a:effectLst/>
                        <a:highlight>
                          <a:srgbClr val="FFFF00"/>
                        </a:highligh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219</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l-GR" sz="1000" b="1" i="0" u="none" strike="noStrike" dirty="0">
                        <a:solidFill>
                          <a:srgbClr val="000000"/>
                        </a:solidFill>
                        <a:effectLst/>
                        <a:highlight>
                          <a:srgbClr val="FFFF00"/>
                        </a:highligh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1" i="0" u="none" strike="noStrike" dirty="0">
                          <a:solidFill>
                            <a:srgbClr val="000000"/>
                          </a:solidFill>
                          <a:effectLst/>
                          <a:latin typeface="+mn-lt"/>
                        </a:rPr>
                        <a:t>201</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l-GR" sz="1000" b="1" i="0" u="none" strike="noStrike" dirty="0">
                          <a:solidFill>
                            <a:srgbClr val="000000"/>
                          </a:solidFill>
                          <a:effectLst/>
                          <a:latin typeface="+mn-lt"/>
                        </a:rPr>
                        <a:t>1,4</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63878">
                <a:tc>
                  <a:txBody>
                    <a:bodyPr/>
                    <a:lstStyle/>
                    <a:p>
                      <a:pPr algn="l" fontAlgn="t"/>
                      <a:r>
                        <a:rPr kumimoji="0" lang="el-GR" sz="1000" b="0" i="1" u="none" strike="noStrike" kern="1200" cap="none" spc="0" normalizeH="0" baseline="0" noProof="0" dirty="0">
                          <a:ln>
                            <a:noFill/>
                          </a:ln>
                          <a:solidFill>
                            <a:srgbClr val="000000"/>
                          </a:solidFill>
                          <a:effectLst/>
                          <a:uLnTx/>
                          <a:uFillTx/>
                          <a:latin typeface="+mn-lt"/>
                          <a:ea typeface="+mn-ea"/>
                          <a:cs typeface="+mn-cs"/>
                        </a:rPr>
                        <a:t>% Μικτού κέρδους</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l-GR" sz="1000" b="0" i="0" u="none" strike="noStrike" kern="1200" dirty="0">
                        <a:solidFill>
                          <a:srgbClr val="000000"/>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6,2%</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0" i="1"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6,1%</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0" i="1"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6,1%</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0" i="1" u="none" strike="noStrike" kern="1200" dirty="0">
                        <a:solidFill>
                          <a:schemeClr val="tx1"/>
                        </a:solidFill>
                        <a:effectLst/>
                        <a:highlight>
                          <a:srgbClr val="FFFF00"/>
                        </a:highligh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6,2%</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6,1%</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0" i="1" u="none" strike="noStrike" dirty="0">
                          <a:solidFill>
                            <a:srgbClr val="000000"/>
                          </a:solidFill>
                          <a:effectLst/>
                          <a:latin typeface="+mn-lt"/>
                        </a:rPr>
                        <a:t>6,2%</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l-GR" sz="1000" b="0" i="1" u="none" strike="noStrike" dirty="0">
                          <a:solidFill>
                            <a:srgbClr val="000000"/>
                          </a:solidFill>
                          <a:effectLst/>
                          <a:latin typeface="+mn-lt"/>
                        </a:rPr>
                        <a:t>6,2%</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93255">
                <a:tc>
                  <a:txBody>
                    <a:bodyPr/>
                    <a:lstStyle/>
                    <a:p>
                      <a:pPr algn="l" fontAlgn="t"/>
                      <a:r>
                        <a:rPr kumimoji="0" lang="en-US" sz="1000" b="1" i="0" u="none" strike="noStrike" kern="1200" cap="none" spc="0" normalizeH="0" baseline="0" noProof="0" dirty="0">
                          <a:ln>
                            <a:noFill/>
                          </a:ln>
                          <a:solidFill>
                            <a:srgbClr val="000000"/>
                          </a:solidFill>
                          <a:effectLst/>
                          <a:uLnTx/>
                          <a:uFillTx/>
                          <a:latin typeface="+mn-lt"/>
                          <a:ea typeface="+mn-ea"/>
                          <a:cs typeface="+mn-cs"/>
                        </a:rPr>
                        <a:t>EBITDA</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l-GR" sz="1000" b="0"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49</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62</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74</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highlight>
                          <a:srgbClr val="FFFF00"/>
                        </a:highligh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61</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72</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1" i="0" u="none" strike="noStrike" dirty="0">
                          <a:solidFill>
                            <a:srgbClr val="000000"/>
                          </a:solidFill>
                          <a:effectLst/>
                          <a:latin typeface="+mn-lt"/>
                        </a:rPr>
                        <a:t>63,6</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l-GR" sz="1000" b="1" i="0" u="none" strike="noStrike" dirty="0">
                          <a:solidFill>
                            <a:srgbClr val="000000"/>
                          </a:solidFill>
                          <a:effectLst/>
                          <a:latin typeface="+mn-lt"/>
                        </a:rPr>
                        <a:t>0,5</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3878">
                <a:tc>
                  <a:txBody>
                    <a:bodyPr/>
                    <a:lstStyle/>
                    <a:p>
                      <a:pPr algn="l" fontAlgn="t"/>
                      <a:r>
                        <a:rPr kumimoji="0" lang="en-US" sz="1000" b="0" i="1" u="none" strike="noStrike" kern="1200" cap="none" spc="0" normalizeH="0" baseline="0" noProof="0" dirty="0">
                          <a:ln>
                            <a:noFill/>
                          </a:ln>
                          <a:solidFill>
                            <a:srgbClr val="000000"/>
                          </a:solidFill>
                          <a:effectLst/>
                          <a:uLnTx/>
                          <a:uFillTx/>
                          <a:latin typeface="+mn-lt"/>
                          <a:ea typeface="+mn-ea"/>
                          <a:cs typeface="+mn-cs"/>
                        </a:rPr>
                        <a:t>% EBITDA</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l"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1,7%</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1"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2,0%</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1"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2,2%</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1" u="none" strike="noStrike" kern="1200" dirty="0">
                        <a:solidFill>
                          <a:schemeClr val="tx1"/>
                        </a:solidFill>
                        <a:effectLst/>
                        <a:highlight>
                          <a:srgbClr val="FFFF00"/>
                        </a:highligh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1,8%</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2,0%</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0" i="1" u="none" strike="noStrike" dirty="0">
                          <a:solidFill>
                            <a:srgbClr val="000000"/>
                          </a:solidFill>
                          <a:effectLst/>
                          <a:latin typeface="+mn-lt"/>
                        </a:rPr>
                        <a:t>1,9%</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l-GR" sz="1000" b="0" i="1" u="none" strike="noStrike" dirty="0">
                          <a:solidFill>
                            <a:srgbClr val="000000"/>
                          </a:solidFill>
                          <a:effectLst/>
                          <a:latin typeface="+mn-lt"/>
                        </a:rPr>
                        <a:t>1,9%</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263878">
                <a:tc>
                  <a:txBody>
                    <a:bodyPr/>
                    <a:lstStyle/>
                    <a:p>
                      <a:pPr algn="l" fontAlgn="t"/>
                      <a:r>
                        <a:rPr kumimoji="0" lang="el-GR" sz="1000" b="1" i="0" u="none" strike="noStrike" kern="1200" cap="none" spc="0" normalizeH="0" baseline="0" noProof="0" dirty="0">
                          <a:ln>
                            <a:noFill/>
                          </a:ln>
                          <a:solidFill>
                            <a:srgbClr val="000000"/>
                          </a:solidFill>
                          <a:effectLst/>
                          <a:uLnTx/>
                          <a:uFillTx/>
                          <a:latin typeface="+mn-lt"/>
                          <a:ea typeface="+mn-ea"/>
                          <a:cs typeface="+mn-cs"/>
                        </a:rPr>
                        <a:t>Κέρδη προ φόρων</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l"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dirty="0">
                          <a:solidFill>
                            <a:srgbClr val="000000"/>
                          </a:solidFill>
                          <a:effectLst/>
                          <a:latin typeface="+mn-lt"/>
                        </a:rPr>
                        <a:t>32</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dirty="0">
                          <a:solidFill>
                            <a:srgbClr val="000000"/>
                          </a:solidFill>
                          <a:effectLst/>
                          <a:latin typeface="+mn-lt"/>
                        </a:rPr>
                        <a:t>46</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dirty="0">
                          <a:solidFill>
                            <a:srgbClr val="000000"/>
                          </a:solidFill>
                          <a:effectLst/>
                          <a:latin typeface="+mn-lt"/>
                        </a:rPr>
                        <a:t>53</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highlight>
                          <a:srgbClr val="FFFF00"/>
                        </a:highligh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39</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44</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1" i="0" u="none" strike="noStrike" dirty="0">
                          <a:solidFill>
                            <a:srgbClr val="000000"/>
                          </a:solidFill>
                          <a:effectLst/>
                          <a:latin typeface="+mn-lt"/>
                        </a:rPr>
                        <a:t>44,1</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l-GR" sz="1000" b="1" i="0" u="none" strike="noStrike" dirty="0">
                          <a:solidFill>
                            <a:srgbClr val="000000"/>
                          </a:solidFill>
                          <a:effectLst/>
                          <a:latin typeface="+mn-lt"/>
                        </a:rPr>
                        <a:t>0,3</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7061684"/>
                  </a:ext>
                </a:extLst>
              </a:tr>
              <a:tr h="193255">
                <a:tc>
                  <a:txBody>
                    <a:bodyPr/>
                    <a:lstStyle/>
                    <a:p>
                      <a:pPr algn="l" fontAlgn="t"/>
                      <a:r>
                        <a:rPr kumimoji="0" lang="el-GR" sz="1000" b="0" i="1" u="none" strike="noStrike" kern="1200" cap="none" spc="0" normalizeH="0" baseline="0" noProof="0" dirty="0">
                          <a:ln>
                            <a:noFill/>
                          </a:ln>
                          <a:solidFill>
                            <a:srgbClr val="000000"/>
                          </a:solidFill>
                          <a:effectLst/>
                          <a:uLnTx/>
                          <a:uFillTx/>
                          <a:latin typeface="+mn-lt"/>
                          <a:ea typeface="+mn-ea"/>
                          <a:cs typeface="+mn-cs"/>
                        </a:rPr>
                        <a:t>% Κέρδη προ φόρων</a:t>
                      </a:r>
                      <a:endParaRPr lang="el-GR" sz="1000" b="0" i="1" u="none" strike="noStrike" dirty="0">
                        <a:solidFill>
                          <a:srgbClr val="4F2D7F"/>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l"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1,1%</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0" i="1"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1,4%</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0" i="1"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1,7%</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0" i="1" u="none" strike="noStrike" kern="1200" dirty="0">
                        <a:solidFill>
                          <a:schemeClr val="tx1"/>
                        </a:solidFill>
                        <a:effectLst/>
                        <a:highlight>
                          <a:srgbClr val="FFFF00"/>
                        </a:highligh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1,2%</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1,3%</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0" i="1" u="none" strike="noStrike" dirty="0">
                          <a:solidFill>
                            <a:srgbClr val="000000"/>
                          </a:solidFill>
                          <a:effectLst/>
                          <a:latin typeface="+mn-lt"/>
                        </a:rPr>
                        <a:t>1,3%</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l-GR" sz="1000" b="0" i="1" u="none" strike="noStrike" dirty="0">
                          <a:solidFill>
                            <a:srgbClr val="000000"/>
                          </a:solidFill>
                          <a:effectLst/>
                          <a:latin typeface="+mn-lt"/>
                        </a:rPr>
                        <a:t>1,3%</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26466172"/>
                  </a:ext>
                </a:extLst>
              </a:tr>
              <a:tr h="263878">
                <a:tc>
                  <a:txBody>
                    <a:bodyPr/>
                    <a:lstStyle/>
                    <a:p>
                      <a:pPr algn="l" fontAlgn="t"/>
                      <a:r>
                        <a:rPr kumimoji="0" lang="el-GR" sz="1000" b="1" i="0" u="none" strike="noStrike" kern="1200" cap="none" spc="0" normalizeH="0" baseline="0" noProof="0" dirty="0">
                          <a:ln>
                            <a:noFill/>
                          </a:ln>
                          <a:solidFill>
                            <a:srgbClr val="000000"/>
                          </a:solidFill>
                          <a:effectLst/>
                          <a:uLnTx/>
                          <a:uFillTx/>
                          <a:latin typeface="+mn-lt"/>
                          <a:ea typeface="+mn-ea"/>
                          <a:cs typeface="+mn-cs"/>
                        </a:rPr>
                        <a:t>Κέρδη μετά φόρων</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l"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dirty="0">
                          <a:solidFill>
                            <a:srgbClr val="000000"/>
                          </a:solidFill>
                          <a:effectLst/>
                          <a:latin typeface="+mn-lt"/>
                        </a:rPr>
                        <a:t>22</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31</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39</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highlight>
                          <a:srgbClr val="FFFF00"/>
                        </a:highligh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30</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GB" sz="1000" b="1" i="0" u="none" strike="noStrike" dirty="0">
                          <a:solidFill>
                            <a:srgbClr val="000000"/>
                          </a:solidFill>
                          <a:effectLst/>
                          <a:latin typeface="+mn-lt"/>
                        </a:rPr>
                        <a:t>33</a:t>
                      </a:r>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1" i="0" u="none" strike="noStrike" dirty="0">
                          <a:solidFill>
                            <a:srgbClr val="000000"/>
                          </a:solidFill>
                          <a:effectLst/>
                          <a:latin typeface="+mn-lt"/>
                        </a:rPr>
                        <a:t>31,2</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l-GR" sz="1000" b="1" i="0"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l-GR" sz="1000" b="1" i="0" u="none" strike="noStrike" dirty="0">
                          <a:solidFill>
                            <a:srgbClr val="000000"/>
                          </a:solidFill>
                          <a:effectLst/>
                          <a:latin typeface="+mn-lt"/>
                        </a:rPr>
                        <a:t>0,2</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916134"/>
                  </a:ext>
                </a:extLst>
              </a:tr>
              <a:tr h="263878">
                <a:tc>
                  <a:txBody>
                    <a:bodyPr/>
                    <a:lstStyle/>
                    <a:p>
                      <a:pPr algn="l" fontAlgn="t"/>
                      <a:r>
                        <a:rPr lang="el-GR" sz="1000" b="0" i="1" u="none" strike="noStrike" dirty="0">
                          <a:solidFill>
                            <a:srgbClr val="000000"/>
                          </a:solidFill>
                          <a:effectLst/>
                          <a:latin typeface="+mn-lt"/>
                        </a:rPr>
                        <a:t>% Κέρδη μετά φόρων</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3663" marR="0" indent="0" algn="l" defTabSz="457200" rtl="0" eaLnBrk="1" fontAlgn="ctr" latinLnBrk="0" hangingPunct="1">
                        <a:lnSpc>
                          <a:spcPct val="100000"/>
                        </a:lnSpc>
                        <a:spcBef>
                          <a:spcPts val="0"/>
                        </a:spcBef>
                        <a:spcAft>
                          <a:spcPts val="0"/>
                        </a:spcAft>
                        <a:buClrTx/>
                        <a:buSzTx/>
                        <a:buFontTx/>
                        <a:buNone/>
                        <a:tabLst/>
                        <a:defRPr/>
                      </a:pPr>
                      <a:endParaRPr lang="el-GR" sz="1000" b="1" i="0"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0,8%</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0" i="1"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1,0%</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0" i="1" u="none" strike="noStrike" kern="1200" dirty="0">
                        <a:solidFill>
                          <a:schemeClr val="tx1"/>
                        </a:solidFill>
                        <a:effectLs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1,2%</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3663" marR="0" indent="0" algn="r" defTabSz="457200" rtl="0" eaLnBrk="1" fontAlgn="ctr" latinLnBrk="0" hangingPunct="1">
                        <a:lnSpc>
                          <a:spcPct val="100000"/>
                        </a:lnSpc>
                        <a:spcBef>
                          <a:spcPts val="0"/>
                        </a:spcBef>
                        <a:spcAft>
                          <a:spcPts val="0"/>
                        </a:spcAft>
                        <a:buClrTx/>
                        <a:buSzTx/>
                        <a:buFontTx/>
                        <a:buNone/>
                        <a:tabLst/>
                        <a:defRPr/>
                      </a:pPr>
                      <a:endParaRPr lang="el-GR" sz="1000" b="0" i="1" u="none" strike="noStrike" kern="1200" dirty="0">
                        <a:solidFill>
                          <a:schemeClr val="tx1"/>
                        </a:solidFill>
                        <a:effectLst/>
                        <a:highlight>
                          <a:srgbClr val="FFFF00"/>
                        </a:highlight>
                        <a:latin typeface="+mn-lt"/>
                        <a:ea typeface="+mn-ea"/>
                        <a:cs typeface="+mn-cs"/>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0,9%</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b="0" i="1" u="none" strike="noStrike" dirty="0">
                          <a:solidFill>
                            <a:srgbClr val="000000"/>
                          </a:solidFill>
                          <a:effectLst/>
                          <a:latin typeface="+mn-lt"/>
                        </a:rPr>
                        <a:t>0,9%</a:t>
                      </a:r>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l-GR" sz="1000" b="0" i="1" u="none" strike="noStrike" dirty="0">
                          <a:solidFill>
                            <a:srgbClr val="000000"/>
                          </a:solidFill>
                          <a:effectLst/>
                          <a:latin typeface="+mn-lt"/>
                        </a:rPr>
                        <a:t>1,0%</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endParaRPr lang="el-GR" sz="1000" b="0" i="1" u="none" strike="noStrike" dirty="0">
                        <a:solidFill>
                          <a:srgbClr val="000000"/>
                        </a:solidFill>
                        <a:effectLst/>
                        <a:latin typeface="+mn-lt"/>
                      </a:endParaRP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l-GR" sz="1000" b="0" i="1" u="none" strike="noStrike" dirty="0">
                          <a:solidFill>
                            <a:srgbClr val="000000"/>
                          </a:solidFill>
                          <a:effectLst/>
                          <a:latin typeface="+mn-lt"/>
                        </a:rPr>
                        <a:t>1,0%</a:t>
                      </a:r>
                    </a:p>
                  </a:txBody>
                  <a:tcPr marL="61200" marR="612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52762313"/>
                  </a:ext>
                </a:extLst>
              </a:tr>
            </a:tbl>
          </a:graphicData>
        </a:graphic>
      </p:graphicFrame>
      <p:sp>
        <p:nvSpPr>
          <p:cNvPr id="52" name="Rectangle 11">
            <a:extLst>
              <a:ext uri="{FF2B5EF4-FFF2-40B4-BE49-F238E27FC236}">
                <a16:creationId xmlns:a16="http://schemas.microsoft.com/office/drawing/2014/main" id="{6EE68344-DE58-EB2E-2636-0DE19B388277}"/>
              </a:ext>
            </a:extLst>
          </p:cNvPr>
          <p:cNvSpPr>
            <a:spLocks/>
          </p:cNvSpPr>
          <p:nvPr/>
        </p:nvSpPr>
        <p:spPr>
          <a:xfrm>
            <a:off x="7676983" y="2464644"/>
            <a:ext cx="717954" cy="311563"/>
          </a:xfrm>
          <a:prstGeom prst="rect">
            <a:avLst/>
          </a:prstGeom>
          <a:solidFill>
            <a:schemeClr val="accent1"/>
          </a:solidFill>
        </p:spPr>
        <p:txBody>
          <a:bodyPr wrap="square" lIns="108000" tIns="0" rIns="108000" bIns="0" anchor="ctr">
            <a:noAutofit/>
          </a:bodyPr>
          <a:lstStyle/>
          <a:p>
            <a:pPr marL="0" marR="0" lvl="0" indent="0" algn="ctr" defTabSz="447675" rtl="0" eaLnBrk="1" fontAlgn="auto" latinLnBrk="0" hangingPunct="1">
              <a:lnSpc>
                <a:spcPct val="100000"/>
              </a:lnSpc>
              <a:spcBef>
                <a:spcPts val="0"/>
              </a:spcBef>
              <a:spcAft>
                <a:spcPts val="0"/>
              </a:spcAft>
              <a:buClrTx/>
              <a:buSzTx/>
              <a:buFontTx/>
              <a:buNone/>
              <a:tabLst>
                <a:tab pos="266700" algn="l"/>
              </a:tabLst>
              <a:defRPr/>
            </a:pPr>
            <a:r>
              <a:rPr lang="el-GR" sz="900" b="1" kern="0" dirty="0">
                <a:solidFill>
                  <a:prstClr val="white"/>
                </a:solidFill>
                <a:latin typeface="Arial (Body)"/>
                <a:cs typeface="Arial" panose="020B0604020202020204" pitchFamily="34" charset="0"/>
              </a:rPr>
              <a:t>Μ.Ο / εταιρία</a:t>
            </a:r>
            <a:endParaRPr lang="en-US" sz="900" b="1" kern="0" dirty="0">
              <a:solidFill>
                <a:prstClr val="white"/>
              </a:solidFill>
              <a:latin typeface="Arial (Body)"/>
              <a:cs typeface="Arial" panose="020B0604020202020204" pitchFamily="34" charset="0"/>
            </a:endParaRPr>
          </a:p>
        </p:txBody>
      </p:sp>
      <p:sp>
        <p:nvSpPr>
          <p:cNvPr id="59" name="AutoShape 32">
            <a:extLst>
              <a:ext uri="{FF2B5EF4-FFF2-40B4-BE49-F238E27FC236}">
                <a16:creationId xmlns:a16="http://schemas.microsoft.com/office/drawing/2014/main" id="{36D38998-F4C2-E4A1-7C41-BE49733A9593}"/>
              </a:ext>
            </a:extLst>
          </p:cNvPr>
          <p:cNvSpPr>
            <a:spLocks noChangeArrowheads="1"/>
          </p:cNvSpPr>
          <p:nvPr/>
        </p:nvSpPr>
        <p:spPr bwMode="gray">
          <a:xfrm rot="5400000">
            <a:off x="3588687" y="2547201"/>
            <a:ext cx="139698" cy="684756"/>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947729DA-C46C-4784-6ED5-D3FB2E909173}"/>
              </a:ext>
            </a:extLst>
          </p:cNvPr>
          <p:cNvSpPr txBox="1"/>
          <p:nvPr/>
        </p:nvSpPr>
        <p:spPr>
          <a:xfrm>
            <a:off x="515003" y="6028240"/>
            <a:ext cx="4515729" cy="179360"/>
          </a:xfrm>
          <a:prstGeom prst="rect">
            <a:avLst/>
          </a:prstGeom>
          <a:noFill/>
        </p:spPr>
        <p:txBody>
          <a:bodyPr wrap="none" lIns="0" tIns="0" rIns="0" bIns="0" rtlCol="0">
            <a:noAutofit/>
          </a:bodyPr>
          <a:lstStyle/>
          <a:p>
            <a:pPr lvl="0">
              <a:defRPr/>
            </a:pPr>
            <a:r>
              <a:rPr lang="el-GR" altLang="el-GR" sz="800" i="1" dirty="0">
                <a:solidFill>
                  <a:prstClr val="black"/>
                </a:solidFill>
              </a:rPr>
              <a:t>Πηγή: </a:t>
            </a:r>
            <a:r>
              <a:rPr lang="el-GR" altLang="el-GR" sz="800" dirty="0">
                <a:solidFill>
                  <a:prstClr val="black"/>
                </a:solidFill>
              </a:rPr>
              <a:t>ΓΕΜΗ </a:t>
            </a:r>
            <a:endParaRPr lang="en-US" sz="800" dirty="0">
              <a:solidFill>
                <a:prstClr val="black"/>
              </a:solidFill>
            </a:endParaRPr>
          </a:p>
        </p:txBody>
      </p:sp>
      <p:sp>
        <p:nvSpPr>
          <p:cNvPr id="2" name="Oval 27">
            <a:extLst>
              <a:ext uri="{FF2B5EF4-FFF2-40B4-BE49-F238E27FC236}">
                <a16:creationId xmlns:a16="http://schemas.microsoft.com/office/drawing/2014/main" id="{8C4B4B3E-8F42-4A92-7EAC-56BD03033944}"/>
              </a:ext>
            </a:extLst>
          </p:cNvPr>
          <p:cNvSpPr>
            <a:spLocks noChangeArrowheads="1"/>
          </p:cNvSpPr>
          <p:nvPr/>
        </p:nvSpPr>
        <p:spPr bwMode="auto">
          <a:xfrm>
            <a:off x="2503258" y="5203462"/>
            <a:ext cx="612000" cy="280065"/>
          </a:xfrm>
          <a:prstGeom prst="ellipse">
            <a:avLst/>
          </a:prstGeom>
          <a:solidFill>
            <a:srgbClr val="9581B2"/>
          </a:solidFill>
          <a:ln w="19050" algn="ctr">
            <a:noFill/>
            <a:round/>
            <a:headEnd/>
            <a:tailEnd/>
          </a:ln>
          <a:effectLst/>
        </p:spPr>
        <p:txBody>
          <a:bodyPr wrap="none" anchor="ctr" anchorCtr="0"/>
          <a:lstStyle/>
          <a:p>
            <a:pPr marL="182563" lvl="0" indent="-182563" algn="ctr" defTabSz="457200">
              <a:defRPr/>
            </a:pPr>
            <a:r>
              <a:rPr kumimoji="0" lang="en-US" sz="1000" b="1" i="0" u="none" strike="noStrike" kern="1200" cap="none" spc="0" normalizeH="0" baseline="0" noProof="0" dirty="0">
                <a:ln>
                  <a:noFill/>
                </a:ln>
                <a:effectLst/>
                <a:uLnTx/>
                <a:uFillTx/>
                <a:latin typeface=" Arial (Body)"/>
                <a:cs typeface="Arial" charset="0"/>
              </a:rPr>
              <a:t>1.164</a:t>
            </a:r>
            <a:endParaRPr kumimoji="0" lang="en-GB" sz="1000" b="1" i="0" u="none" strike="noStrike" kern="1200" cap="none" spc="0" normalizeH="0" baseline="0" noProof="0" dirty="0">
              <a:ln>
                <a:noFill/>
              </a:ln>
              <a:effectLst/>
              <a:uLnTx/>
              <a:uFillTx/>
              <a:latin typeface=" Arial (Body)"/>
              <a:cs typeface="Arial" charset="0"/>
            </a:endParaRPr>
          </a:p>
        </p:txBody>
      </p:sp>
      <p:sp>
        <p:nvSpPr>
          <p:cNvPr id="11" name="Oval 27">
            <a:extLst>
              <a:ext uri="{FF2B5EF4-FFF2-40B4-BE49-F238E27FC236}">
                <a16:creationId xmlns:a16="http://schemas.microsoft.com/office/drawing/2014/main" id="{49D08A9C-52E0-AED2-961D-7EC91B656249}"/>
              </a:ext>
            </a:extLst>
          </p:cNvPr>
          <p:cNvSpPr>
            <a:spLocks noChangeArrowheads="1"/>
          </p:cNvSpPr>
          <p:nvPr/>
        </p:nvSpPr>
        <p:spPr bwMode="auto">
          <a:xfrm>
            <a:off x="6031650" y="5202545"/>
            <a:ext cx="612000" cy="280065"/>
          </a:xfrm>
          <a:prstGeom prst="ellipse">
            <a:avLst/>
          </a:prstGeom>
          <a:solidFill>
            <a:srgbClr val="9581B2"/>
          </a:solidFill>
          <a:ln w="19050" algn="ctr">
            <a:noFill/>
            <a:round/>
            <a:headEnd/>
            <a:tailEnd/>
          </a:ln>
          <a:effectLst/>
        </p:spPr>
        <p:txBody>
          <a:bodyPr wrap="none" anchor="ctr"/>
          <a:lstStyle/>
          <a:p>
            <a:pPr marL="182563" lvl="0" indent="-182563" algn="ctr" defTabSz="457200">
              <a:defRPr/>
            </a:pPr>
            <a:r>
              <a:rPr lang="en-US" sz="1000" b="1" dirty="0">
                <a:latin typeface="Arial (Body)"/>
                <a:cs typeface="Arial" charset="0"/>
              </a:rPr>
              <a:t>1.661</a:t>
            </a:r>
            <a:endParaRPr kumimoji="0" lang="en-GB" sz="1000" b="1" i="0" u="none" strike="noStrike" kern="1200" cap="none" spc="0" normalizeH="0" baseline="0" noProof="0" dirty="0">
              <a:ln>
                <a:noFill/>
              </a:ln>
              <a:effectLst/>
              <a:uLnTx/>
              <a:uFillTx/>
              <a:latin typeface="Arial (Body)"/>
              <a:cs typeface="Arial" charset="0"/>
            </a:endParaRPr>
          </a:p>
        </p:txBody>
      </p:sp>
      <p:sp>
        <p:nvSpPr>
          <p:cNvPr id="23" name="Oval 27">
            <a:extLst>
              <a:ext uri="{FF2B5EF4-FFF2-40B4-BE49-F238E27FC236}">
                <a16:creationId xmlns:a16="http://schemas.microsoft.com/office/drawing/2014/main" id="{1688A48F-8840-6FF3-E3D7-F8740DF8D1B9}"/>
              </a:ext>
            </a:extLst>
          </p:cNvPr>
          <p:cNvSpPr>
            <a:spLocks noChangeArrowheads="1"/>
          </p:cNvSpPr>
          <p:nvPr/>
        </p:nvSpPr>
        <p:spPr bwMode="auto">
          <a:xfrm>
            <a:off x="5167554" y="5202546"/>
            <a:ext cx="612000" cy="280065"/>
          </a:xfrm>
          <a:prstGeom prst="ellipse">
            <a:avLst/>
          </a:prstGeom>
          <a:solidFill>
            <a:srgbClr val="9581B2"/>
          </a:solidFill>
          <a:ln w="19050" algn="ctr">
            <a:noFill/>
            <a:round/>
            <a:headEnd/>
            <a:tailEnd/>
          </a:ln>
          <a:effectLst/>
        </p:spPr>
        <p:txBody>
          <a:bodyPr wrap="none" anchor="ctr"/>
          <a:lstStyle/>
          <a:p>
            <a:pPr marL="182563" lvl="0" indent="-182563" algn="ctr" defTabSz="457200">
              <a:defRPr/>
            </a:pPr>
            <a:r>
              <a:rPr kumimoji="0" lang="en-US" sz="1000" b="1" i="0" u="none" strike="noStrike" kern="1200" cap="none" spc="0" normalizeH="0" baseline="0" noProof="0" dirty="0">
                <a:ln>
                  <a:noFill/>
                </a:ln>
                <a:effectLst/>
                <a:uLnTx/>
                <a:uFillTx/>
                <a:latin typeface="Arial (Body)"/>
                <a:cs typeface="Arial" charset="0"/>
              </a:rPr>
              <a:t>1.692</a:t>
            </a:r>
            <a:endParaRPr kumimoji="0" lang="en-GB" sz="1000" b="1" i="0" u="none" strike="noStrike" kern="1200" cap="none" spc="0" normalizeH="0" baseline="0" noProof="0" dirty="0">
              <a:ln>
                <a:noFill/>
              </a:ln>
              <a:effectLst/>
              <a:uLnTx/>
              <a:uFillTx/>
              <a:latin typeface="Arial (Body)"/>
              <a:cs typeface="Arial" charset="0"/>
            </a:endParaRPr>
          </a:p>
        </p:txBody>
      </p:sp>
      <p:sp>
        <p:nvSpPr>
          <p:cNvPr id="24" name="Oval 27">
            <a:extLst>
              <a:ext uri="{FF2B5EF4-FFF2-40B4-BE49-F238E27FC236}">
                <a16:creationId xmlns:a16="http://schemas.microsoft.com/office/drawing/2014/main" id="{47572E24-1D42-2371-6371-B889AA029E46}"/>
              </a:ext>
            </a:extLst>
          </p:cNvPr>
          <p:cNvSpPr>
            <a:spLocks noChangeArrowheads="1"/>
          </p:cNvSpPr>
          <p:nvPr/>
        </p:nvSpPr>
        <p:spPr bwMode="auto">
          <a:xfrm>
            <a:off x="4303458" y="5202546"/>
            <a:ext cx="612000" cy="280065"/>
          </a:xfrm>
          <a:prstGeom prst="ellipse">
            <a:avLst/>
          </a:prstGeom>
          <a:solidFill>
            <a:srgbClr val="9581B2"/>
          </a:solidFill>
          <a:ln w="19050" algn="ctr">
            <a:noFill/>
            <a:round/>
            <a:headEnd/>
            <a:tailEnd/>
          </a:ln>
          <a:effectLst/>
        </p:spPr>
        <p:txBody>
          <a:bodyPr wrap="none" anchor="ctr"/>
          <a:lstStyle/>
          <a:p>
            <a:pPr marL="182563" lvl="0" indent="-182563" algn="ctr" defTabSz="457200">
              <a:defRPr/>
            </a:pPr>
            <a:r>
              <a:rPr kumimoji="0" lang="en-GB" sz="1000" b="1" i="0" u="none" strike="noStrike" kern="1200" cap="none" spc="0" normalizeH="0" baseline="0" noProof="0" dirty="0">
                <a:ln>
                  <a:noFill/>
                </a:ln>
                <a:effectLst/>
                <a:uLnTx/>
                <a:uFillTx/>
                <a:latin typeface="Arial (Body)"/>
                <a:cs typeface="Arial" charset="0"/>
              </a:rPr>
              <a:t>1.529</a:t>
            </a:r>
          </a:p>
        </p:txBody>
      </p:sp>
      <p:sp>
        <p:nvSpPr>
          <p:cNvPr id="26" name="Oval 27">
            <a:extLst>
              <a:ext uri="{FF2B5EF4-FFF2-40B4-BE49-F238E27FC236}">
                <a16:creationId xmlns:a16="http://schemas.microsoft.com/office/drawing/2014/main" id="{1E6FE211-E699-59BF-8789-D71D632D54B7}"/>
              </a:ext>
            </a:extLst>
          </p:cNvPr>
          <p:cNvSpPr>
            <a:spLocks noChangeArrowheads="1"/>
          </p:cNvSpPr>
          <p:nvPr/>
        </p:nvSpPr>
        <p:spPr bwMode="auto">
          <a:xfrm>
            <a:off x="3439362" y="5203462"/>
            <a:ext cx="612000" cy="280065"/>
          </a:xfrm>
          <a:prstGeom prst="ellipse">
            <a:avLst/>
          </a:prstGeom>
          <a:solidFill>
            <a:srgbClr val="9581B2"/>
          </a:solidFill>
          <a:ln w="19050" algn="ctr">
            <a:noFill/>
            <a:round/>
            <a:headEnd/>
            <a:tailEnd/>
          </a:ln>
          <a:effectLst/>
        </p:spPr>
        <p:txBody>
          <a:bodyPr wrap="none" anchor="ctr"/>
          <a:lstStyle/>
          <a:p>
            <a:pPr marL="182563" lvl="0" indent="-182563" algn="ctr" defTabSz="457200">
              <a:defRPr/>
            </a:pPr>
            <a:r>
              <a:rPr lang="en-US" sz="1000" b="1" dirty="0">
                <a:latin typeface="Arial (Body)"/>
                <a:cs typeface="Arial" charset="0"/>
              </a:rPr>
              <a:t>1.389</a:t>
            </a:r>
            <a:endParaRPr kumimoji="0" lang="en-GB" sz="1000" b="1" i="0" u="none" strike="noStrike" kern="1200" cap="none" spc="0" normalizeH="0" baseline="0" noProof="0" dirty="0">
              <a:ln>
                <a:noFill/>
              </a:ln>
              <a:effectLst/>
              <a:uLnTx/>
              <a:uFillTx/>
              <a:latin typeface="Arial (Body)"/>
              <a:cs typeface="Arial" charset="0"/>
            </a:endParaRPr>
          </a:p>
        </p:txBody>
      </p:sp>
      <p:sp>
        <p:nvSpPr>
          <p:cNvPr id="27" name="Oval 27">
            <a:extLst>
              <a:ext uri="{FF2B5EF4-FFF2-40B4-BE49-F238E27FC236}">
                <a16:creationId xmlns:a16="http://schemas.microsoft.com/office/drawing/2014/main" id="{524218E3-25B8-0C0D-948C-E562F6B58039}"/>
              </a:ext>
            </a:extLst>
          </p:cNvPr>
          <p:cNvSpPr>
            <a:spLocks noChangeArrowheads="1"/>
          </p:cNvSpPr>
          <p:nvPr/>
        </p:nvSpPr>
        <p:spPr bwMode="auto">
          <a:xfrm>
            <a:off x="2495600" y="5609191"/>
            <a:ext cx="612000" cy="280065"/>
          </a:xfrm>
          <a:prstGeom prst="ellipse">
            <a:avLst/>
          </a:prstGeom>
          <a:solidFill>
            <a:srgbClr val="DCD5E5"/>
          </a:solidFill>
          <a:ln w="19050" algn="ctr">
            <a:noFill/>
            <a:round/>
            <a:headEnd/>
            <a:tailEnd/>
          </a:ln>
          <a:effectLst/>
        </p:spPr>
        <p:txBody>
          <a:bodyPr wrap="none" anchor="ctr"/>
          <a:lstStyle/>
          <a:p>
            <a:pPr marL="182563" lvl="0" indent="-182563" algn="ctr" defTabSz="457200">
              <a:defRPr/>
            </a:pPr>
            <a:r>
              <a:rPr kumimoji="0" lang="en-US" sz="1000" b="1" i="0" u="none" strike="noStrike" kern="1200" cap="none" spc="0" normalizeH="0" baseline="0" noProof="0" dirty="0">
                <a:ln>
                  <a:noFill/>
                </a:ln>
                <a:effectLst/>
                <a:uLnTx/>
                <a:uFillTx/>
                <a:latin typeface="Arial (Body)"/>
                <a:cs typeface="Arial" charset="0"/>
              </a:rPr>
              <a:t>0,</a:t>
            </a:r>
            <a:r>
              <a:rPr kumimoji="0" lang="el-GR" sz="1000" b="1" i="0" u="none" strike="noStrike" kern="1200" cap="none" spc="0" normalizeH="0" baseline="0" noProof="0" dirty="0">
                <a:ln>
                  <a:noFill/>
                </a:ln>
                <a:effectLst/>
                <a:uLnTx/>
                <a:uFillTx/>
                <a:latin typeface="Arial (Body)"/>
                <a:cs typeface="Arial" charset="0"/>
              </a:rPr>
              <a:t>67</a:t>
            </a:r>
            <a:endParaRPr kumimoji="0" lang="en-GB" sz="1000" b="1" i="0" u="none" strike="noStrike" kern="1200" cap="none" spc="0" normalizeH="0" baseline="0" noProof="0" dirty="0">
              <a:ln>
                <a:noFill/>
              </a:ln>
              <a:effectLst/>
              <a:uLnTx/>
              <a:uFillTx/>
              <a:latin typeface="Arial (Body)"/>
              <a:cs typeface="Arial" charset="0"/>
            </a:endParaRPr>
          </a:p>
        </p:txBody>
      </p:sp>
      <p:sp>
        <p:nvSpPr>
          <p:cNvPr id="28" name="Oval 27">
            <a:extLst>
              <a:ext uri="{FF2B5EF4-FFF2-40B4-BE49-F238E27FC236}">
                <a16:creationId xmlns:a16="http://schemas.microsoft.com/office/drawing/2014/main" id="{95E37386-C2BD-E860-6F49-D2D03DBC36E9}"/>
              </a:ext>
            </a:extLst>
          </p:cNvPr>
          <p:cNvSpPr>
            <a:spLocks noChangeArrowheads="1"/>
          </p:cNvSpPr>
          <p:nvPr/>
        </p:nvSpPr>
        <p:spPr bwMode="auto">
          <a:xfrm>
            <a:off x="6023992" y="5608274"/>
            <a:ext cx="612000" cy="280065"/>
          </a:xfrm>
          <a:prstGeom prst="ellipse">
            <a:avLst/>
          </a:prstGeom>
          <a:solidFill>
            <a:srgbClr val="DCD5E5"/>
          </a:solidFill>
          <a:ln w="19050" algn="ctr">
            <a:noFill/>
            <a:round/>
            <a:headEnd/>
            <a:tailEnd/>
          </a:ln>
          <a:effectLst/>
        </p:spPr>
        <p:txBody>
          <a:bodyPr wrap="none" anchor="ctr"/>
          <a:lstStyle/>
          <a:p>
            <a:pPr marL="182563" lvl="0" indent="-182563" algn="ctr" defTabSz="457200">
              <a:defRPr/>
            </a:pPr>
            <a:r>
              <a:rPr kumimoji="0" lang="en-US" sz="1000" b="1" i="0" u="none" strike="noStrike" kern="1200" cap="none" spc="0" normalizeH="0" baseline="0" noProof="0" dirty="0">
                <a:ln>
                  <a:noFill/>
                </a:ln>
                <a:effectLst/>
                <a:uLnTx/>
                <a:uFillTx/>
                <a:latin typeface="Arial (Body)"/>
                <a:cs typeface="Arial" charset="0"/>
              </a:rPr>
              <a:t>0,</a:t>
            </a:r>
            <a:r>
              <a:rPr kumimoji="0" lang="el-GR" sz="1000" b="1" i="0" u="none" strike="noStrike" kern="1200" cap="none" spc="0" normalizeH="0" baseline="0" noProof="0" dirty="0">
                <a:ln>
                  <a:noFill/>
                </a:ln>
                <a:effectLst/>
                <a:uLnTx/>
                <a:uFillTx/>
                <a:latin typeface="Arial (Body)"/>
                <a:cs typeface="Arial" charset="0"/>
              </a:rPr>
              <a:t>71</a:t>
            </a:r>
            <a:endParaRPr kumimoji="0" lang="en-GB" sz="1000" b="1" i="0" u="none" strike="noStrike" kern="1200" cap="none" spc="0" normalizeH="0" baseline="0" noProof="0" dirty="0">
              <a:ln>
                <a:noFill/>
              </a:ln>
              <a:effectLst/>
              <a:uLnTx/>
              <a:uFillTx/>
              <a:latin typeface="Arial (Body)"/>
              <a:cs typeface="Arial" charset="0"/>
            </a:endParaRPr>
          </a:p>
        </p:txBody>
      </p:sp>
      <p:sp>
        <p:nvSpPr>
          <p:cNvPr id="29" name="Oval 27">
            <a:extLst>
              <a:ext uri="{FF2B5EF4-FFF2-40B4-BE49-F238E27FC236}">
                <a16:creationId xmlns:a16="http://schemas.microsoft.com/office/drawing/2014/main" id="{BAA11090-27B7-30CA-F8AA-A1ABA54553B8}"/>
              </a:ext>
            </a:extLst>
          </p:cNvPr>
          <p:cNvSpPr>
            <a:spLocks noChangeArrowheads="1"/>
          </p:cNvSpPr>
          <p:nvPr/>
        </p:nvSpPr>
        <p:spPr bwMode="auto">
          <a:xfrm>
            <a:off x="5159896" y="5608275"/>
            <a:ext cx="612000" cy="280065"/>
          </a:xfrm>
          <a:prstGeom prst="ellipse">
            <a:avLst/>
          </a:prstGeom>
          <a:solidFill>
            <a:srgbClr val="DCD5E5"/>
          </a:solidFill>
          <a:ln w="19050" algn="ctr">
            <a:noFill/>
            <a:round/>
            <a:headEnd/>
            <a:tailEnd/>
          </a:ln>
          <a:effectLst/>
        </p:spPr>
        <p:txBody>
          <a:bodyPr wrap="none" anchor="ctr"/>
          <a:lstStyle/>
          <a:p>
            <a:pPr marL="182563" lvl="0" indent="-182563" algn="ctr" defTabSz="457200">
              <a:defRPr/>
            </a:pPr>
            <a:r>
              <a:rPr kumimoji="0" lang="en-US" sz="1000" b="1" i="0" u="none" strike="noStrike" kern="1200" cap="none" spc="0" normalizeH="0" baseline="0" noProof="0" dirty="0">
                <a:ln>
                  <a:noFill/>
                </a:ln>
                <a:effectLst/>
                <a:uLnTx/>
                <a:uFillTx/>
                <a:latin typeface="Arial (Body)"/>
                <a:cs typeface="Arial" charset="0"/>
              </a:rPr>
              <a:t>0,</a:t>
            </a:r>
            <a:r>
              <a:rPr kumimoji="0" lang="el-GR" sz="1000" b="1" i="0" u="none" strike="noStrike" kern="1200" cap="none" spc="0" normalizeH="0" baseline="0" noProof="0" dirty="0">
                <a:ln>
                  <a:noFill/>
                </a:ln>
                <a:effectLst/>
                <a:uLnTx/>
                <a:uFillTx/>
                <a:latin typeface="Arial (Body)"/>
                <a:cs typeface="Arial" charset="0"/>
              </a:rPr>
              <a:t>68</a:t>
            </a:r>
            <a:endParaRPr kumimoji="0" lang="en-GB" sz="1000" b="1" i="0" u="none" strike="noStrike" kern="1200" cap="none" spc="0" normalizeH="0" baseline="0" noProof="0" dirty="0">
              <a:ln>
                <a:noFill/>
              </a:ln>
              <a:effectLst/>
              <a:uLnTx/>
              <a:uFillTx/>
              <a:latin typeface="Arial (Body)"/>
              <a:cs typeface="Arial" charset="0"/>
            </a:endParaRPr>
          </a:p>
        </p:txBody>
      </p:sp>
      <p:sp>
        <p:nvSpPr>
          <p:cNvPr id="30" name="Oval 27">
            <a:extLst>
              <a:ext uri="{FF2B5EF4-FFF2-40B4-BE49-F238E27FC236}">
                <a16:creationId xmlns:a16="http://schemas.microsoft.com/office/drawing/2014/main" id="{4F59EE24-7BD0-7AB6-0C78-0A661321DA3D}"/>
              </a:ext>
            </a:extLst>
          </p:cNvPr>
          <p:cNvSpPr>
            <a:spLocks noChangeArrowheads="1"/>
          </p:cNvSpPr>
          <p:nvPr/>
        </p:nvSpPr>
        <p:spPr bwMode="auto">
          <a:xfrm>
            <a:off x="4295800" y="5608275"/>
            <a:ext cx="612000" cy="280065"/>
          </a:xfrm>
          <a:prstGeom prst="ellipse">
            <a:avLst/>
          </a:prstGeom>
          <a:solidFill>
            <a:srgbClr val="DCD5E5"/>
          </a:solidFill>
          <a:ln w="19050" algn="ctr">
            <a:noFill/>
            <a:round/>
            <a:headEnd/>
            <a:tailEnd/>
          </a:ln>
          <a:effectLst/>
        </p:spPr>
        <p:txBody>
          <a:bodyPr wrap="none" anchor="ctr"/>
          <a:lstStyle/>
          <a:p>
            <a:pPr marL="182563" lvl="0" indent="-182563" algn="ctr" defTabSz="457200">
              <a:defRPr/>
            </a:pPr>
            <a:r>
              <a:rPr kumimoji="0" lang="en-US" sz="1000" b="1" i="0" u="none" strike="noStrike" kern="1200" cap="none" spc="0" normalizeH="0" baseline="0" noProof="0" dirty="0">
                <a:ln>
                  <a:noFill/>
                </a:ln>
                <a:effectLst/>
                <a:uLnTx/>
                <a:uFillTx/>
                <a:latin typeface="Arial (Body)"/>
                <a:cs typeface="Arial" charset="0"/>
              </a:rPr>
              <a:t>0,</a:t>
            </a:r>
            <a:r>
              <a:rPr kumimoji="0" lang="el-GR" sz="1000" b="1" i="0" u="none" strike="noStrike" kern="1200" cap="none" spc="0" normalizeH="0" baseline="0" noProof="0" dirty="0">
                <a:ln>
                  <a:noFill/>
                </a:ln>
                <a:effectLst/>
                <a:uLnTx/>
                <a:uFillTx/>
                <a:latin typeface="Arial (Body)"/>
                <a:cs typeface="Arial" charset="0"/>
              </a:rPr>
              <a:t>69</a:t>
            </a:r>
            <a:endParaRPr kumimoji="0" lang="en-GB" sz="1000" b="1" i="0" u="none" strike="noStrike" kern="1200" cap="none" spc="0" normalizeH="0" baseline="0" noProof="0" dirty="0">
              <a:ln>
                <a:noFill/>
              </a:ln>
              <a:effectLst/>
              <a:uLnTx/>
              <a:uFillTx/>
              <a:latin typeface="Arial (Body)"/>
              <a:cs typeface="Arial" charset="0"/>
            </a:endParaRPr>
          </a:p>
        </p:txBody>
      </p:sp>
      <p:sp>
        <p:nvSpPr>
          <p:cNvPr id="31" name="Oval 27">
            <a:extLst>
              <a:ext uri="{FF2B5EF4-FFF2-40B4-BE49-F238E27FC236}">
                <a16:creationId xmlns:a16="http://schemas.microsoft.com/office/drawing/2014/main" id="{F2010D18-49BF-BECB-CE5B-D52AD4F2BB0A}"/>
              </a:ext>
            </a:extLst>
          </p:cNvPr>
          <p:cNvSpPr>
            <a:spLocks noChangeArrowheads="1"/>
          </p:cNvSpPr>
          <p:nvPr/>
        </p:nvSpPr>
        <p:spPr bwMode="auto">
          <a:xfrm>
            <a:off x="3431704" y="5609191"/>
            <a:ext cx="612000" cy="280065"/>
          </a:xfrm>
          <a:prstGeom prst="ellipse">
            <a:avLst/>
          </a:prstGeom>
          <a:solidFill>
            <a:srgbClr val="DCD5E5"/>
          </a:solidFill>
          <a:ln w="19050" algn="ctr">
            <a:noFill/>
            <a:round/>
            <a:headEnd/>
            <a:tailEnd/>
          </a:ln>
          <a:effectLst/>
        </p:spPr>
        <p:txBody>
          <a:bodyPr wrap="none" anchor="ctr"/>
          <a:lstStyle/>
          <a:p>
            <a:pPr marL="182563" lvl="0" indent="-182563" algn="ctr" defTabSz="457200">
              <a:defRPr/>
            </a:pPr>
            <a:r>
              <a:rPr kumimoji="0" lang="en-US" sz="1000" b="1" i="0" u="none" strike="noStrike" kern="1200" cap="none" spc="0" normalizeH="0" baseline="0" noProof="0" dirty="0">
                <a:ln>
                  <a:noFill/>
                </a:ln>
                <a:effectLst/>
                <a:uLnTx/>
                <a:uFillTx/>
                <a:latin typeface="Arial (Body)"/>
                <a:cs typeface="Arial" charset="0"/>
              </a:rPr>
              <a:t>0,</a:t>
            </a:r>
            <a:r>
              <a:rPr kumimoji="0" lang="el-GR" sz="1000" b="1" i="0" u="none" strike="noStrike" kern="1200" cap="none" spc="0" normalizeH="0" baseline="0" noProof="0" dirty="0">
                <a:ln>
                  <a:noFill/>
                </a:ln>
                <a:effectLst/>
                <a:uLnTx/>
                <a:uFillTx/>
                <a:latin typeface="Arial (Body)"/>
                <a:cs typeface="Arial" charset="0"/>
              </a:rPr>
              <a:t>69</a:t>
            </a:r>
            <a:endParaRPr kumimoji="0" lang="en-GB" sz="1000" b="1" i="0" u="none" strike="noStrike" kern="1200" cap="none" spc="0" normalizeH="0" baseline="0" noProof="0" dirty="0">
              <a:ln>
                <a:noFill/>
              </a:ln>
              <a:effectLst/>
              <a:uLnTx/>
              <a:uFillTx/>
              <a:latin typeface="Arial (Body)"/>
              <a:cs typeface="Arial" charset="0"/>
            </a:endParaRPr>
          </a:p>
        </p:txBody>
      </p:sp>
      <p:sp>
        <p:nvSpPr>
          <p:cNvPr id="32" name="Oval 27">
            <a:extLst>
              <a:ext uri="{FF2B5EF4-FFF2-40B4-BE49-F238E27FC236}">
                <a16:creationId xmlns:a16="http://schemas.microsoft.com/office/drawing/2014/main" id="{88FF9F4B-91BE-5A25-2624-53581D8A9E67}"/>
              </a:ext>
            </a:extLst>
          </p:cNvPr>
          <p:cNvSpPr>
            <a:spLocks noChangeArrowheads="1"/>
          </p:cNvSpPr>
          <p:nvPr/>
        </p:nvSpPr>
        <p:spPr bwMode="auto">
          <a:xfrm>
            <a:off x="6895746" y="5202545"/>
            <a:ext cx="612000" cy="280065"/>
          </a:xfrm>
          <a:prstGeom prst="ellipse">
            <a:avLst/>
          </a:prstGeom>
          <a:solidFill>
            <a:srgbClr val="9581B2"/>
          </a:solidFill>
          <a:ln w="19050" algn="ctr">
            <a:noFill/>
            <a:round/>
            <a:headEnd/>
            <a:tailEnd/>
          </a:ln>
          <a:effectLst/>
        </p:spPr>
        <p:txBody>
          <a:bodyPr wrap="none" anchor="ctr"/>
          <a:lstStyle/>
          <a:p>
            <a:pPr marL="182563" lvl="0" indent="-182563" algn="ctr" defTabSz="457200">
              <a:defRPr/>
            </a:pPr>
            <a:r>
              <a:rPr lang="el-GR" sz="1000" b="1" dirty="0">
                <a:latin typeface="Arial (Body)"/>
                <a:cs typeface="Arial" charset="0"/>
              </a:rPr>
              <a:t>1.487</a:t>
            </a:r>
            <a:endParaRPr kumimoji="0" lang="en-GB" sz="1000" b="1" i="0" u="none" strike="noStrike" kern="1200" cap="none" spc="0" normalizeH="0" baseline="0" noProof="0" dirty="0">
              <a:ln>
                <a:noFill/>
              </a:ln>
              <a:effectLst/>
              <a:uLnTx/>
              <a:uFillTx/>
              <a:latin typeface="Arial (Body)"/>
              <a:cs typeface="Arial" charset="0"/>
            </a:endParaRPr>
          </a:p>
        </p:txBody>
      </p:sp>
      <p:sp>
        <p:nvSpPr>
          <p:cNvPr id="33" name="Oval 27">
            <a:extLst>
              <a:ext uri="{FF2B5EF4-FFF2-40B4-BE49-F238E27FC236}">
                <a16:creationId xmlns:a16="http://schemas.microsoft.com/office/drawing/2014/main" id="{E4472FDB-AD06-148A-9CDC-DB2F44504762}"/>
              </a:ext>
            </a:extLst>
          </p:cNvPr>
          <p:cNvSpPr>
            <a:spLocks noChangeArrowheads="1"/>
          </p:cNvSpPr>
          <p:nvPr/>
        </p:nvSpPr>
        <p:spPr bwMode="auto">
          <a:xfrm>
            <a:off x="6888088" y="5608274"/>
            <a:ext cx="612000" cy="280065"/>
          </a:xfrm>
          <a:prstGeom prst="ellipse">
            <a:avLst/>
          </a:prstGeom>
          <a:solidFill>
            <a:srgbClr val="DCD5E5"/>
          </a:solidFill>
          <a:ln w="19050" algn="ctr">
            <a:noFill/>
            <a:round/>
            <a:headEnd/>
            <a:tailEnd/>
          </a:ln>
          <a:effectLst/>
        </p:spPr>
        <p:txBody>
          <a:bodyPr wrap="none" anchor="ctr"/>
          <a:lstStyle/>
          <a:p>
            <a:pPr marL="182563" lvl="0" indent="-182563" algn="ctr" defTabSz="457200">
              <a:defRPr/>
            </a:pPr>
            <a:r>
              <a:rPr kumimoji="0" lang="el-GR" sz="1000" b="1" i="0" u="none" strike="noStrike" kern="1200" cap="none" spc="0" normalizeH="0" baseline="0" noProof="0" dirty="0">
                <a:ln>
                  <a:noFill/>
                </a:ln>
                <a:effectLst/>
                <a:uLnTx/>
                <a:uFillTx/>
                <a:latin typeface="Arial (Body)"/>
                <a:cs typeface="Arial" charset="0"/>
              </a:rPr>
              <a:t>0,69</a:t>
            </a:r>
            <a:endParaRPr kumimoji="0" lang="en-GB" sz="1000" b="1" i="0" u="none" strike="noStrike" kern="1200" cap="none" spc="0" normalizeH="0" baseline="0" noProof="0" dirty="0">
              <a:ln>
                <a:noFill/>
              </a:ln>
              <a:effectLst/>
              <a:uLnTx/>
              <a:uFillTx/>
              <a:latin typeface="Arial (Body)"/>
              <a:cs typeface="Arial" charset="0"/>
            </a:endParaRPr>
          </a:p>
        </p:txBody>
      </p:sp>
      <p:sp>
        <p:nvSpPr>
          <p:cNvPr id="34" name="Oval 27">
            <a:extLst>
              <a:ext uri="{FF2B5EF4-FFF2-40B4-BE49-F238E27FC236}">
                <a16:creationId xmlns:a16="http://schemas.microsoft.com/office/drawing/2014/main" id="{FC9962CB-35D3-A160-843D-CE838EF3AC23}"/>
              </a:ext>
            </a:extLst>
          </p:cNvPr>
          <p:cNvSpPr>
            <a:spLocks noChangeArrowheads="1"/>
          </p:cNvSpPr>
          <p:nvPr/>
        </p:nvSpPr>
        <p:spPr bwMode="auto">
          <a:xfrm>
            <a:off x="7756201" y="5202545"/>
            <a:ext cx="612000" cy="280065"/>
          </a:xfrm>
          <a:prstGeom prst="ellipse">
            <a:avLst/>
          </a:prstGeom>
          <a:solidFill>
            <a:srgbClr val="9581B2"/>
          </a:solidFill>
          <a:ln w="19050" algn="ctr">
            <a:noFill/>
            <a:round/>
            <a:headEnd/>
            <a:tailEnd/>
          </a:ln>
          <a:effectLst/>
        </p:spPr>
        <p:txBody>
          <a:bodyPr wrap="none" anchor="ctr"/>
          <a:lstStyle/>
          <a:p>
            <a:pPr marL="182563" lvl="0" indent="-182563" algn="ctr" defTabSz="457200">
              <a:defRPr/>
            </a:pPr>
            <a:r>
              <a:rPr lang="el-GR" sz="1000" b="1" dirty="0">
                <a:latin typeface="Arial (Body)"/>
                <a:cs typeface="Arial" charset="0"/>
              </a:rPr>
              <a:t>10,6</a:t>
            </a:r>
            <a:endParaRPr kumimoji="0" lang="en-GB" sz="1000" b="1" i="0" u="none" strike="noStrike" kern="1200" cap="none" spc="0" normalizeH="0" baseline="0" noProof="0" dirty="0">
              <a:ln>
                <a:noFill/>
              </a:ln>
              <a:effectLst/>
              <a:uLnTx/>
              <a:uFillTx/>
              <a:latin typeface="Arial (Body)"/>
              <a:cs typeface="Arial" charset="0"/>
            </a:endParaRPr>
          </a:p>
        </p:txBody>
      </p:sp>
      <p:sp>
        <p:nvSpPr>
          <p:cNvPr id="35" name="Oval 27">
            <a:extLst>
              <a:ext uri="{FF2B5EF4-FFF2-40B4-BE49-F238E27FC236}">
                <a16:creationId xmlns:a16="http://schemas.microsoft.com/office/drawing/2014/main" id="{67EFBF05-9415-7A97-C044-4E064FA8ED52}"/>
              </a:ext>
            </a:extLst>
          </p:cNvPr>
          <p:cNvSpPr>
            <a:spLocks noChangeArrowheads="1"/>
          </p:cNvSpPr>
          <p:nvPr/>
        </p:nvSpPr>
        <p:spPr bwMode="auto">
          <a:xfrm>
            <a:off x="7748543" y="5608274"/>
            <a:ext cx="612000" cy="280065"/>
          </a:xfrm>
          <a:prstGeom prst="ellipse">
            <a:avLst/>
          </a:prstGeom>
          <a:solidFill>
            <a:srgbClr val="DCD5E5"/>
          </a:solidFill>
          <a:ln w="19050" algn="ctr">
            <a:noFill/>
            <a:round/>
            <a:headEnd/>
            <a:tailEnd/>
          </a:ln>
          <a:effectLst/>
        </p:spPr>
        <p:txBody>
          <a:bodyPr wrap="none" anchor="ctr"/>
          <a:lstStyle/>
          <a:p>
            <a:pPr marL="182563" lvl="0" indent="-182563" algn="ctr" defTabSz="457200">
              <a:defRPr/>
            </a:pPr>
            <a:r>
              <a:rPr lang="el-GR" sz="1000" b="1" dirty="0">
                <a:latin typeface="Arial (Body)"/>
                <a:cs typeface="Arial" charset="0"/>
              </a:rPr>
              <a:t>0,69</a:t>
            </a:r>
            <a:endParaRPr kumimoji="0" lang="en-GB" sz="1000" b="1" i="0" u="none" strike="noStrike" kern="1200" cap="none" spc="0" normalizeH="0" baseline="0" noProof="0" dirty="0">
              <a:ln>
                <a:noFill/>
              </a:ln>
              <a:effectLst/>
              <a:uLnTx/>
              <a:uFillTx/>
              <a:latin typeface="Arial (Body)"/>
              <a:cs typeface="Arial" charset="0"/>
            </a:endParaRPr>
          </a:p>
        </p:txBody>
      </p:sp>
      <p:sp>
        <p:nvSpPr>
          <p:cNvPr id="36" name="AutoShape 32">
            <a:extLst>
              <a:ext uri="{FF2B5EF4-FFF2-40B4-BE49-F238E27FC236}">
                <a16:creationId xmlns:a16="http://schemas.microsoft.com/office/drawing/2014/main" id="{DEE64802-FD0C-CF00-871B-282033B5685D}"/>
              </a:ext>
            </a:extLst>
          </p:cNvPr>
          <p:cNvSpPr>
            <a:spLocks noChangeArrowheads="1"/>
          </p:cNvSpPr>
          <p:nvPr/>
        </p:nvSpPr>
        <p:spPr bwMode="gray">
          <a:xfrm rot="5400000">
            <a:off x="7968057" y="2520486"/>
            <a:ext cx="129505" cy="717953"/>
          </a:xfrm>
          <a:prstGeom prst="rightArrow">
            <a:avLst>
              <a:gd name="adj1" fmla="val 56093"/>
              <a:gd name="adj2" fmla="val 100000"/>
            </a:avLst>
          </a:prstGeom>
          <a:solidFill>
            <a:schemeClr val="tx2">
              <a:lumMod val="75000"/>
              <a:alpha val="40000"/>
            </a:schemeClr>
          </a:solidFill>
          <a:ln>
            <a:noFill/>
          </a:ln>
        </p:spPr>
        <p:txBody>
          <a:bodyPr lIns="72000" tIns="72000" rIns="72000" bIns="72000" anchor="ctr" anchorCtr="0"/>
          <a:lstStyle/>
          <a:p>
            <a:pPr marL="0" marR="0" lvl="0" indent="-185737" algn="ctr" defTabSz="914400" rtl="0" eaLnBrk="1" fontAlgn="auto" latinLnBrk="0" hangingPunct="1">
              <a:lnSpc>
                <a:spcPct val="115000"/>
              </a:lnSpc>
              <a:spcBef>
                <a:spcPts val="0"/>
              </a:spcBef>
              <a:spcAft>
                <a:spcPts val="0"/>
              </a:spcAft>
              <a:buClrTx/>
              <a:buSzTx/>
              <a:buFontTx/>
              <a:buNone/>
              <a:tabLst/>
              <a:defRPr/>
            </a:pPr>
            <a:endParaRPr lang="el-GR" sz="1200" b="1" dirty="0">
              <a:solidFill>
                <a:prstClr val="black"/>
              </a:solidFill>
              <a:latin typeface="Arial" panose="020B0604020202020204"/>
            </a:endParaRPr>
          </a:p>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el-GR" sz="12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185737" algn="ctr" defTabSz="914400" rtl="0" eaLnBrk="1" fontAlgn="auto" latinLnBrk="0" hangingPunct="1">
              <a:lnSpc>
                <a:spcPct val="115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91870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70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6&quot;&gt;&lt;elem m_fUsage=&quot;3.99021775382302434920E+00&quot;&gt;&lt;m_msothmcolidx val=&quot;0&quot;/&gt;&lt;m_rgb r=&quot;4F&quot; g=&quot;2D&quot; b=&quot;7F&quot;/&gt;&lt;/elem&gt;&lt;elem m_fUsage=&quot;2.41756597828254493621E+00&quot;&gt;&lt;m_msothmcolidx val=&quot;0&quot;/&gt;&lt;m_rgb r=&quot;D8&quot; g=&quot;D0&quot; b=&quot;FE&quot;/&gt;&lt;/elem&gt;&lt;elem m_fUsage=&quot;1.65610000000000012754E+00&quot;&gt;&lt;m_msothmcolidx val=&quot;0&quot;/&gt;&lt;m_rgb r=&quot;D9&quot; g=&quot;C5&quot; b=&quot;FF&quot;/&gt;&lt;/elem&gt;&lt;elem m_fUsage=&quot;1.60022790000000014743E+00&quot;&gt;&lt;m_msothmcolidx val=&quot;0&quot;/&gt;&lt;m_rgb r=&quot;EB&quot; g=&quot;E3&quot; b=&quot;F4&quot;/&gt;&lt;/elem&gt;&lt;elem m_fUsage=&quot;1.89103149525902319850E-01&quot;&gt;&lt;m_msothmcolidx val=&quot;0&quot;/&gt;&lt;m_rgb r=&quot;4F&quot; g=&quot;2D&quot; b=&quot;81&quot;/&gt;&lt;/elem&gt;&lt;elem m_fUsage=&quot;9.32356427913621221837E-02&quot;&gt;&lt;m_msothmcolidx val=&quot;0&quot;/&gt;&lt;m_rgb r=&quot;80&quot; g=&quot;64&quot; b=&quot;A2&quot;/&gt;&lt;/elem&gt;&lt;elem m_fUsage=&quot;3.39005558334811302190E-02&quot;&gt;&lt;m_msothmcolidx val=&quot;0&quot;/&gt;&lt;m_rgb r=&quot;72&quot; g=&quot;57&quot; b=&quot;99&quot;/&gt;&lt;/elem&gt;&lt;elem m_fUsage=&quot;2.73892744995341171077E-03&quot;&gt;&lt;m_msothmcolidx val=&quot;0&quot;/&gt;&lt;m_rgb r=&quot;B3&quot; g=&quot;9E&quot; b=&quot;D1&quot;/&gt;&lt;/elem&gt;&lt;elem m_fUsage=&quot;2.46503470495807071317E-03&quot;&gt;&lt;m_msothmcolidx val=&quot;0&quot;/&gt;&lt;m_rgb r=&quot;94&quot; g=&quot;DA&quot; b=&quot;E0&quot;/&gt;&lt;/elem&gt;&lt;elem m_fUsage=&quot;2.21853123446226355511E-03&quot;&gt;&lt;m_msothmcolidx val=&quot;0&quot;/&gt;&lt;m_rgb r=&quot;8E&quot; g=&quot;65&quot; b=&quot;AD&quot;/&gt;&lt;/elem&gt;&lt;elem m_fUsage=&quot;1.45557834293069112905E-03&quot;&gt;&lt;m_msothmcolidx val=&quot;0&quot;/&gt;&lt;m_rgb r=&quot;48&quot; g=&quot;35&quot; b=&quot;6C&quot;/&gt;&lt;/elem&gt;&lt;elem m_fUsage=&quot;1.31002050863762210288E-03&quot;&gt;&lt;m_msothmcolidx val=&quot;0&quot;/&gt;&lt;m_rgb r=&quot;59&quot; g=&quot;37&quot; b=&quot;70&quot;/&gt;&lt;/elem&gt;&lt;elem m_fUsage=&quot;1.17901845777385982754E-03&quot;&gt;&lt;m_msothmcolidx val=&quot;0&quot;/&gt;&lt;m_rgb r=&quot;78&quot; g=&quot;3B&quot; b=&quot;76&quot;/&gt;&lt;/elem&gt;&lt;elem m_fUsage=&quot;1.06111661199647386647E-03&quot;&gt;&lt;m_msothmcolidx val=&quot;0&quot;/&gt;&lt;m_rgb r=&quot;68&quot; g=&quot;39&quot; b=&quot;74&quot;/&gt;&lt;/elem&gt;&lt;elem m_fUsage=&quot;9.55004950796826544875E-04&quot;&gt;&lt;m_msothmcolidx val=&quot;0&quot;/&gt;&lt;m_rgb r=&quot;B6&quot; g=&quot;9B&quot; b=&quot;CA&quot;/&gt;&lt;/elem&gt;&lt;elem m_fUsage=&quot;6.26578748217797862688E-04&quot;&gt;&lt;m_msothmcolidx val=&quot;0&quot;/&gt;&lt;m_rgb r=&quot;96&quot; g=&quot;61&quot; b=&quot;C3&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SHOW_DATE" val="False"/>
  <p:tag name="MIO_SHOW_FOOTER" val="True"/>
  <p:tag name="MIO_SHOW_PAGENUMBER" val="True"/>
  <p:tag name="MIO_AVOID_BLANK_LAYOUT" val="True"/>
  <p:tag name="MIO_CD_LAYOUT_VALID_AREA" val="False"/>
  <p:tag name="MIO_MATCH_COLOR_SCHEME" val="False"/>
  <p:tag name="MIO_DBID" val="B8D51924-5F73-4C32-81A5-4ABBFA34CF79"/>
  <p:tag name="MIO_FALLBACK_LAYOUT" val="10"/>
  <p:tag name="MIO_EMBED_FONT" val="False"/>
  <p:tag name="MIO_NUMBER_OF_VALID_LAYOUTS" val="76"/>
  <p:tag name="MIO_EKGUID" val="487ab55b-1710-4382-8f13-4c4198ef13de"/>
  <p:tag name="MIO_VERSION" val="17.12.2023 15:52:24"/>
  <p:tag name="MIO_OBJECTNAME" val="Global Proposal Template 2023 - Arial"/>
  <p:tag name="MIO_LASTDOWNLOADED" val="18.12.2023 16:35:36.458"/>
  <p:tag name="MIO_CDID" val="637e7177-7e89-4e63-ac68-cb3ad981297a"/>
</p:tagLst>
</file>

<file path=ppt/tags/tag114.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17.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SHOW_DATE" val="False"/>
  <p:tag name="MIO_SHOW_FOOTER" val="True"/>
  <p:tag name="MIO_SHOW_PAGENUMBER" val="True"/>
  <p:tag name="MIO_AVOID_BLANK_LAYOUT" val="True"/>
  <p:tag name="MIO_CD_LAYOUT_VALID_AREA" val="False"/>
  <p:tag name="MIO_MATCH_COLOR_SCHEME" val="False"/>
  <p:tag name="MIO_DBID" val="B8D51924-5F73-4C32-81A5-4ABBFA34CF79"/>
  <p:tag name="MIO_FALLBACK_LAYOUT" val="10"/>
  <p:tag name="MIO_EMBED_FONT" val="False"/>
  <p:tag name="MIO_NUMBER_OF_VALID_LAYOUTS" val="76"/>
  <p:tag name="MIO_EKGUID" val="487ab55b-1710-4382-8f13-4c4198ef13de"/>
  <p:tag name="MIO_VERSION" val="17.12.2023 15:52:24"/>
  <p:tag name="MIO_OBJECTNAME" val="Global Proposal Template 2023 - Arial"/>
  <p:tag name="MIO_LASTDOWNLOADED" val="18.12.2023 16:35:36.458"/>
  <p:tag name="MIO_CDID" val="637e7177-7e89-4e63-ac68-cb3ad981297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MIO_USER_INPUT_REQUIRED" val="Disclaimer;"/>
  <p:tag name="MIO_USER_INPUT_TEXT" val=" "/>
  <p:tag name="MIO_USER_INPUT_OPTIONAL" val=" "/>
</p:tagLst>
</file>

<file path=ppt/tags/tag128.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129.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3.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MIO_GUID" val="0bfcf8f3-49b6-4801-bf23-3936c0f42ce1"/>
  <p:tag name="MIO_EKGUID" val="cd78798e-d5b9-462d-8e29-e4f241611632"/>
  <p:tag name="MIO_UPDATE" val="True"/>
  <p:tag name="MIO_VERSION" val="24.01.2023 11:05:08"/>
  <p:tag name="MIO_DBID" val="B8D51924-5F73-4C32-81A5-4ABBFA34CF79"/>
  <p:tag name="MIO_LASTDOWNLOADED" val="05.04.2023 16:56:12.557"/>
  <p:tag name="MIO_OBJECTNAME" val="Proposal Title   |   © Grant Thornton International Ltd (2)"/>
  <p:tag name="MIO_LASTEDITORNAME" val="Nick Siepmann"/>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cguoTz6xLeZMPKjQirdr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ai3sPYLsZa7PnUbe6KuD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ri1hqwQwx32rqH8ZXpgGo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cDepeEVpfDCPPlrq7EjZY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5pkeiE9TCPnXGl5z8PSwi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aqnp9HphxSGr5HZlDhyr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t2ccAlKIZW96i3HYxW.9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Bsfb9f_i2hV6MyHPd4c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JvvtUGbxlB0n2uylMz1R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HLfCeGJHM923yQrcE.8Ew"/>
</p:tagLst>
</file>

<file path=ppt/tags/tag1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24U3kVwMVhSkWOZJt0SgF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u8BXL9ZqeA5_qpYmeitn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jPOnhmGXs8.ZQJJNiArL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j_FO7r.tc9Xc.2jgG87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_FdiJ0oz3ZpkZV2dLrSue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PsAfHufTusHZa1rpW9mF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7FNwQJA9dniz.WnpEsZpu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5NniMY_HaWiZwKiittB7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gVkWLNaJOPBKHWr_9xjON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Ptnc0puL1FUQzLBrFQQ.cw"/>
</p:tagLst>
</file>

<file path=ppt/tags/tag16.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Qz5uALfIDzMW2FxIY8QWY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xnliFSCBV_HdmQ6usz.ui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5GLtKS4DzTa4cbsnrprU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E_cABjVbyjQ9PksxrlRL4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2C3Yajfv22H.tamtUcc8U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ZVWTWoHFCca5c_njNov2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2s7vnI5ERWlq67oaoYIvc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bxt3JPcXHeLjxrdA0_846g"/>
</p:tagLst>
</file>

<file path=ppt/tags/tag17.xml><?xml version="1.0" encoding="utf-8"?>
<p:tagLst xmlns:a="http://schemas.openxmlformats.org/drawingml/2006/main" xmlns:r="http://schemas.openxmlformats.org/officeDocument/2006/relationships" xmlns:p="http://schemas.openxmlformats.org/presentationml/2006/main">
  <p:tag name="MIO_USER_INPUT_REQUIRED" val="Disclaimer;"/>
  <p:tag name="MIO_USER_INPUT_TEXT" val=" "/>
  <p:tag name="MIO_USER_INPUT_OPTIONAL" val=" "/>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4mc5x5ZvbJHWKUMeoxX0k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iIl9T5dHybBLxpGEcqA5F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Mr.cGfCrEEkbc8pebcPm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u2imv9WLf4c1k_MkfUNQ6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JWp5U25m1oKTOvEuV.1T1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rzocTKlqgkeDeOIM0GaUM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5vseuIj7iWzv2faJ4jlO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RHz21Hq9y.a167SOZg_3j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CYxHid2RnF2pmYuohUF_R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dYHSw_TVwyDFEZHdKnL5cw"/>
</p:tagLst>
</file>

<file path=ppt/tags/tag18.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CpnO5XQzblS0u_kyS9qxr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_V5aLwL03RODDTDh_Imo2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fhWZKRrYhnZyCjLptm7A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I_0erE7LrdiQk.XmBYAh6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5IWJg.MIB_jDQABx4MAbx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eGdSuVaBTc28fDik3cOhW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rjb8lkDp_DCP8HmKIclJZ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oGUjvAqe8bs16DLvIyBn7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LmwI1fgTw69KAYEEWf1zz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DKGhPoJUfCUtPQocISXNI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kiGJZAju.tljfZyeBEafc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KhrvSomFblVjG9xShThjS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nHhw8n5FObE5fojNWp0hj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DOFo8wVFIMy.XoDSFUPva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nnmwjJfKk1k91a4PJ7DGA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Bi9KlnuHR02sRxwkWoQED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u6Kurl2XBd6_8uI6N5Km2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Pegn92yCpYMIZN1h27MnH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SsUmILHTYBlD0r7bc6UM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8g0PSIfTwVRvFaalqZYm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miyVXfBLLmanw.sVgGzQQ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PYewQnfE1kNtklv3Nvy3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KW2emC2JKnUN3JlQiEms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Bjn77djWdmHlfhLNLAgTY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Auj75tHiEHX4O4WgDX04E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96.VN9DzCQYt0UOmNrZlZ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L38Xs0ip4Y0I5GP4735a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9di0bifVACrG5ITYgXt0V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DBAWRPvbx9NuJK4gURKGP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Ki2K4cBKWhZzNdT4oU7f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Ewz1z2LgpKmVQaca4oLgA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9ILvMb_1Lit4ZwnM3xXVm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nqygy4KsONBYEmj0NqeX4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fZLABm.8tt_DtZ5Eddqbs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OhQz0QxM6i_2W401B3nL5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t8InKnLwO12yjL8T4uXB4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JiyCZMxKyG9q2kD2RH3qQ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PgQqMRlE3Ym9eUmSY1oLd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wP2Ri58wfdljPM1DlqQDG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B7oWTeOaQlRO6VKzfB0Rw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6HW_BigQ2LzKopnAcnRdL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uYUj2QSqtuwfX8AMCvfSn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CwwgZUvtYepr1trvb1Mf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dpDQOo2j4WajhXpnJwv.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RhL5VUMJMTcLGncaVwBbX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40Zl.B7YZz8pm5cQA3aQF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TpsjQfc686.OOP3NO0iM9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ff39PaEK9FtOE0.QujVab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lZ_LEZpJWiTDQw3ULPSmF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fTTMObfXrVHfuWRI7nK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GYudWy3kRQRG9gR15sRVk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Mh9KaB0vjJdhv8pyGwwH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bHaO77rTtN8x2p_0HtOOZ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G.vzETI.0jpQc7P9PZT_L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0Nta0gqitlx8pIGtO7cTR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_4CPWMJKl_QxulO9Pn1UC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GPUIZTq1Qs.3bqDjZNraH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KCeER7sJiKVI0VYuvqGo4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lpPW2ygVDmMOuxZ.uaj6K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AmrH5divVUWMVTPVeUhg.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j888uopIx0AJ.NI8fkLDc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N3dZ5pJXb2mlFOdX8TvIW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bi1DKinkGLzrCiiOsaA8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qR4BD1yUWNHtPnU.X7XQ8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WxIsaArPvJJNgKF3TqodW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MAPRZNU04xoMipQmx0fxV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IYQttgNyssdy0S.Fs.3ZC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NXr27h7zl0Dq4.heSyrsR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0s_yGaDalBiug9aa9gZkX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lHVRCK.g.h_4RpHgflM7E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v7zU7z_RqfZZsZ3eNEuzk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L2rGalQtb1F4FoTxJbnxH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UBWdQSVteY6MfBdYLvfLS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qLe8O_rq3vLZMOYMGts8Y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aVKwB0IentN0xtYcXC6uJ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A.6NxWdo05q231rBc7xO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qS1PT3khDnahjfMw12i.f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J103l9z7rImNhme5t_IC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SNkz0CDegJZ9tRT943FVt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_iHaX4qHuYQDgxlDtu9_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7vAhcbQCwC.TvgKI1MOyE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pOg_tW_PsLTcCOxLx3HkF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Ftxy66JNmJYC3ljRzknio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ZzNJ4Jb93Fw9iI_oWuRN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tDjtdnDvdTCRCXyYDE0An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Aenfeq7XQiVU12.J2vlbZ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fMv40nd0S9dfsccsD6Jb7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focqGivZWeTZYROB4PqM4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8u8lBRxJ1hxguE6hvPAF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qHQR5VIuB7VZl3DUao.2S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NQ1Fg5KY4znyyi.0GeYFc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Lg4hfp0_sqLoRIuP9spHU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7H5ykWGAFkLUkXdbL5TGF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VzjBS8DZGTC_VArlzMP5i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6Wv5HyzzcWPsAIiC5Xjo4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xkjnKM8sw2Q1beIMoYht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kSHSoW8IfCB4kBzcZFRFD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nbUi9mEDfaFKB1OAI8bBi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pqYN0VZ_BSZ_P2_kiSh4.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GnoySX05MlP.Fxx8Voagm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oHx0chMJN2OYTLYSYqJX_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evHUzRMVQgxNLDZufiTnY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L0yM3a1gb4GM10Yf308CB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tKT0i7plfgpnBuQzuSbDH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zGxK2ue2C8awpTMRtw2IU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vv5TEcKBQFx6mOEyYeVTE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c5YnlJjh6uVPdSfSk8PaJ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CSXQ_SohPTsvQMVww2P0r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fq0dTyOz6Uf_KMW4EMvr5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tBxduuKwl6yHxE7iitb0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eildOIPhbrWehgHDd7Ewc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x9Gr86qEXP3ZD.W3M_vVL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578bYpdsQ_gBT.mTz3oZS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IKv8JwNBh9LLOZyOTPut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lz21Dk4lQnyf0paFRpbTH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AAQhoxhPjLrbgA0T5rTQp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TL7o.eRaVoe1j5pkbbGQJ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6.7eY3jMtCJxAsPDsmDy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FEF.otsRBY0CRdAZAZ5Vc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jQ.87RqRutozJzj3k5OK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vZi.JuCXTtN6roVyDVEUM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95SBYKp4rfQKYtbBSDSQ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Z95SBYKp4rfQKYtbBSDSQ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cai3sPYLsZa7PnUbe6KuD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I1sRdY.1QcUh_6HuETLBC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PRCn2gO1pDYEpRf87mYZx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QhZdLnCEso0Mwu_CDhj0b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GPWSSquzB68dkpHlvs625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TLK3CFupq9f.IukCTlGfj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jAbbDq6myoZc7yLX.jz0Z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6jGtj9WVbKHxIiViYuh5C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KKkhCVeYm9A8iyhJs6p6_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_4I.94d_8sW_9sjE65Tls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6OmSnZB.k1JLyEdgRdAS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2pUADgP1CW3ks3ozCRX5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0ozNpsTUJnouulL.vxGHr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lsdCPD.dnqEpC1V5RkZwm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b2CnaCl_3lG5cOkYp3pR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XkE6N4vS6Nv8fLEki8Q.i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kilYxRSkLp49wwZGWrwI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z9uBRynjnaJIoJNncJj8u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CiIiLiw3arLxEVrzDfgP7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yY.RoCEdHLvkEBV1bOHdK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ZeyyTS9Z3xT6_Y3ASrcfQ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Kbi4yXpozw7w.iXFoNOy8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F_ESGLIDmJiEFbukWm1aw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6LQjS8Nddb41UlEYetBHN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qYiDT_Vav6uhLVUSBt_C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ChsP0aDvBZuvc5weIvbie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Y7VOGsKliDoLj7j5qtoQ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Yfj.eQPmhFHUaM1vOwJyo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ROXOjj6l5KOgmFvi4EtIn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mc2ie9sA7hzy69RFwEZUK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bnYmIovn38AwVt6UWqMXY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6c2ZxwpY0h7Y_KQc_.QRy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XhsnnlLjVZWYJUscpSzI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y7nBoIIYQ.iH9cSIQcqK8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kZpwZSR57p5QXuEnJaNyA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ZJMQp.2oRKGzdXO4.qH4B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5PqaagTC_ovTzoe10aEFA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L2O9s_cPXcThTihPDZx8K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nvjtBdkgGV9PEqaK0bAJZ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YE2xoHuPc3A7S8Pnwf71R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KCG6ZTfKXaM8VOjIVdH2u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aPnQRyhySbG2dNYz5Baez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TbHY6Ssquno9mf.p2LGq2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1j8j_2MUY6Spsu3lR3gsX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mdtHkyXXHzU18cRL7M2u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l6FhImPh8LpraV35ekTBT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gu3wASRkgh2YUAd4Aav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GmclL5ZPjC3QeNRvejUyR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ItjXb3EUj.mBLgm3fXjDr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OYZmYTkkcbLFN8rA0RLFZ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nZEDuD0z.LacrZ.g5USMd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3IPD8oFocEEjXY5xWYUEa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kG67Z4pVADtFSnLBjO8DG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ZMrOFI4_sIzy1KdYCih_Y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r_R96Gj9MuJDKZl_9YQ7m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XEQ3g_0VxV4kqxgDe02BX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ZeMH9Ynr_17l_FLt.h_Jq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YBpjKIOUcMfM4IJRkPA5q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qA8vuJO67MtYuHJciSsbH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4wOlAy_VpkTNbO.rsD9r9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xuy9KgVZOV9WvhWwk.6aK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tp2ZXVYg12W_1qhKNsFJH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2_nBrWDjJF4A5r4AwP315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115L5SW0sy6EIkeWavpvt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M9hMbdugxn1Jj2tGg6MDI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5JaGi7NOYbLBk5OGp97Jx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xz4yT9XF6EjTzUkpBuf27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Dh47oGrrU59noYL7ik.N2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kfDMEpdh42r6G6AlGyWM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MQXA9M5Y9mSi1KEIgMSd.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ME6wNTvlTMfg3wiM.AvX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cuKunCyEA97j_6G4Q2zn.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Q4d7.sH8bncZl0SvwIxt_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rjSItE9bakn3RlcK1xa._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CfUowce_blpo9847.1B26g"/>
</p:tagLst>
</file>

<file path=ppt/tags/tag3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bw1VfP53qAB6iXGLJTxMA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PqO5Aqovp1wfUGB.GMx3z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1Vh3Keh06TME8f1Mafx.W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noHs17Yg_nkR_V5QWgdby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ntCFmgnpQ_XNt7GPF2n_l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Tyqn_K8OlqC0ok8gMNSFI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ZjqgW0uldPFfJeXJaaFh3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rkIbFA9Hy6NSn6PsvTC_U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9rWofZbKJP0TKzCphMLW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8IaTY1l6oCaUYGEYgVRcQw"/>
</p:tagLst>
</file>

<file path=ppt/tags/tag39.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YxPBG75Vl1PQ_Jxc9TfM5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M4r3.W49QRUX2d47R1eB4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OHAKVP6qjVVPuPTci5KhD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jhPO2usIidAvWoSv5shx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B_.bw7u883i_xoApUIMRo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YPuA9Zq1XQqgGCAaLBOT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trmeeawLe__W7h9RD13EX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LHytt2n0qJbk0JBlUwqn9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60sksW29X5hIfsjhnsjb8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B0Fq6hwnUF8eofv3maGz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ZhTAyTM2nqQUti9VAkZ1D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XVSo8VhoTZI0VeIQ1aHWV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sdCLwKTj9SUfh6mB2SZi3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BgkOpTsP27r1z5YzXgcL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ia2VKkTpb5pgiaS6Vj8kk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S9Wblg_KggyfJFHarl0FP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95ekqtma4sJCJ_neTKBQ4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vZah3x51z7zfmNyGE5nOo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bNi4p0KGTzvDITw9joj5.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cG6URDPef1GRUuTFRM7n4A"/>
</p:tagLst>
</file>

<file path=ppt/tags/tag41.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SHOW_DATE" val="False"/>
  <p:tag name="MIO_SHOW_FOOTER" val="True"/>
  <p:tag name="MIO_SHOW_PAGENUMBER" val="True"/>
  <p:tag name="MIO_AVOID_BLANK_LAYOUT" val="True"/>
  <p:tag name="MIO_CD_LAYOUT_VALID_AREA" val="False"/>
  <p:tag name="MIO_MATCH_COLOR_SCHEME" val="False"/>
  <p:tag name="MIO_DBID" val="B8D51924-5F73-4C32-81A5-4ABBFA34CF79"/>
  <p:tag name="MIO_FALLBACK_LAYOUT" val="10"/>
  <p:tag name="MIO_EMBED_FONT" val="False"/>
  <p:tag name="MIO_NUMBER_OF_VALID_LAYOUTS" val="76"/>
  <p:tag name="MIO_EKGUID" val="487ab55b-1710-4382-8f13-4c4198ef13de"/>
  <p:tag name="MIO_VERSION" val="17.12.2023 15:52:24"/>
  <p:tag name="MIO_OBJECTNAME" val="Global Proposal Template 2023 - Arial"/>
  <p:tag name="MIO_LASTDOWNLOADED" val="18.12.2023 16:35:36.458"/>
  <p:tag name="MIO_CDID" val="637e7177-7e89-4e63-ac68-cb3ad981297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aWhk9JvhvFcYpsjsUco89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Ae2PS2MFo4m2kidoK8UtG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ZOdfM6jSzbhI8kM3rISE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1HkSTDQFklrMgU3Ase92q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22uzkrZ2RU2E21QmLUGkd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PxwlFIpyex9e3Es4Anq4L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barYA.tGzc_.VsdMp5a._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qRZLrF9sbWCG00yIu43MY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173cFG6ZS3JhnYSni_tRA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XRVsirqYmmdE82xBkw0vyw"/>
</p:tagLst>
</file>

<file path=ppt/tags/tag42.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72Zth3XGCATSfZG1c46td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i6CzdcVC193TYojU9QQzd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9sLgCs9dqv6vJvcZx_ph3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zrf2TG6iPm804geG5qFea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fm8dhVnP9Sp7nfZav6qu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BHJw7rPPzzHhKZZdtOvk9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CjbgROcnQaTx22pnjzqV0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iYXsd2ZzU_P2rWoz8RNeL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cai3sPYLsZa7PnUbe6KuD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nqO6PGNZnctWHrLfl_RQm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Wl0QwpWSY.TtY95ijdny7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kTL6Rhw_0e2C.2uP6SoLS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aid9g8z7u7aV.dEFsBIlc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5Dou98koJopqvX03WsRRM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ldBkejg9apBdhtLK4x4Bn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mU8isDbrSYm5TKDBptgNf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GOZGiAYhvx03n1LqCnVozA"/>
</p:tagLst>
</file>

<file path=ppt/tags/tag4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aXVkSRLP8x3zVeQUBF.Hw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0uT89ZV6y6DwP4knUpJx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aivy.HzyCB1E7ysSnvs.v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qxl5JRE7QWs2VjGprs_qK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08N160ZkUEfa0lRZ0MRJ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Q5W_Iin6dCuMpK7NrrRoS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D.BNU1x.ss4TXS2H8JMAA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bcKra72ZoMwL4Z5O.Gdd9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EPc0fZrN52cHC_hz6pDR_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1avz7DSHN8o8.rp.0IZRFA"/>
</p:tagLst>
</file>

<file path=ppt/tags/tag45.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RKs.ckw6SdFTf_DFWQBcf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9cFrvv70UFrgVtyT2C5R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PREylA7XUTxj54S4mns8b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Bztn.1k5Na68k18nBqtED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QK30zhF51XR8k8Dl028dg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D1ryesUbrbkU0xIUlhTQ2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FnXe.UeRwa_pRDc7XJFUg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xzQmQl7qakS8RwsjMqpk_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mWnEyridfdHfcodTDlLU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GBJCuAwbIHalOQtLDitZ_A"/>
</p:tagLst>
</file>

<file path=ppt/tags/tag46.xml><?xml version="1.0" encoding="utf-8"?>
<p:tagLst xmlns:a="http://schemas.openxmlformats.org/drawingml/2006/main" xmlns:r="http://schemas.openxmlformats.org/officeDocument/2006/relationships" xmlns:p="http://schemas.openxmlformats.org/presentationml/2006/main">
  <p:tag name="MIO_USER_INPUT_REQUIRED" val="Disclaimer;"/>
  <p:tag name="MIO_USER_INPUT_TEXT" val=" "/>
  <p:tag name="MIO_USER_INPUT_OPTIONAL" val=" "/>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NX4H1NALUFnaAuDUDHc3b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ap7ePBGWRPgxCu5PzF.0N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pJiX97ChG7hBDRlCCQ.Wx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5K.MoGsQ8gLCnM3T6nBW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noW2K6nSad_UPA.UF.M.m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ly8MCxsjWi2KwXKcvHjMh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ZpYGmjEYTogihfbAaJiyw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SY9orzZbzxnEM0CCeIq5e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xU_8mqBdiRadpsKYgjRlP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Ml3aPL1d0miXdou9NMT8Vg"/>
</p:tagLst>
</file>

<file path=ppt/tags/tag47.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s3iprk3B4xGDbkNvfIFUx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BFzAGAV7YIwlnQRuV1XBi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JHJA5MuoRqonY.YKOndJK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ja3kq2RXmpQ2bof6GFl0Z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mYPac_zZ2zr5pyb_fZOyA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N7sb3lzslekCpvgVbrG_x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irm1.HzKcqYiipQ9qsr.I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Tfm.Un2MGCHwqrXu4HoE1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AO_R_aEB1r57g4r6Ozt4F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yKbm6v9cTLf1W_Tn.gcu7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UlA7eZK2IxcIE3zMlpon0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S3IEh4ljXf9XUbpgfjGtw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onC772HjUSYvgqccRRTgd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cai3sPYLsZa7PnUbe6KuD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Z95SBYKp4rfQKYtbBSDSQ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wRG8MBBjEGJJ_S8WQTX4P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NT3eeOhazS22l556PFYpr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w3Lwn.ScHrTCnV6WFcifd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JrFFXD32BWI_0Z6ED6H6v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lwUf2DkhQe829P8xvblCl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3a0aX_xebi2mjx2uk3x3L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x9AwkXFbkfWAMeqGWCcZm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sBpdKFXIzSgInAoaeBF0K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5itUG_rWQeyOaFPUnR3F6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E0LFx5cojqsQM4JT0_89w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cZyeJv1bYp6KID2SOwGq1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dvzWYc1qxzUODqWfohBCH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Ptw4ofpNOkXfD_JbWUgl7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4IM4hC3BzPYySVfNeQZf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ZIcGMazcvOXEo5HsfBVPF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i9HboGYmAyel0SePEhTDu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wcwgxRjgxpKdhcZV0IXhK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E9_ngrzeaXFPlKnrHKIel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yPwOG8u0scWtAqyUkPlkd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OifoTZ3_wegjjMj3E8hAZ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bNcy6t_NUeJN5eDE.YqwE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gO4RyfAKxWrjNl9JTwsse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PNZ5SP0Fy7uv7L.bR7vjb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xOMYsz53SOF1BpcS89sCO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AYAHZcwJkoA8n72lRnMX5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rd._ITyFuiWReuWa0IzdC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RvMMNOMv.DolNHUKYcGGM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Um.p.FnDZ5jCg1Qd4lBkx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mUr5KdnmvJixVBBWTgxrF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9ei.VrHWB.z0jS6f6Hav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ERJCvtVYsleVWgJy1K42R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dQ_BziseWf199xRuOVQXh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sLSEEnSVUYWl3DWNV3JTy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X9JPmV6vXxirwYpfsqpr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iYJDF8.u8ce0iZO4GVYGz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Ayb0Tap3YEWpQc44BzHXm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ubDx2QrlykfrYF5oW27l.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0bc83jju2bN2oCrKTFi3i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znixLM7OaSLUIaF4OBZeA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pSN5cYnLRRfv3uZ.loabH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P.TkcRxOzmNF83HRPWnOx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vBgxt9pavXPjptRLiaahm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8Y4DCLnnbOEvb6j5JgKAj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AS5lIMJNX40.I.UnjHEw6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MskiwZlGxbbfhbpoKuvIz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AA6h.pR1LfpxNSflYfcDm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CLiSLTp.zGaIhluK3eDVQ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Y1IP4XYAFvfks.TkAIt0_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lgd6E0UhUKDR0zBGefjMf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AzJZOMyt0UlZVoPMDFYyA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4dAizJNvgfACLnoo3B145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Tcyfy9wMuMu7qZFZ4kMaS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QU175Nx4K.jIEWc_0nc6M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5CsKVuHBPhSL0nZtsjftg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qGggFCQXff_Loz.tSDUfA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YPWOwqtFRBH0sqb.3CWcL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ong.dnNgBuDok_Cov1FUv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wVnTZmTnVZd3pXIHC25bZ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ASHc7L0Qfg7kiptuVZhhy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ybl67DukTQ02vMDyc4.ND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nGJeyhmOOZW_qtDm1tjaR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CLcFFP41vxQpc_j8FtT_X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96jAl_CumTTifnI39u74T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smBpN_.a3F45OAgSd.Bz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xE3iLwLOFIfWs4JGu6PC4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AvX9e13ZDFPy2ABWixjE_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ga0BH2OiR4SB_L5PvP9hG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xFYP4MR9glZQRjcCYL7it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EBRfhh.u2DIJFOlvOQPUm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cai3sPYLsZa7PnUbe6KuD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Z95SBYKp4rfQKYtbBSDSQ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Bl6Hwo4e1gnAP5bxQlDbG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eL8BgliRU7T3ytFu2QKep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JA3BGVFlwcEnpr6KFxut8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9_.CYqnaPoyAka2DLU16l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P7CAh4z0F0lZGNd1LdoTJ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6NCWyGVL1L4I.Ir_RLLTv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E.za8kIMsvbzaPlQnKuIS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d14CA.zknRNRAOhSR8ng8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6vH.Ta9URqGLeF3icP7DQ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gGHu25zsh4kX00cxRQ4qF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3TwPsyJJRB5ujAjgjmtjt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zU326_ZOqSB8YWoAGKlrn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q3B_nMm8MW76M_M64rHzb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Y5nmovqLGtOEyAp3u5v4G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Wv.pPGLZSN60nohLPXEtX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TzfsmV8PHKBCffINs.uDW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1DdcjvP8yJb4uyLowl8JD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zbFXHiasTYfx1Pc3vFIcK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l.QLSbH8Tl3gfL262ZaOx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N9_9O1APrP3kMz7PEarel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zQPNGJbHYms43rn3L6hMH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A7Dk3QSSV9LFqbX6GjT_1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L0F4xQDffoOJ_tHWMQUQH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8UYLE3Sn0H0EafTfE_nT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To5rcI4mbj0lQDQlmGbou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wuVO6rs1E6QSndfa0UloL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PooiaKYhiezk9XsIhheWv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75X3xkkvrIvq9BJoWA9rG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b.xgscVXctSbCvJxac0qC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7Ye96_pFim6Wxi3rl_NXH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1rXFOaX0nwuYthqq5I00s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iF9bl1kQufQkE8WLAK0ka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cai3sPYLsZa7PnUbe6KuD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XyA6pml0J4WbB0DyEJzdb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1KMhtUMZToQZVlTRsJdyp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EUGQpg7L5.ke26RHsWT_6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bmbf4oweXan2QmUK8dP1I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v6f6Je5WI8.7ygI3unlHB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XmvM4OSm.VC.AnwLRB9h1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MpS0qxsFMJh7irvJ3eyR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SHOW_DATE" val="False"/>
  <p:tag name="MIO_SHOW_FOOTER" val="True"/>
  <p:tag name="MIO_SHOW_PAGENUMBER" val="True"/>
  <p:tag name="MIO_AVOID_BLANK_LAYOUT" val="True"/>
  <p:tag name="MIO_CD_LAYOUT_VALID_AREA" val="False"/>
  <p:tag name="MIO_MATCH_COLOR_SCHEME" val="False"/>
  <p:tag name="MIO_DBID" val="B8D51924-5F73-4C32-81A5-4ABBFA34CF79"/>
  <p:tag name="MIO_FALLBACK_LAYOUT" val="10"/>
  <p:tag name="MIO_EMBED_FONT" val="False"/>
  <p:tag name="MIO_NUMBER_OF_VALID_LAYOUTS" val="76"/>
  <p:tag name="MIO_EKGUID" val="487ab55b-1710-4382-8f13-4c4198ef13de"/>
  <p:tag name="MIO_VERSION" val="17.12.2023 15:52:24"/>
  <p:tag name="MIO_OBJECTNAME" val="Global Proposal Template 2023 - Arial"/>
  <p:tag name="MIO_LASTDOWNLOADED" val="18.12.2023 16:35:36.458"/>
  <p:tag name="MIO_CDID" val="637e7177-7e89-4e63-ac68-cb3ad981297a"/>
</p:tagLst>
</file>

<file path=ppt/tags/tag68.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1.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MIO_USER_INPUT_REQUIRED" val="Disclaimer;"/>
  <p:tag name="MIO_USER_INPUT_TEXT" val=" "/>
  <p:tag name="MIO_USER_INPUT_OPTIONAL" val=" "/>
</p:tagLst>
</file>

<file path=ppt/tags/tag79.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SHOW_DATE" val="False"/>
  <p:tag name="MIO_SHOW_FOOTER" val="True"/>
  <p:tag name="MIO_SHOW_PAGENUMBER" val="True"/>
  <p:tag name="MIO_AVOID_BLANK_LAYOUT" val="True"/>
  <p:tag name="MIO_CD_LAYOUT_VALID_AREA" val="False"/>
  <p:tag name="MIO_MATCH_COLOR_SCHEME" val="False"/>
  <p:tag name="MIO_DBID" val="B8D51924-5F73-4C32-81A5-4ABBFA34CF79"/>
  <p:tag name="MIO_FALLBACK_LAYOUT" val="10"/>
  <p:tag name="MIO_EMBED_FONT" val="False"/>
  <p:tag name="MIO_NUMBER_OF_VALID_LAYOUTS" val="76"/>
  <p:tag name="MIO_EKGUID" val="487ab55b-1710-4382-8f13-4c4198ef13de"/>
  <p:tag name="MIO_VERSION" val="17.12.2023 15:52:24"/>
  <p:tag name="MIO_OBJECTNAME" val="Global Proposal Template 2023 - Arial"/>
  <p:tag name="MIO_LASTDOWNLOADED" val="18.12.2023 16:35:36.458"/>
  <p:tag name="MIO_CDID" val="637e7177-7e89-4e63-ac68-cb3ad981297a"/>
</p:tagLst>
</file>

<file path=ppt/tags/tag86.xml><?xml version="1.0" encoding="utf-8"?>
<p:tagLst xmlns:a="http://schemas.openxmlformats.org/drawingml/2006/main" xmlns:r="http://schemas.openxmlformats.org/officeDocument/2006/relationships" xmlns:p="http://schemas.openxmlformats.org/presentationml/2006/main">
  <p:tag name="MIO_USER_INPUT_REQUIRED" val="Full name of GT member firm;"/>
  <p:tag name="MIO_USER_INPUT_TEXT" val=" "/>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9.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9.xml><?xml version="1.0" encoding="utf-8"?>
<p:tagLst xmlns:a="http://schemas.openxmlformats.org/drawingml/2006/main" xmlns:r="http://schemas.openxmlformats.org/officeDocument/2006/relationships" xmlns:p="http://schemas.openxmlformats.org/presentationml/2006/main">
  <p:tag name="MIO_USER_INPUT_REQUIRED" val="Disclaimer;"/>
  <p:tag name="MIO_USER_INPUT_TEXT" val=" "/>
  <p:tag name="MIO_USER_INPUT_OPTIONAL" val=" "/>
</p:tagLst>
</file>

<file path=ppt/tags/tag90.xml><?xml version="1.0" encoding="utf-8"?>
<p:tagLst xmlns:a="http://schemas.openxmlformats.org/drawingml/2006/main" xmlns:r="http://schemas.openxmlformats.org/officeDocument/2006/relationships" xmlns:p="http://schemas.openxmlformats.org/presentationml/2006/main">
  <p:tag name="MIO_USER_INPUT_REQUIRED" val="Disclaimer;"/>
  <p:tag name="MIO_USER_INPUT_TEXT" val=" "/>
  <p:tag name="MIO_USER_INPUT_OPTIONAL" val=" "/>
</p:tagLst>
</file>

<file path=ppt/tags/tag91.xml><?xml version="1.0" encoding="utf-8"?>
<p:tagLst xmlns:a="http://schemas.openxmlformats.org/drawingml/2006/main" xmlns:r="http://schemas.openxmlformats.org/officeDocument/2006/relationships" xmlns:p="http://schemas.openxmlformats.org/presentationml/2006/main">
  <p:tag name="MIO_LOGOPLACEHOLDER" val="tru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rant Thornton Proposal 16x9">
  <a:themeElements>
    <a:clrScheme name="GT">
      <a:dk1>
        <a:sysClr val="windowText" lastClr="000000"/>
      </a:dk1>
      <a:lt1>
        <a:sysClr val="window" lastClr="FFFFFF"/>
      </a:lt1>
      <a:dk2>
        <a:srgbClr val="CCC4BD"/>
      </a:dk2>
      <a:lt2>
        <a:srgbClr val="F2F0EE"/>
      </a:lt2>
      <a:accent1>
        <a:srgbClr val="4F2D7F"/>
      </a:accent1>
      <a:accent2>
        <a:srgbClr val="00A4B3"/>
      </a:accent2>
      <a:accent3>
        <a:srgbClr val="FF5149"/>
      </a:accent3>
      <a:accent4>
        <a:srgbClr val="FFC23D"/>
      </a:accent4>
      <a:accent5>
        <a:srgbClr val="A06DFF"/>
      </a:accent5>
      <a:accent6>
        <a:srgbClr val="2B144C"/>
      </a:accent6>
      <a:hlink>
        <a:srgbClr val="2B144C"/>
      </a:hlink>
      <a:folHlink>
        <a:srgbClr val="2B14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l">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custClrLst>
    <a:custClr name="Core Purple 80%">
      <a:srgbClr val="725799"/>
    </a:custClr>
    <a:custClr name="Core Purple 80%">
      <a:srgbClr val="9581B2"/>
    </a:custClr>
    <a:custClr name="Core Purple 40%">
      <a:srgbClr val="B9ABCC"/>
    </a:custClr>
    <a:custClr name="Core Purple 20%">
      <a:srgbClr val="DCD5E5"/>
    </a:custClr>
    <a:custClr name="Bright Purple 80%">
      <a:srgbClr val="B38AFF"/>
    </a:custClr>
    <a:custClr name="Bright Purple 60%">
      <a:srgbClr val="C6A7FF"/>
    </a:custClr>
    <a:custClr name="Bright Purple 40%">
      <a:srgbClr val="D9C5FF"/>
    </a:custClr>
    <a:custClr name="Bright Purple 20%">
      <a:srgbClr val="ECE2FF"/>
    </a:custClr>
    <a:custClr>
      <a:srgbClr val="FFFFFF"/>
    </a:custClr>
    <a:custClr>
      <a:srgbClr val="FFFFFF"/>
    </a:custClr>
    <a:custClr name="Dark Purple 80%">
      <a:srgbClr val="554370"/>
    </a:custClr>
    <a:custClr name="Dark Purple 60%">
      <a:srgbClr val="807294"/>
    </a:custClr>
    <a:custClr name="Dark Purple 40%">
      <a:srgbClr val="AAA1B7"/>
    </a:custClr>
    <a:custClr name="Dark Purple 20%">
      <a:srgbClr val="D5D0DB"/>
    </a:custClr>
    <a:custClr name="Teal 80%">
      <a:srgbClr val="33B6C2"/>
    </a:custClr>
    <a:custClr name="Teal 60%">
      <a:srgbClr val="66C8D1"/>
    </a:custClr>
    <a:custClr name="Teal 40%">
      <a:srgbClr val="99DBE1"/>
    </a:custClr>
    <a:custClr name="Teal 20%">
      <a:srgbClr val="CCEDF0"/>
    </a:custClr>
    <a:custClr>
      <a:srgbClr val="FFFFFF"/>
    </a:custClr>
    <a:custClr>
      <a:srgbClr val="FFFFFF"/>
    </a:custClr>
    <a:custClr name="Coral 80%">
      <a:srgbClr val="FF746D"/>
    </a:custClr>
    <a:custClr name="Coral 60%">
      <a:srgbClr val="FF9792"/>
    </a:custClr>
    <a:custClr name="Coral 40%">
      <a:srgbClr val="FFB9B6"/>
    </a:custClr>
    <a:custClr name="Coral 20%">
      <a:srgbClr val="FFDCDB"/>
    </a:custClr>
    <a:custClr name="Yellow 80%">
      <a:srgbClr val="FFCE64"/>
    </a:custClr>
    <a:custClr name="Yellow 60%">
      <a:srgbClr val="FFDA8B"/>
    </a:custClr>
    <a:custClr name="Yellow 40%">
      <a:srgbClr val="FFE7B1"/>
    </a:custClr>
    <a:custClr name="Yellow 20%">
      <a:srgbClr val="FFF3D8"/>
    </a:custClr>
    <a:custClr>
      <a:srgbClr val="FFFFFF"/>
    </a:custClr>
    <a:custClr>
      <a:srgbClr val="FFFFFF"/>
    </a:custClr>
    <a:custClr name="Dark Grey">
      <a:srgbClr val="CCC4BD"/>
    </a:custClr>
    <a:custClr name="Mid Grey">
      <a:srgbClr val="E0DCD7"/>
    </a:custClr>
    <a:custClr name="Light Grey">
      <a:srgbClr val="F2F0EE"/>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T Walsheim proposal template.potm" id="{587B6E86-FBEF-482D-AD8F-B508CB173540}" vid="{8BC12646-EE7B-462D-88F1-5EEA31770F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Grant Thornton Proposal 16x9">
  <a:themeElements>
    <a:clrScheme name="GT">
      <a:dk1>
        <a:sysClr val="windowText" lastClr="000000"/>
      </a:dk1>
      <a:lt1>
        <a:sysClr val="window" lastClr="FFFFFF"/>
      </a:lt1>
      <a:dk2>
        <a:srgbClr val="CCC4BD"/>
      </a:dk2>
      <a:lt2>
        <a:srgbClr val="F2F0EE"/>
      </a:lt2>
      <a:accent1>
        <a:srgbClr val="4F2D7F"/>
      </a:accent1>
      <a:accent2>
        <a:srgbClr val="00A4B3"/>
      </a:accent2>
      <a:accent3>
        <a:srgbClr val="FF5149"/>
      </a:accent3>
      <a:accent4>
        <a:srgbClr val="FFC23D"/>
      </a:accent4>
      <a:accent5>
        <a:srgbClr val="A06DFF"/>
      </a:accent5>
      <a:accent6>
        <a:srgbClr val="2B144C"/>
      </a:accent6>
      <a:hlink>
        <a:srgbClr val="2B144C"/>
      </a:hlink>
      <a:folHlink>
        <a:srgbClr val="2B14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l">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custClrLst>
    <a:custClr name="Core Purple 80%">
      <a:srgbClr val="725799"/>
    </a:custClr>
    <a:custClr name="Core Purple 80%">
      <a:srgbClr val="9581B2"/>
    </a:custClr>
    <a:custClr name="Core Purple 40%">
      <a:srgbClr val="B9ABCC"/>
    </a:custClr>
    <a:custClr name="Core Purple 20%">
      <a:srgbClr val="DCD5E5"/>
    </a:custClr>
    <a:custClr name="Bright Purple 80%">
      <a:srgbClr val="B38AFF"/>
    </a:custClr>
    <a:custClr name="Bright Purple 60%">
      <a:srgbClr val="C6A7FF"/>
    </a:custClr>
    <a:custClr name="Bright Purple 40%">
      <a:srgbClr val="D9C5FF"/>
    </a:custClr>
    <a:custClr name="Bright Purple 20%">
      <a:srgbClr val="ECE2FF"/>
    </a:custClr>
    <a:custClr>
      <a:srgbClr val="FFFFFF"/>
    </a:custClr>
    <a:custClr>
      <a:srgbClr val="FFFFFF"/>
    </a:custClr>
    <a:custClr name="Dark Purple 80%">
      <a:srgbClr val="554370"/>
    </a:custClr>
    <a:custClr name="Dark Purple 60%">
      <a:srgbClr val="807294"/>
    </a:custClr>
    <a:custClr name="Dark Purple 40%">
      <a:srgbClr val="AAA1B7"/>
    </a:custClr>
    <a:custClr name="Dark Purple 20%">
      <a:srgbClr val="D5D0DB"/>
    </a:custClr>
    <a:custClr name="Teal 80%">
      <a:srgbClr val="33B6C2"/>
    </a:custClr>
    <a:custClr name="Teal 60%">
      <a:srgbClr val="66C8D1"/>
    </a:custClr>
    <a:custClr name="Teal 40%">
      <a:srgbClr val="99DBE1"/>
    </a:custClr>
    <a:custClr name="Teal 20%">
      <a:srgbClr val="CCEDF0"/>
    </a:custClr>
    <a:custClr>
      <a:srgbClr val="FFFFFF"/>
    </a:custClr>
    <a:custClr>
      <a:srgbClr val="FFFFFF"/>
    </a:custClr>
    <a:custClr name="Coral 80%">
      <a:srgbClr val="FF746D"/>
    </a:custClr>
    <a:custClr name="Coral 60%">
      <a:srgbClr val="FF9792"/>
    </a:custClr>
    <a:custClr name="Coral 40%">
      <a:srgbClr val="FFB9B6"/>
    </a:custClr>
    <a:custClr name="Coral 20%">
      <a:srgbClr val="FFDCDB"/>
    </a:custClr>
    <a:custClr name="Yellow 80%">
      <a:srgbClr val="FFCE64"/>
    </a:custClr>
    <a:custClr name="Yellow 60%">
      <a:srgbClr val="FFDA8B"/>
    </a:custClr>
    <a:custClr name="Yellow 40%">
      <a:srgbClr val="FFE7B1"/>
    </a:custClr>
    <a:custClr name="Yellow 20%">
      <a:srgbClr val="FFF3D8"/>
    </a:custClr>
    <a:custClr>
      <a:srgbClr val="FFFFFF"/>
    </a:custClr>
    <a:custClr>
      <a:srgbClr val="FFFFFF"/>
    </a:custClr>
    <a:custClr name="Dark Grey">
      <a:srgbClr val="CCC4BD"/>
    </a:custClr>
    <a:custClr name="Mid Grey">
      <a:srgbClr val="E0DCD7"/>
    </a:custClr>
    <a:custClr name="Light Grey">
      <a:srgbClr val="F2F0EE"/>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T Walsheim proposal template.potm" id="{587B6E86-FBEF-482D-AD8F-B508CB173540}" vid="{8BC12646-EE7B-462D-88F1-5EEA31770F5F}"/>
    </a:ext>
  </a:extLst>
</a:theme>
</file>

<file path=ppt/theme/theme5.xml><?xml version="1.0" encoding="utf-8"?>
<a:theme xmlns:a="http://schemas.openxmlformats.org/drawingml/2006/main" name="2_Grant Thornton Proposal 16x9">
  <a:themeElements>
    <a:clrScheme name="GT">
      <a:dk1>
        <a:sysClr val="windowText" lastClr="000000"/>
      </a:dk1>
      <a:lt1>
        <a:sysClr val="window" lastClr="FFFFFF"/>
      </a:lt1>
      <a:dk2>
        <a:srgbClr val="CCC4BD"/>
      </a:dk2>
      <a:lt2>
        <a:srgbClr val="F2F0EE"/>
      </a:lt2>
      <a:accent1>
        <a:srgbClr val="4F2D7F"/>
      </a:accent1>
      <a:accent2>
        <a:srgbClr val="00A4B3"/>
      </a:accent2>
      <a:accent3>
        <a:srgbClr val="FF5149"/>
      </a:accent3>
      <a:accent4>
        <a:srgbClr val="FFC23D"/>
      </a:accent4>
      <a:accent5>
        <a:srgbClr val="A06DFF"/>
      </a:accent5>
      <a:accent6>
        <a:srgbClr val="2B144C"/>
      </a:accent6>
      <a:hlink>
        <a:srgbClr val="2B144C"/>
      </a:hlink>
      <a:folHlink>
        <a:srgbClr val="2B14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l">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custClrLst>
    <a:custClr name="Core Purple 80%">
      <a:srgbClr val="725799"/>
    </a:custClr>
    <a:custClr name="Core Purple 80%">
      <a:srgbClr val="9581B2"/>
    </a:custClr>
    <a:custClr name="Core Purple 40%">
      <a:srgbClr val="B9ABCC"/>
    </a:custClr>
    <a:custClr name="Core Purple 20%">
      <a:srgbClr val="DCD5E5"/>
    </a:custClr>
    <a:custClr name="Bright Purple 80%">
      <a:srgbClr val="B38AFF"/>
    </a:custClr>
    <a:custClr name="Bright Purple 60%">
      <a:srgbClr val="C6A7FF"/>
    </a:custClr>
    <a:custClr name="Bright Purple 40%">
      <a:srgbClr val="D9C5FF"/>
    </a:custClr>
    <a:custClr name="Bright Purple 20%">
      <a:srgbClr val="ECE2FF"/>
    </a:custClr>
    <a:custClr>
      <a:srgbClr val="FFFFFF"/>
    </a:custClr>
    <a:custClr>
      <a:srgbClr val="FFFFFF"/>
    </a:custClr>
    <a:custClr name="Dark Purple 80%">
      <a:srgbClr val="554370"/>
    </a:custClr>
    <a:custClr name="Dark Purple 60%">
      <a:srgbClr val="807294"/>
    </a:custClr>
    <a:custClr name="Dark Purple 40%">
      <a:srgbClr val="AAA1B7"/>
    </a:custClr>
    <a:custClr name="Dark Purple 20%">
      <a:srgbClr val="D5D0DB"/>
    </a:custClr>
    <a:custClr name="Teal 80%">
      <a:srgbClr val="33B6C2"/>
    </a:custClr>
    <a:custClr name="Teal 60%">
      <a:srgbClr val="66C8D1"/>
    </a:custClr>
    <a:custClr name="Teal 40%">
      <a:srgbClr val="99DBE1"/>
    </a:custClr>
    <a:custClr name="Teal 20%">
      <a:srgbClr val="CCEDF0"/>
    </a:custClr>
    <a:custClr>
      <a:srgbClr val="FFFFFF"/>
    </a:custClr>
    <a:custClr>
      <a:srgbClr val="FFFFFF"/>
    </a:custClr>
    <a:custClr name="Coral 80%">
      <a:srgbClr val="FF746D"/>
    </a:custClr>
    <a:custClr name="Coral 60%">
      <a:srgbClr val="FF9792"/>
    </a:custClr>
    <a:custClr name="Coral 40%">
      <a:srgbClr val="FFB9B6"/>
    </a:custClr>
    <a:custClr name="Coral 20%">
      <a:srgbClr val="FFDCDB"/>
    </a:custClr>
    <a:custClr name="Yellow 80%">
      <a:srgbClr val="FFCE64"/>
    </a:custClr>
    <a:custClr name="Yellow 60%">
      <a:srgbClr val="FFDA8B"/>
    </a:custClr>
    <a:custClr name="Yellow 40%">
      <a:srgbClr val="FFE7B1"/>
    </a:custClr>
    <a:custClr name="Yellow 20%">
      <a:srgbClr val="FFF3D8"/>
    </a:custClr>
    <a:custClr>
      <a:srgbClr val="FFFFFF"/>
    </a:custClr>
    <a:custClr>
      <a:srgbClr val="FFFFFF"/>
    </a:custClr>
    <a:custClr name="Dark Grey">
      <a:srgbClr val="CCC4BD"/>
    </a:custClr>
    <a:custClr name="Mid Grey">
      <a:srgbClr val="E0DCD7"/>
    </a:custClr>
    <a:custClr name="Light Grey">
      <a:srgbClr val="F2F0EE"/>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T Walsheim proposal template.potm" id="{587B6E86-FBEF-482D-AD8F-B508CB173540}" vid="{8BC12646-EE7B-462D-88F1-5EEA31770F5F}"/>
    </a:ext>
  </a:extLst>
</a:theme>
</file>

<file path=ppt/theme/theme6.xml><?xml version="1.0" encoding="utf-8"?>
<a:theme xmlns:a="http://schemas.openxmlformats.org/drawingml/2006/main" name="3_Grant Thornton Proposal 16x9">
  <a:themeElements>
    <a:clrScheme name="GT">
      <a:dk1>
        <a:sysClr val="windowText" lastClr="000000"/>
      </a:dk1>
      <a:lt1>
        <a:sysClr val="window" lastClr="FFFFFF"/>
      </a:lt1>
      <a:dk2>
        <a:srgbClr val="CCC4BD"/>
      </a:dk2>
      <a:lt2>
        <a:srgbClr val="F2F0EE"/>
      </a:lt2>
      <a:accent1>
        <a:srgbClr val="4F2D7F"/>
      </a:accent1>
      <a:accent2>
        <a:srgbClr val="00A4B3"/>
      </a:accent2>
      <a:accent3>
        <a:srgbClr val="FF5149"/>
      </a:accent3>
      <a:accent4>
        <a:srgbClr val="FFC23D"/>
      </a:accent4>
      <a:accent5>
        <a:srgbClr val="A06DFF"/>
      </a:accent5>
      <a:accent6>
        <a:srgbClr val="2B144C"/>
      </a:accent6>
      <a:hlink>
        <a:srgbClr val="2B144C"/>
      </a:hlink>
      <a:folHlink>
        <a:srgbClr val="2B14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l">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custClrLst>
    <a:custClr name="Core Purple 80%">
      <a:srgbClr val="725799"/>
    </a:custClr>
    <a:custClr name="Core Purple 80%">
      <a:srgbClr val="9581B2"/>
    </a:custClr>
    <a:custClr name="Core Purple 40%">
      <a:srgbClr val="B9ABCC"/>
    </a:custClr>
    <a:custClr name="Core Purple 20%">
      <a:srgbClr val="DCD5E5"/>
    </a:custClr>
    <a:custClr name="Bright Purple 80%">
      <a:srgbClr val="B38AFF"/>
    </a:custClr>
    <a:custClr name="Bright Purple 60%">
      <a:srgbClr val="C6A7FF"/>
    </a:custClr>
    <a:custClr name="Bright Purple 40%">
      <a:srgbClr val="D9C5FF"/>
    </a:custClr>
    <a:custClr name="Bright Purple 20%">
      <a:srgbClr val="ECE2FF"/>
    </a:custClr>
    <a:custClr>
      <a:srgbClr val="FFFFFF"/>
    </a:custClr>
    <a:custClr>
      <a:srgbClr val="FFFFFF"/>
    </a:custClr>
    <a:custClr name="Dark Purple 80%">
      <a:srgbClr val="554370"/>
    </a:custClr>
    <a:custClr name="Dark Purple 60%">
      <a:srgbClr val="807294"/>
    </a:custClr>
    <a:custClr name="Dark Purple 40%">
      <a:srgbClr val="AAA1B7"/>
    </a:custClr>
    <a:custClr name="Dark Purple 20%">
      <a:srgbClr val="D5D0DB"/>
    </a:custClr>
    <a:custClr name="Teal 80%">
      <a:srgbClr val="33B6C2"/>
    </a:custClr>
    <a:custClr name="Teal 60%">
      <a:srgbClr val="66C8D1"/>
    </a:custClr>
    <a:custClr name="Teal 40%">
      <a:srgbClr val="99DBE1"/>
    </a:custClr>
    <a:custClr name="Teal 20%">
      <a:srgbClr val="CCEDF0"/>
    </a:custClr>
    <a:custClr>
      <a:srgbClr val="FFFFFF"/>
    </a:custClr>
    <a:custClr>
      <a:srgbClr val="FFFFFF"/>
    </a:custClr>
    <a:custClr name="Coral 80%">
      <a:srgbClr val="FF746D"/>
    </a:custClr>
    <a:custClr name="Coral 60%">
      <a:srgbClr val="FF9792"/>
    </a:custClr>
    <a:custClr name="Coral 40%">
      <a:srgbClr val="FFB9B6"/>
    </a:custClr>
    <a:custClr name="Coral 20%">
      <a:srgbClr val="FFDCDB"/>
    </a:custClr>
    <a:custClr name="Yellow 80%">
      <a:srgbClr val="FFCE64"/>
    </a:custClr>
    <a:custClr name="Yellow 60%">
      <a:srgbClr val="FFDA8B"/>
    </a:custClr>
    <a:custClr name="Yellow 40%">
      <a:srgbClr val="FFE7B1"/>
    </a:custClr>
    <a:custClr name="Yellow 20%">
      <a:srgbClr val="FFF3D8"/>
    </a:custClr>
    <a:custClr>
      <a:srgbClr val="FFFFFF"/>
    </a:custClr>
    <a:custClr>
      <a:srgbClr val="FFFFFF"/>
    </a:custClr>
    <a:custClr name="Dark Grey">
      <a:srgbClr val="CCC4BD"/>
    </a:custClr>
    <a:custClr name="Mid Grey">
      <a:srgbClr val="E0DCD7"/>
    </a:custClr>
    <a:custClr name="Light Grey">
      <a:srgbClr val="F2F0EE"/>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T Walsheim proposal template.potm" id="{587B6E86-FBEF-482D-AD8F-B508CB173540}" vid="{8BC12646-EE7B-462D-88F1-5EEA31770F5F}"/>
    </a:ext>
  </a:extLst>
</a:theme>
</file>

<file path=ppt/theme/theme7.xml><?xml version="1.0" encoding="utf-8"?>
<a:theme xmlns:a="http://schemas.openxmlformats.org/drawingml/2006/main" name="4_Grant Thornton Proposal 16x9">
  <a:themeElements>
    <a:clrScheme name="GT">
      <a:dk1>
        <a:sysClr val="windowText" lastClr="000000"/>
      </a:dk1>
      <a:lt1>
        <a:sysClr val="window" lastClr="FFFFFF"/>
      </a:lt1>
      <a:dk2>
        <a:srgbClr val="CCC4BD"/>
      </a:dk2>
      <a:lt2>
        <a:srgbClr val="F2F0EE"/>
      </a:lt2>
      <a:accent1>
        <a:srgbClr val="4F2D7F"/>
      </a:accent1>
      <a:accent2>
        <a:srgbClr val="00A4B3"/>
      </a:accent2>
      <a:accent3>
        <a:srgbClr val="FF5149"/>
      </a:accent3>
      <a:accent4>
        <a:srgbClr val="FFC23D"/>
      </a:accent4>
      <a:accent5>
        <a:srgbClr val="A06DFF"/>
      </a:accent5>
      <a:accent6>
        <a:srgbClr val="2B144C"/>
      </a:accent6>
      <a:hlink>
        <a:srgbClr val="2B144C"/>
      </a:hlink>
      <a:folHlink>
        <a:srgbClr val="2B14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l">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custClrLst>
    <a:custClr name="Core Purple 80%">
      <a:srgbClr val="725799"/>
    </a:custClr>
    <a:custClr name="Core Purple 80%">
      <a:srgbClr val="9581B2"/>
    </a:custClr>
    <a:custClr name="Core Purple 40%">
      <a:srgbClr val="B9ABCC"/>
    </a:custClr>
    <a:custClr name="Core Purple 20%">
      <a:srgbClr val="DCD5E5"/>
    </a:custClr>
    <a:custClr name="Bright Purple 80%">
      <a:srgbClr val="B38AFF"/>
    </a:custClr>
    <a:custClr name="Bright Purple 60%">
      <a:srgbClr val="C6A7FF"/>
    </a:custClr>
    <a:custClr name="Bright Purple 40%">
      <a:srgbClr val="D9C5FF"/>
    </a:custClr>
    <a:custClr name="Bright Purple 20%">
      <a:srgbClr val="ECE2FF"/>
    </a:custClr>
    <a:custClr>
      <a:srgbClr val="FFFFFF"/>
    </a:custClr>
    <a:custClr>
      <a:srgbClr val="FFFFFF"/>
    </a:custClr>
    <a:custClr name="Dark Purple 80%">
      <a:srgbClr val="554370"/>
    </a:custClr>
    <a:custClr name="Dark Purple 60%">
      <a:srgbClr val="807294"/>
    </a:custClr>
    <a:custClr name="Dark Purple 40%">
      <a:srgbClr val="AAA1B7"/>
    </a:custClr>
    <a:custClr name="Dark Purple 20%">
      <a:srgbClr val="D5D0DB"/>
    </a:custClr>
    <a:custClr name="Teal 80%">
      <a:srgbClr val="33B6C2"/>
    </a:custClr>
    <a:custClr name="Teal 60%">
      <a:srgbClr val="66C8D1"/>
    </a:custClr>
    <a:custClr name="Teal 40%">
      <a:srgbClr val="99DBE1"/>
    </a:custClr>
    <a:custClr name="Teal 20%">
      <a:srgbClr val="CCEDF0"/>
    </a:custClr>
    <a:custClr>
      <a:srgbClr val="FFFFFF"/>
    </a:custClr>
    <a:custClr>
      <a:srgbClr val="FFFFFF"/>
    </a:custClr>
    <a:custClr name="Coral 80%">
      <a:srgbClr val="FF746D"/>
    </a:custClr>
    <a:custClr name="Coral 60%">
      <a:srgbClr val="FF9792"/>
    </a:custClr>
    <a:custClr name="Coral 40%">
      <a:srgbClr val="FFB9B6"/>
    </a:custClr>
    <a:custClr name="Coral 20%">
      <a:srgbClr val="FFDCDB"/>
    </a:custClr>
    <a:custClr name="Yellow 80%">
      <a:srgbClr val="FFCE64"/>
    </a:custClr>
    <a:custClr name="Yellow 60%">
      <a:srgbClr val="FFDA8B"/>
    </a:custClr>
    <a:custClr name="Yellow 40%">
      <a:srgbClr val="FFE7B1"/>
    </a:custClr>
    <a:custClr name="Yellow 20%">
      <a:srgbClr val="FFF3D8"/>
    </a:custClr>
    <a:custClr>
      <a:srgbClr val="FFFFFF"/>
    </a:custClr>
    <a:custClr>
      <a:srgbClr val="FFFFFF"/>
    </a:custClr>
    <a:custClr name="Dark Grey">
      <a:srgbClr val="CCC4BD"/>
    </a:custClr>
    <a:custClr name="Mid Grey">
      <a:srgbClr val="E0DCD7"/>
    </a:custClr>
    <a:custClr name="Light Grey">
      <a:srgbClr val="F2F0EE"/>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T Walsheim proposal template.potm" id="{587B6E86-FBEF-482D-AD8F-B508CB173540}" vid="{8BC12646-EE7B-462D-88F1-5EEA31770F5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18636</TotalTime>
  <Words>3912</Words>
  <Application>Microsoft Office PowerPoint</Application>
  <PresentationFormat>Widescreen</PresentationFormat>
  <Paragraphs>806</Paragraphs>
  <Slides>23</Slides>
  <Notes>10</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23</vt:i4>
      </vt:variant>
    </vt:vector>
  </HeadingPairs>
  <TitlesOfParts>
    <vt:vector size="39" baseType="lpstr">
      <vt:lpstr> Arial (Body)</vt:lpstr>
      <vt:lpstr>Aptos</vt:lpstr>
      <vt:lpstr>Aptos Display</vt:lpstr>
      <vt:lpstr>Arial</vt:lpstr>
      <vt:lpstr>Arial (Body)</vt:lpstr>
      <vt:lpstr>Calibri</vt:lpstr>
      <vt:lpstr>GT Walsheim LC</vt:lpstr>
      <vt:lpstr>Wingdings</vt:lpstr>
      <vt:lpstr>Office Theme</vt:lpstr>
      <vt:lpstr>Grant Thornton Proposal 16x9</vt:lpstr>
      <vt:lpstr>Office Theme</vt:lpstr>
      <vt:lpstr>1_Grant Thornton Proposal 16x9</vt:lpstr>
      <vt:lpstr>2_Grant Thornton Proposal 16x9</vt:lpstr>
      <vt:lpstr>3_Grant Thornton Proposal 16x9</vt:lpstr>
      <vt:lpstr>4_Grant Thornton Proposal 16x9</vt:lpstr>
      <vt:lpstr>think-cell Slide</vt:lpstr>
      <vt:lpstr>Το κοινωνικό και οικονομικό αποτύπωμα των φαρμακαποθηκών</vt:lpstr>
      <vt:lpstr>Περιεχόμενα</vt:lpstr>
      <vt:lpstr>PowerPoint Presentation</vt:lpstr>
      <vt:lpstr>Ο κλάδος αποθήκευσης και διανομής φαρμάκων: παράμετροι λειτουργίας και μεγέθη αγοράς </vt:lpstr>
      <vt:lpstr>PowerPoint Presentation</vt:lpstr>
      <vt:lpstr>PowerPoint Presentation</vt:lpstr>
      <vt:lpstr>PowerPoint Presentation</vt:lpstr>
      <vt:lpstr>PowerPoint Presentation</vt:lpstr>
      <vt:lpstr>PowerPoint Presentation</vt:lpstr>
      <vt:lpstr>PowerPoint Presentation</vt:lpstr>
      <vt:lpstr>Προστιθέμενη αξία και κοινωνικοοικονομικό αποτύπωμα </vt:lpstr>
      <vt:lpstr>PowerPoint Presentation</vt:lpstr>
      <vt:lpstr>PowerPoint Presentation</vt:lpstr>
      <vt:lpstr>Ρυθμιστικές παρεμβάσεις και πολιτικές ενδυνάμωσης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Grant Thornton Greece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κοινωνικό και οικονομικό αποτύπωμα των φαρμακαποθηκών</dc:title>
  <dc:creator>Anastasia Deligiannidi</dc:creator>
  <cp:lastModifiedBy>Lydia Damaskinopoulou</cp:lastModifiedBy>
  <cp:revision>420</cp:revision>
  <dcterms:created xsi:type="dcterms:W3CDTF">2025-03-12T10:25:48Z</dcterms:created>
  <dcterms:modified xsi:type="dcterms:W3CDTF">2025-05-13T13:27:00Z</dcterms:modified>
</cp:coreProperties>
</file>