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5" r:id="rId13"/>
  </p:sldIdLst>
  <p:sldSz cx="15125700" cy="10693400"/>
  <p:notesSz cx="151257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1D03E-F846-101B-0DD3-CE4B461E2B46}" name="ANTONIADI Antigoni" initials="AA" userId="S::Antigoni.ANTONIADI@loreal.com::f04b2d3b-319f-4341-89aa-4a68ea31a08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1424" y="4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4000" b="1" i="0">
                <a:solidFill>
                  <a:srgbClr val="69C6DD"/>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sz="11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69C6D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1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69C6DD"/>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69C6D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490299" y="1065103"/>
            <a:ext cx="2606675" cy="635000"/>
          </a:xfrm>
          <a:prstGeom prst="rect">
            <a:avLst/>
          </a:prstGeom>
        </p:spPr>
        <p:txBody>
          <a:bodyPr wrap="square" lIns="0" tIns="0" rIns="0" bIns="0">
            <a:spAutoFit/>
          </a:bodyPr>
          <a:lstStyle>
            <a:lvl1pPr>
              <a:defRPr sz="4000" b="1" i="0">
                <a:solidFill>
                  <a:srgbClr val="69C6DD"/>
                </a:solidFill>
                <a:latin typeface="Arial"/>
                <a:cs typeface="Arial"/>
              </a:defRPr>
            </a:lvl1pPr>
          </a:lstStyle>
          <a:p>
            <a:endParaRPr/>
          </a:p>
        </p:txBody>
      </p:sp>
      <p:sp>
        <p:nvSpPr>
          <p:cNvPr id="3" name="Holder 3"/>
          <p:cNvSpPr>
            <a:spLocks noGrp="1"/>
          </p:cNvSpPr>
          <p:nvPr>
            <p:ph type="body" idx="1"/>
          </p:nvPr>
        </p:nvSpPr>
        <p:spPr>
          <a:xfrm>
            <a:off x="1031299" y="3694735"/>
            <a:ext cx="3241675" cy="3455670"/>
          </a:xfrm>
          <a:prstGeom prst="rect">
            <a:avLst/>
          </a:prstGeom>
        </p:spPr>
        <p:txBody>
          <a:bodyPr wrap="square" lIns="0" tIns="0" rIns="0" bIns="0">
            <a:spAutoFit/>
          </a:bodyPr>
          <a:lstStyle>
            <a:lvl1pPr>
              <a:defRPr sz="11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2C82321B-E759-72AE-F49C-5A11C75EDC7B}"/>
              </a:ext>
            </a:extLst>
          </p:cNvPr>
          <p:cNvSpPr txBox="1"/>
          <p:nvPr>
            <p:extLst>
              <p:ext uri="{1162E1C5-73C7-4A58-AE30-91384D911F3F}">
                <p184:classification xmlns:p184="http://schemas.microsoft.com/office/powerpoint/2018/4/main" val="ftr"/>
              </p:ext>
            </p:extLst>
          </p:nvPr>
        </p:nvSpPr>
        <p:spPr>
          <a:xfrm>
            <a:off x="7185025" y="10365740"/>
            <a:ext cx="781050" cy="137160"/>
          </a:xfrm>
          <a:prstGeom prst="rect">
            <a:avLst/>
          </a:prstGeom>
        </p:spPr>
        <p:txBody>
          <a:bodyPr horzOverflow="overflow" lIns="0" tIns="0" rIns="0" bIns="0">
            <a:spAutoFit/>
          </a:bodyPr>
          <a:lstStyle/>
          <a:p>
            <a:pPr algn="l"/>
            <a:r>
              <a:rPr lang="en-US" sz="900">
                <a:solidFill>
                  <a:srgbClr val="008000"/>
                </a:solidFill>
                <a:latin typeface="Calibri" panose="020F0502020204030204" pitchFamily="34" charset="0"/>
                <a:cs typeface="Calibri" panose="020F0502020204030204" pitchFamily="34" charset="0"/>
              </a:rPr>
              <a:t>C1 - Internal use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18" Type="http://schemas.openxmlformats.org/officeDocument/2006/relationships/image" Target="../media/image32.jpg"/><Relationship Id="rId3" Type="http://schemas.openxmlformats.org/officeDocument/2006/relationships/image" Target="../media/image17.jpg"/><Relationship Id="rId21" Type="http://schemas.openxmlformats.org/officeDocument/2006/relationships/image" Target="../media/image35.jpg"/><Relationship Id="rId7" Type="http://schemas.openxmlformats.org/officeDocument/2006/relationships/image" Target="../media/image21.jpg"/><Relationship Id="rId12" Type="http://schemas.openxmlformats.org/officeDocument/2006/relationships/image" Target="../media/image26.jpg"/><Relationship Id="rId17" Type="http://schemas.openxmlformats.org/officeDocument/2006/relationships/image" Target="../media/image31.jpg"/><Relationship Id="rId2" Type="http://schemas.openxmlformats.org/officeDocument/2006/relationships/image" Target="../media/image16.jpg"/><Relationship Id="rId16" Type="http://schemas.openxmlformats.org/officeDocument/2006/relationships/image" Target="../media/image30.jpg"/><Relationship Id="rId20" Type="http://schemas.openxmlformats.org/officeDocument/2006/relationships/image" Target="../media/image34.jpg"/><Relationship Id="rId1" Type="http://schemas.openxmlformats.org/officeDocument/2006/relationships/slideLayout" Target="../slideLayouts/slideLayout5.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5" Type="http://schemas.openxmlformats.org/officeDocument/2006/relationships/image" Target="../media/image29.jpg"/><Relationship Id="rId10" Type="http://schemas.openxmlformats.org/officeDocument/2006/relationships/image" Target="../media/image24.jpg"/><Relationship Id="rId19" Type="http://schemas.openxmlformats.org/officeDocument/2006/relationships/image" Target="../media/image33.jpg"/><Relationship Id="rId4" Type="http://schemas.openxmlformats.org/officeDocument/2006/relationships/image" Target="../media/image18.jpg"/><Relationship Id="rId9" Type="http://schemas.openxmlformats.org/officeDocument/2006/relationships/image" Target="../media/image23.jpg"/><Relationship Id="rId14" Type="http://schemas.openxmlformats.org/officeDocument/2006/relationships/image" Target="../media/image28.jpg"/><Relationship Id="rId22" Type="http://schemas.openxmlformats.org/officeDocument/2006/relationships/image" Target="../media/image36.jpg"/></Relationships>
</file>

<file path=ppt/slides/_rels/slide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60876" y="333857"/>
            <a:ext cx="1417320" cy="361315"/>
          </a:xfrm>
          <a:custGeom>
            <a:avLst/>
            <a:gdLst/>
            <a:ahLst/>
            <a:cxnLst/>
            <a:rect l="l" t="t" r="r" b="b"/>
            <a:pathLst>
              <a:path w="1417320" h="361315">
                <a:moveTo>
                  <a:pt x="607961" y="180911"/>
                </a:moveTo>
                <a:lnTo>
                  <a:pt x="602246" y="133172"/>
                </a:lnTo>
                <a:lnTo>
                  <a:pt x="585889" y="90068"/>
                </a:lnTo>
                <a:lnTo>
                  <a:pt x="560095" y="53378"/>
                </a:lnTo>
                <a:lnTo>
                  <a:pt x="559587" y="52959"/>
                </a:lnTo>
                <a:lnTo>
                  <a:pt x="559587" y="180911"/>
                </a:lnTo>
                <a:lnTo>
                  <a:pt x="554012" y="225793"/>
                </a:lnTo>
                <a:lnTo>
                  <a:pt x="538022" y="263906"/>
                </a:lnTo>
                <a:lnTo>
                  <a:pt x="512660" y="293420"/>
                </a:lnTo>
                <a:lnTo>
                  <a:pt x="478993" y="312470"/>
                </a:lnTo>
                <a:lnTo>
                  <a:pt x="438086" y="319239"/>
                </a:lnTo>
                <a:lnTo>
                  <a:pt x="397129" y="312470"/>
                </a:lnTo>
                <a:lnTo>
                  <a:pt x="363321" y="293420"/>
                </a:lnTo>
                <a:lnTo>
                  <a:pt x="337807" y="263906"/>
                </a:lnTo>
                <a:lnTo>
                  <a:pt x="321691" y="225793"/>
                </a:lnTo>
                <a:lnTo>
                  <a:pt x="316064" y="180911"/>
                </a:lnTo>
                <a:lnTo>
                  <a:pt x="321691" y="135978"/>
                </a:lnTo>
                <a:lnTo>
                  <a:pt x="337807" y="97739"/>
                </a:lnTo>
                <a:lnTo>
                  <a:pt x="363321" y="68072"/>
                </a:lnTo>
                <a:lnTo>
                  <a:pt x="397129" y="48882"/>
                </a:lnTo>
                <a:lnTo>
                  <a:pt x="438086" y="42075"/>
                </a:lnTo>
                <a:lnTo>
                  <a:pt x="478993" y="48882"/>
                </a:lnTo>
                <a:lnTo>
                  <a:pt x="512660" y="68072"/>
                </a:lnTo>
                <a:lnTo>
                  <a:pt x="538022" y="97739"/>
                </a:lnTo>
                <a:lnTo>
                  <a:pt x="554012" y="135978"/>
                </a:lnTo>
                <a:lnTo>
                  <a:pt x="559587" y="180911"/>
                </a:lnTo>
                <a:lnTo>
                  <a:pt x="559587" y="52959"/>
                </a:lnTo>
                <a:lnTo>
                  <a:pt x="546569" y="42075"/>
                </a:lnTo>
                <a:lnTo>
                  <a:pt x="526072" y="24930"/>
                </a:lnTo>
                <a:lnTo>
                  <a:pt x="485000" y="6527"/>
                </a:lnTo>
                <a:lnTo>
                  <a:pt x="438086" y="0"/>
                </a:lnTo>
                <a:lnTo>
                  <a:pt x="391172" y="6527"/>
                </a:lnTo>
                <a:lnTo>
                  <a:pt x="350100" y="24930"/>
                </a:lnTo>
                <a:lnTo>
                  <a:pt x="316064" y="53378"/>
                </a:lnTo>
                <a:lnTo>
                  <a:pt x="290283" y="90068"/>
                </a:lnTo>
                <a:lnTo>
                  <a:pt x="274281" y="132232"/>
                </a:lnTo>
                <a:lnTo>
                  <a:pt x="278218" y="111493"/>
                </a:lnTo>
                <a:lnTo>
                  <a:pt x="270649" y="71602"/>
                </a:lnTo>
                <a:lnTo>
                  <a:pt x="253695" y="45224"/>
                </a:lnTo>
                <a:lnTo>
                  <a:pt x="248831" y="37668"/>
                </a:lnTo>
                <a:lnTo>
                  <a:pt x="229311" y="24422"/>
                </a:lnTo>
                <a:lnTo>
                  <a:pt x="229311" y="111493"/>
                </a:lnTo>
                <a:lnTo>
                  <a:pt x="224663" y="138341"/>
                </a:lnTo>
                <a:lnTo>
                  <a:pt x="211429" y="159473"/>
                </a:lnTo>
                <a:lnTo>
                  <a:pt x="190703" y="173316"/>
                </a:lnTo>
                <a:lnTo>
                  <a:pt x="163563" y="178282"/>
                </a:lnTo>
                <a:lnTo>
                  <a:pt x="48387" y="178282"/>
                </a:lnTo>
                <a:lnTo>
                  <a:pt x="48387" y="45224"/>
                </a:lnTo>
                <a:lnTo>
                  <a:pt x="163563" y="45224"/>
                </a:lnTo>
                <a:lnTo>
                  <a:pt x="188925" y="50101"/>
                </a:lnTo>
                <a:lnTo>
                  <a:pt x="209854" y="63766"/>
                </a:lnTo>
                <a:lnTo>
                  <a:pt x="224066" y="84721"/>
                </a:lnTo>
                <a:lnTo>
                  <a:pt x="229311" y="111493"/>
                </a:lnTo>
                <a:lnTo>
                  <a:pt x="229311" y="24422"/>
                </a:lnTo>
                <a:lnTo>
                  <a:pt x="214096" y="14097"/>
                </a:lnTo>
                <a:lnTo>
                  <a:pt x="167767" y="5257"/>
                </a:lnTo>
                <a:lnTo>
                  <a:pt x="0" y="5257"/>
                </a:lnTo>
                <a:lnTo>
                  <a:pt x="0" y="355523"/>
                </a:lnTo>
                <a:lnTo>
                  <a:pt x="48387" y="355523"/>
                </a:lnTo>
                <a:lnTo>
                  <a:pt x="48387" y="217728"/>
                </a:lnTo>
                <a:lnTo>
                  <a:pt x="167767" y="217728"/>
                </a:lnTo>
                <a:lnTo>
                  <a:pt x="214096" y="208889"/>
                </a:lnTo>
                <a:lnTo>
                  <a:pt x="248831" y="185318"/>
                </a:lnTo>
                <a:lnTo>
                  <a:pt x="270649" y="151384"/>
                </a:lnTo>
                <a:lnTo>
                  <a:pt x="273608" y="135737"/>
                </a:lnTo>
                <a:lnTo>
                  <a:pt x="268211" y="180911"/>
                </a:lnTo>
                <a:lnTo>
                  <a:pt x="273926" y="228600"/>
                </a:lnTo>
                <a:lnTo>
                  <a:pt x="290283" y="271627"/>
                </a:lnTo>
                <a:lnTo>
                  <a:pt x="316064" y="308190"/>
                </a:lnTo>
                <a:lnTo>
                  <a:pt x="350100" y="336511"/>
                </a:lnTo>
                <a:lnTo>
                  <a:pt x="391172" y="354812"/>
                </a:lnTo>
                <a:lnTo>
                  <a:pt x="438086" y="361315"/>
                </a:lnTo>
                <a:lnTo>
                  <a:pt x="485000" y="354812"/>
                </a:lnTo>
                <a:lnTo>
                  <a:pt x="526072" y="336511"/>
                </a:lnTo>
                <a:lnTo>
                  <a:pt x="560095" y="308190"/>
                </a:lnTo>
                <a:lnTo>
                  <a:pt x="585889" y="271627"/>
                </a:lnTo>
                <a:lnTo>
                  <a:pt x="602246" y="228600"/>
                </a:lnTo>
                <a:lnTo>
                  <a:pt x="607961" y="180911"/>
                </a:lnTo>
                <a:close/>
              </a:path>
              <a:path w="1417320" h="361315">
                <a:moveTo>
                  <a:pt x="881418" y="266115"/>
                </a:moveTo>
                <a:lnTo>
                  <a:pt x="859066" y="208394"/>
                </a:lnTo>
                <a:lnTo>
                  <a:pt x="824623" y="185496"/>
                </a:lnTo>
                <a:lnTo>
                  <a:pt x="768870" y="160934"/>
                </a:lnTo>
                <a:lnTo>
                  <a:pt x="717296" y="139827"/>
                </a:lnTo>
                <a:lnTo>
                  <a:pt x="684860" y="122669"/>
                </a:lnTo>
                <a:lnTo>
                  <a:pt x="667994" y="105308"/>
                </a:lnTo>
                <a:lnTo>
                  <a:pt x="663155" y="83616"/>
                </a:lnTo>
                <a:lnTo>
                  <a:pt x="667905" y="63512"/>
                </a:lnTo>
                <a:lnTo>
                  <a:pt x="683018" y="50546"/>
                </a:lnTo>
                <a:lnTo>
                  <a:pt x="709752" y="43611"/>
                </a:lnTo>
                <a:lnTo>
                  <a:pt x="749401" y="41554"/>
                </a:lnTo>
                <a:lnTo>
                  <a:pt x="777430" y="42595"/>
                </a:lnTo>
                <a:lnTo>
                  <a:pt x="806348" y="45554"/>
                </a:lnTo>
                <a:lnTo>
                  <a:pt x="835050" y="50203"/>
                </a:lnTo>
                <a:lnTo>
                  <a:pt x="862482" y="56273"/>
                </a:lnTo>
                <a:lnTo>
                  <a:pt x="871423" y="17881"/>
                </a:lnTo>
                <a:lnTo>
                  <a:pt x="842873" y="10426"/>
                </a:lnTo>
                <a:lnTo>
                  <a:pt x="810679" y="4787"/>
                </a:lnTo>
                <a:lnTo>
                  <a:pt x="778090" y="1231"/>
                </a:lnTo>
                <a:lnTo>
                  <a:pt x="748360" y="0"/>
                </a:lnTo>
                <a:lnTo>
                  <a:pt x="691184" y="5003"/>
                </a:lnTo>
                <a:lnTo>
                  <a:pt x="649478" y="20307"/>
                </a:lnTo>
                <a:lnTo>
                  <a:pt x="623951" y="46367"/>
                </a:lnTo>
                <a:lnTo>
                  <a:pt x="615289" y="83616"/>
                </a:lnTo>
                <a:lnTo>
                  <a:pt x="621334" y="119164"/>
                </a:lnTo>
                <a:lnTo>
                  <a:pt x="641527" y="147116"/>
                </a:lnTo>
                <a:lnTo>
                  <a:pt x="678980" y="171335"/>
                </a:lnTo>
                <a:lnTo>
                  <a:pt x="736790" y="195643"/>
                </a:lnTo>
                <a:lnTo>
                  <a:pt x="785634" y="215315"/>
                </a:lnTo>
                <a:lnTo>
                  <a:pt x="815149" y="231990"/>
                </a:lnTo>
                <a:lnTo>
                  <a:pt x="829678" y="248373"/>
                </a:lnTo>
                <a:lnTo>
                  <a:pt x="833551" y="267169"/>
                </a:lnTo>
                <a:lnTo>
                  <a:pt x="827570" y="288556"/>
                </a:lnTo>
                <a:lnTo>
                  <a:pt x="810158" y="305358"/>
                </a:lnTo>
                <a:lnTo>
                  <a:pt x="782078" y="316344"/>
                </a:lnTo>
                <a:lnTo>
                  <a:pt x="744143" y="320281"/>
                </a:lnTo>
                <a:lnTo>
                  <a:pt x="712673" y="318490"/>
                </a:lnTo>
                <a:lnTo>
                  <a:pt x="679729" y="313448"/>
                </a:lnTo>
                <a:lnTo>
                  <a:pt x="646379" y="305650"/>
                </a:lnTo>
                <a:lnTo>
                  <a:pt x="613714" y="295579"/>
                </a:lnTo>
                <a:lnTo>
                  <a:pt x="603199" y="332905"/>
                </a:lnTo>
                <a:lnTo>
                  <a:pt x="638632" y="345325"/>
                </a:lnTo>
                <a:lnTo>
                  <a:pt x="674408" y="354203"/>
                </a:lnTo>
                <a:lnTo>
                  <a:pt x="710069" y="359537"/>
                </a:lnTo>
                <a:lnTo>
                  <a:pt x="745197" y="361315"/>
                </a:lnTo>
                <a:lnTo>
                  <a:pt x="801547" y="354279"/>
                </a:lnTo>
                <a:lnTo>
                  <a:pt x="844473" y="334619"/>
                </a:lnTo>
                <a:lnTo>
                  <a:pt x="871829" y="304507"/>
                </a:lnTo>
                <a:lnTo>
                  <a:pt x="881418" y="266115"/>
                </a:lnTo>
                <a:close/>
              </a:path>
              <a:path w="1417320" h="361315">
                <a:moveTo>
                  <a:pt x="1182763" y="355523"/>
                </a:moveTo>
                <a:lnTo>
                  <a:pt x="1146987" y="266636"/>
                </a:lnTo>
                <a:lnTo>
                  <a:pt x="1131963" y="229298"/>
                </a:lnTo>
                <a:lnTo>
                  <a:pt x="1086523" y="116370"/>
                </a:lnTo>
                <a:lnTo>
                  <a:pt x="1086523" y="229298"/>
                </a:lnTo>
                <a:lnTo>
                  <a:pt x="956614" y="229298"/>
                </a:lnTo>
                <a:lnTo>
                  <a:pt x="1021829" y="57848"/>
                </a:lnTo>
                <a:lnTo>
                  <a:pt x="1086523" y="229298"/>
                </a:lnTo>
                <a:lnTo>
                  <a:pt x="1086523" y="116370"/>
                </a:lnTo>
                <a:lnTo>
                  <a:pt x="1062977" y="57848"/>
                </a:lnTo>
                <a:lnTo>
                  <a:pt x="1041819" y="5257"/>
                </a:lnTo>
                <a:lnTo>
                  <a:pt x="1001318" y="5257"/>
                </a:lnTo>
                <a:lnTo>
                  <a:pt x="860374" y="355523"/>
                </a:lnTo>
                <a:lnTo>
                  <a:pt x="908227" y="355523"/>
                </a:lnTo>
                <a:lnTo>
                  <a:pt x="943470" y="266636"/>
                </a:lnTo>
                <a:lnTo>
                  <a:pt x="1100188" y="266636"/>
                </a:lnTo>
                <a:lnTo>
                  <a:pt x="1134910" y="355523"/>
                </a:lnTo>
                <a:lnTo>
                  <a:pt x="1182763" y="355523"/>
                </a:lnTo>
                <a:close/>
              </a:path>
              <a:path w="1417320" h="361315">
                <a:moveTo>
                  <a:pt x="1417307" y="5245"/>
                </a:moveTo>
                <a:lnTo>
                  <a:pt x="1367332" y="5245"/>
                </a:lnTo>
                <a:lnTo>
                  <a:pt x="1259522" y="171437"/>
                </a:lnTo>
                <a:lnTo>
                  <a:pt x="1151191" y="5245"/>
                </a:lnTo>
                <a:lnTo>
                  <a:pt x="1101217" y="5245"/>
                </a:lnTo>
                <a:lnTo>
                  <a:pt x="1235329" y="214566"/>
                </a:lnTo>
                <a:lnTo>
                  <a:pt x="1235329" y="355511"/>
                </a:lnTo>
                <a:lnTo>
                  <a:pt x="1283716" y="355511"/>
                </a:lnTo>
                <a:lnTo>
                  <a:pt x="1283716" y="214566"/>
                </a:lnTo>
                <a:lnTo>
                  <a:pt x="1417307" y="5245"/>
                </a:lnTo>
                <a:close/>
              </a:path>
            </a:pathLst>
          </a:custGeom>
          <a:solidFill>
            <a:srgbClr val="000000"/>
          </a:solidFill>
        </p:spPr>
        <p:txBody>
          <a:bodyPr wrap="square" lIns="0" tIns="0" rIns="0" bIns="0" rtlCol="0"/>
          <a:lstStyle/>
          <a:p>
            <a:endParaRPr>
              <a:latin typeface="Trebuchet MS" panose="020B0703020202090204" pitchFamily="34" charset="0"/>
            </a:endParaRPr>
          </a:p>
        </p:txBody>
      </p:sp>
      <p:sp>
        <p:nvSpPr>
          <p:cNvPr id="3" name="object 3"/>
          <p:cNvSpPr/>
          <p:nvPr/>
        </p:nvSpPr>
        <p:spPr>
          <a:xfrm>
            <a:off x="1817992" y="338861"/>
            <a:ext cx="539115" cy="350520"/>
          </a:xfrm>
          <a:custGeom>
            <a:avLst/>
            <a:gdLst/>
            <a:ahLst/>
            <a:cxnLst/>
            <a:rect l="l" t="t" r="r" b="b"/>
            <a:pathLst>
              <a:path w="539114" h="350520">
                <a:moveTo>
                  <a:pt x="538530" y="350520"/>
                </a:moveTo>
                <a:lnTo>
                  <a:pt x="502767" y="261632"/>
                </a:lnTo>
                <a:lnTo>
                  <a:pt x="487743" y="224294"/>
                </a:lnTo>
                <a:lnTo>
                  <a:pt x="442290" y="111340"/>
                </a:lnTo>
                <a:lnTo>
                  <a:pt x="442290" y="224294"/>
                </a:lnTo>
                <a:lnTo>
                  <a:pt x="312381" y="224294"/>
                </a:lnTo>
                <a:lnTo>
                  <a:pt x="377596" y="52844"/>
                </a:lnTo>
                <a:lnTo>
                  <a:pt x="442290" y="224294"/>
                </a:lnTo>
                <a:lnTo>
                  <a:pt x="442290" y="111340"/>
                </a:lnTo>
                <a:lnTo>
                  <a:pt x="418757" y="52844"/>
                </a:lnTo>
                <a:lnTo>
                  <a:pt x="397586" y="254"/>
                </a:lnTo>
                <a:lnTo>
                  <a:pt x="357085" y="254"/>
                </a:lnTo>
                <a:lnTo>
                  <a:pt x="227203" y="323037"/>
                </a:lnTo>
                <a:lnTo>
                  <a:pt x="227203" y="308610"/>
                </a:lnTo>
                <a:lnTo>
                  <a:pt x="48387" y="308610"/>
                </a:lnTo>
                <a:lnTo>
                  <a:pt x="48387" y="0"/>
                </a:lnTo>
                <a:lnTo>
                  <a:pt x="0" y="0"/>
                </a:lnTo>
                <a:lnTo>
                  <a:pt x="0" y="308610"/>
                </a:lnTo>
                <a:lnTo>
                  <a:pt x="0" y="350520"/>
                </a:lnTo>
                <a:lnTo>
                  <a:pt x="216141" y="350520"/>
                </a:lnTo>
                <a:lnTo>
                  <a:pt x="227203" y="350520"/>
                </a:lnTo>
                <a:lnTo>
                  <a:pt x="263994" y="350520"/>
                </a:lnTo>
                <a:lnTo>
                  <a:pt x="299237" y="261632"/>
                </a:lnTo>
                <a:lnTo>
                  <a:pt x="455955" y="261632"/>
                </a:lnTo>
                <a:lnTo>
                  <a:pt x="490677" y="350520"/>
                </a:lnTo>
                <a:lnTo>
                  <a:pt x="538530" y="350520"/>
                </a:lnTo>
                <a:close/>
              </a:path>
            </a:pathLst>
          </a:custGeom>
          <a:solidFill>
            <a:srgbClr val="000000"/>
          </a:solidFill>
        </p:spPr>
        <p:txBody>
          <a:bodyPr wrap="square" lIns="0" tIns="0" rIns="0" bIns="0" rtlCol="0"/>
          <a:lstStyle/>
          <a:p>
            <a:endParaRPr>
              <a:latin typeface="Trebuchet MS" panose="020B0703020202090204" pitchFamily="34" charset="0"/>
            </a:endParaRPr>
          </a:p>
        </p:txBody>
      </p:sp>
      <p:sp>
        <p:nvSpPr>
          <p:cNvPr id="4" name="object 4"/>
          <p:cNvSpPr/>
          <p:nvPr/>
        </p:nvSpPr>
        <p:spPr>
          <a:xfrm>
            <a:off x="2435402" y="333857"/>
            <a:ext cx="1121410" cy="361315"/>
          </a:xfrm>
          <a:custGeom>
            <a:avLst/>
            <a:gdLst/>
            <a:ahLst/>
            <a:cxnLst/>
            <a:rect l="l" t="t" r="r" b="b"/>
            <a:pathLst>
              <a:path w="1121410" h="361315">
                <a:moveTo>
                  <a:pt x="315544" y="355523"/>
                </a:moveTo>
                <a:lnTo>
                  <a:pt x="210807" y="212991"/>
                </a:lnTo>
                <a:lnTo>
                  <a:pt x="206159" y="206679"/>
                </a:lnTo>
                <a:lnTo>
                  <a:pt x="237324" y="191858"/>
                </a:lnTo>
                <a:lnTo>
                  <a:pt x="255397" y="174078"/>
                </a:lnTo>
                <a:lnTo>
                  <a:pt x="260261" y="169278"/>
                </a:lnTo>
                <a:lnTo>
                  <a:pt x="274421" y="141097"/>
                </a:lnTo>
                <a:lnTo>
                  <a:pt x="279260" y="109397"/>
                </a:lnTo>
                <a:lnTo>
                  <a:pt x="271640" y="70053"/>
                </a:lnTo>
                <a:lnTo>
                  <a:pt x="255333" y="45224"/>
                </a:lnTo>
                <a:lnTo>
                  <a:pt x="249809" y="36817"/>
                </a:lnTo>
                <a:lnTo>
                  <a:pt x="230352" y="23850"/>
                </a:lnTo>
                <a:lnTo>
                  <a:pt x="230352" y="109397"/>
                </a:lnTo>
                <a:lnTo>
                  <a:pt x="225628" y="135915"/>
                </a:lnTo>
                <a:lnTo>
                  <a:pt x="212217" y="156324"/>
                </a:lnTo>
                <a:lnTo>
                  <a:pt x="191300" y="169443"/>
                </a:lnTo>
                <a:lnTo>
                  <a:pt x="164084" y="174078"/>
                </a:lnTo>
                <a:lnTo>
                  <a:pt x="48374" y="174078"/>
                </a:lnTo>
                <a:lnTo>
                  <a:pt x="48374" y="45224"/>
                </a:lnTo>
                <a:lnTo>
                  <a:pt x="164084" y="45224"/>
                </a:lnTo>
                <a:lnTo>
                  <a:pt x="189534" y="49784"/>
                </a:lnTo>
                <a:lnTo>
                  <a:pt x="210629" y="62712"/>
                </a:lnTo>
                <a:lnTo>
                  <a:pt x="225031" y="82943"/>
                </a:lnTo>
                <a:lnTo>
                  <a:pt x="230352" y="109397"/>
                </a:lnTo>
                <a:lnTo>
                  <a:pt x="230352" y="23850"/>
                </a:lnTo>
                <a:lnTo>
                  <a:pt x="215366" y="13843"/>
                </a:lnTo>
                <a:lnTo>
                  <a:pt x="169862" y="5257"/>
                </a:lnTo>
                <a:lnTo>
                  <a:pt x="0" y="5257"/>
                </a:lnTo>
                <a:lnTo>
                  <a:pt x="0" y="355523"/>
                </a:lnTo>
                <a:lnTo>
                  <a:pt x="48374" y="355523"/>
                </a:lnTo>
                <a:lnTo>
                  <a:pt x="48374" y="212991"/>
                </a:lnTo>
                <a:lnTo>
                  <a:pt x="153568" y="212991"/>
                </a:lnTo>
                <a:lnTo>
                  <a:pt x="258229" y="355523"/>
                </a:lnTo>
                <a:lnTo>
                  <a:pt x="315544" y="355523"/>
                </a:lnTo>
                <a:close/>
              </a:path>
              <a:path w="1121410" h="361315">
                <a:moveTo>
                  <a:pt x="911923" y="13144"/>
                </a:moveTo>
                <a:lnTo>
                  <a:pt x="890244" y="7099"/>
                </a:lnTo>
                <a:lnTo>
                  <a:pt x="868273" y="3022"/>
                </a:lnTo>
                <a:lnTo>
                  <a:pt x="845502" y="723"/>
                </a:lnTo>
                <a:lnTo>
                  <a:pt x="821461" y="0"/>
                </a:lnTo>
                <a:lnTo>
                  <a:pt x="767816" y="6388"/>
                </a:lnTo>
                <a:lnTo>
                  <a:pt x="720890" y="24447"/>
                </a:lnTo>
                <a:lnTo>
                  <a:pt x="682015" y="52527"/>
                </a:lnTo>
                <a:lnTo>
                  <a:pt x="652576" y="88976"/>
                </a:lnTo>
                <a:lnTo>
                  <a:pt x="633907" y="132143"/>
                </a:lnTo>
                <a:lnTo>
                  <a:pt x="628484" y="172275"/>
                </a:lnTo>
                <a:lnTo>
                  <a:pt x="623798" y="133172"/>
                </a:lnTo>
                <a:lnTo>
                  <a:pt x="607453" y="90068"/>
                </a:lnTo>
                <a:lnTo>
                  <a:pt x="581660" y="53378"/>
                </a:lnTo>
                <a:lnTo>
                  <a:pt x="581139" y="52946"/>
                </a:lnTo>
                <a:lnTo>
                  <a:pt x="581139" y="180911"/>
                </a:lnTo>
                <a:lnTo>
                  <a:pt x="575564" y="225793"/>
                </a:lnTo>
                <a:lnTo>
                  <a:pt x="559574" y="263906"/>
                </a:lnTo>
                <a:lnTo>
                  <a:pt x="534212" y="293420"/>
                </a:lnTo>
                <a:lnTo>
                  <a:pt x="500557" y="312470"/>
                </a:lnTo>
                <a:lnTo>
                  <a:pt x="459651" y="319239"/>
                </a:lnTo>
                <a:lnTo>
                  <a:pt x="418680" y="312470"/>
                </a:lnTo>
                <a:lnTo>
                  <a:pt x="384886" y="293420"/>
                </a:lnTo>
                <a:lnTo>
                  <a:pt x="359371" y="263906"/>
                </a:lnTo>
                <a:lnTo>
                  <a:pt x="343255" y="225793"/>
                </a:lnTo>
                <a:lnTo>
                  <a:pt x="337642" y="180911"/>
                </a:lnTo>
                <a:lnTo>
                  <a:pt x="343255" y="135978"/>
                </a:lnTo>
                <a:lnTo>
                  <a:pt x="359371" y="97739"/>
                </a:lnTo>
                <a:lnTo>
                  <a:pt x="384886" y="68072"/>
                </a:lnTo>
                <a:lnTo>
                  <a:pt x="418680" y="48882"/>
                </a:lnTo>
                <a:lnTo>
                  <a:pt x="459651" y="42075"/>
                </a:lnTo>
                <a:lnTo>
                  <a:pt x="500557" y="48882"/>
                </a:lnTo>
                <a:lnTo>
                  <a:pt x="534212" y="68072"/>
                </a:lnTo>
                <a:lnTo>
                  <a:pt x="559574" y="97739"/>
                </a:lnTo>
                <a:lnTo>
                  <a:pt x="575564" y="135978"/>
                </a:lnTo>
                <a:lnTo>
                  <a:pt x="581139" y="180911"/>
                </a:lnTo>
                <a:lnTo>
                  <a:pt x="581139" y="52946"/>
                </a:lnTo>
                <a:lnTo>
                  <a:pt x="568134" y="42075"/>
                </a:lnTo>
                <a:lnTo>
                  <a:pt x="547624" y="24930"/>
                </a:lnTo>
                <a:lnTo>
                  <a:pt x="506564" y="6527"/>
                </a:lnTo>
                <a:lnTo>
                  <a:pt x="459651" y="0"/>
                </a:lnTo>
                <a:lnTo>
                  <a:pt x="412737" y="6527"/>
                </a:lnTo>
                <a:lnTo>
                  <a:pt x="371665" y="24930"/>
                </a:lnTo>
                <a:lnTo>
                  <a:pt x="337629" y="53378"/>
                </a:lnTo>
                <a:lnTo>
                  <a:pt x="311835" y="90068"/>
                </a:lnTo>
                <a:lnTo>
                  <a:pt x="295490" y="133172"/>
                </a:lnTo>
                <a:lnTo>
                  <a:pt x="289775" y="180911"/>
                </a:lnTo>
                <a:lnTo>
                  <a:pt x="295490" y="228600"/>
                </a:lnTo>
                <a:lnTo>
                  <a:pt x="311835" y="271627"/>
                </a:lnTo>
                <a:lnTo>
                  <a:pt x="337629" y="308190"/>
                </a:lnTo>
                <a:lnTo>
                  <a:pt x="371665" y="336511"/>
                </a:lnTo>
                <a:lnTo>
                  <a:pt x="412737" y="354812"/>
                </a:lnTo>
                <a:lnTo>
                  <a:pt x="459651" y="361315"/>
                </a:lnTo>
                <a:lnTo>
                  <a:pt x="506564" y="354812"/>
                </a:lnTo>
                <a:lnTo>
                  <a:pt x="547624" y="336511"/>
                </a:lnTo>
                <a:lnTo>
                  <a:pt x="581660" y="308190"/>
                </a:lnTo>
                <a:lnTo>
                  <a:pt x="607453" y="271627"/>
                </a:lnTo>
                <a:lnTo>
                  <a:pt x="623798" y="228600"/>
                </a:lnTo>
                <a:lnTo>
                  <a:pt x="628548" y="189001"/>
                </a:lnTo>
                <a:lnTo>
                  <a:pt x="633907" y="228663"/>
                </a:lnTo>
                <a:lnTo>
                  <a:pt x="652576" y="271932"/>
                </a:lnTo>
                <a:lnTo>
                  <a:pt x="682015" y="308508"/>
                </a:lnTo>
                <a:lnTo>
                  <a:pt x="720890" y="336727"/>
                </a:lnTo>
                <a:lnTo>
                  <a:pt x="767816" y="354888"/>
                </a:lnTo>
                <a:lnTo>
                  <a:pt x="821461" y="361315"/>
                </a:lnTo>
                <a:lnTo>
                  <a:pt x="844677" y="360349"/>
                </a:lnTo>
                <a:lnTo>
                  <a:pt x="867613" y="357619"/>
                </a:lnTo>
                <a:lnTo>
                  <a:pt x="889939" y="353314"/>
                </a:lnTo>
                <a:lnTo>
                  <a:pt x="911390" y="347637"/>
                </a:lnTo>
                <a:lnTo>
                  <a:pt x="901928" y="308724"/>
                </a:lnTo>
                <a:lnTo>
                  <a:pt x="880897" y="313245"/>
                </a:lnTo>
                <a:lnTo>
                  <a:pt x="861098" y="316534"/>
                </a:lnTo>
                <a:lnTo>
                  <a:pt x="842378" y="318554"/>
                </a:lnTo>
                <a:lnTo>
                  <a:pt x="824611" y="319239"/>
                </a:lnTo>
                <a:lnTo>
                  <a:pt x="774192" y="312674"/>
                </a:lnTo>
                <a:lnTo>
                  <a:pt x="732917" y="293992"/>
                </a:lnTo>
                <a:lnTo>
                  <a:pt x="701967" y="264706"/>
                </a:lnTo>
                <a:lnTo>
                  <a:pt x="682523" y="226339"/>
                </a:lnTo>
                <a:lnTo>
                  <a:pt x="675779" y="180390"/>
                </a:lnTo>
                <a:lnTo>
                  <a:pt x="682523" y="134493"/>
                </a:lnTo>
                <a:lnTo>
                  <a:pt x="701967" y="96253"/>
                </a:lnTo>
                <a:lnTo>
                  <a:pt x="732917" y="67132"/>
                </a:lnTo>
                <a:lnTo>
                  <a:pt x="774192" y="48577"/>
                </a:lnTo>
                <a:lnTo>
                  <a:pt x="824611" y="42075"/>
                </a:lnTo>
                <a:lnTo>
                  <a:pt x="844156" y="42748"/>
                </a:lnTo>
                <a:lnTo>
                  <a:pt x="864260" y="44704"/>
                </a:lnTo>
                <a:lnTo>
                  <a:pt x="883856" y="47840"/>
                </a:lnTo>
                <a:lnTo>
                  <a:pt x="901928" y="52070"/>
                </a:lnTo>
                <a:lnTo>
                  <a:pt x="911923" y="13144"/>
                </a:lnTo>
                <a:close/>
              </a:path>
              <a:path w="1121410" h="361315">
                <a:moveTo>
                  <a:pt x="1121397" y="154863"/>
                </a:moveTo>
                <a:lnTo>
                  <a:pt x="990269" y="154863"/>
                </a:lnTo>
                <a:lnTo>
                  <a:pt x="990269" y="5003"/>
                </a:lnTo>
                <a:lnTo>
                  <a:pt x="941882" y="5003"/>
                </a:lnTo>
                <a:lnTo>
                  <a:pt x="941882" y="154863"/>
                </a:lnTo>
                <a:lnTo>
                  <a:pt x="941882" y="196773"/>
                </a:lnTo>
                <a:lnTo>
                  <a:pt x="941882" y="355523"/>
                </a:lnTo>
                <a:lnTo>
                  <a:pt x="990269" y="355523"/>
                </a:lnTo>
                <a:lnTo>
                  <a:pt x="990269" y="196773"/>
                </a:lnTo>
                <a:lnTo>
                  <a:pt x="1121397" y="196773"/>
                </a:lnTo>
                <a:lnTo>
                  <a:pt x="1121397" y="154863"/>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nvGrpSpPr>
          <p:cNvPr id="5" name="object 5"/>
          <p:cNvGrpSpPr/>
          <p:nvPr/>
        </p:nvGrpSpPr>
        <p:grpSpPr>
          <a:xfrm>
            <a:off x="2431378" y="749117"/>
            <a:ext cx="2760345" cy="177800"/>
            <a:chOff x="2431378" y="749117"/>
            <a:chExt cx="2760345" cy="177800"/>
          </a:xfrm>
        </p:grpSpPr>
        <p:sp>
          <p:nvSpPr>
            <p:cNvPr id="6" name="object 6"/>
            <p:cNvSpPr/>
            <p:nvPr/>
          </p:nvSpPr>
          <p:spPr>
            <a:xfrm>
              <a:off x="2431376" y="749134"/>
              <a:ext cx="927735" cy="141605"/>
            </a:xfrm>
            <a:custGeom>
              <a:avLst/>
              <a:gdLst/>
              <a:ahLst/>
              <a:cxnLst/>
              <a:rect l="l" t="t" r="r" b="b"/>
              <a:pathLst>
                <a:path w="927735" h="141605">
                  <a:moveTo>
                    <a:pt x="205930" y="139065"/>
                  </a:moveTo>
                  <a:lnTo>
                    <a:pt x="190004" y="100799"/>
                  </a:lnTo>
                  <a:lnTo>
                    <a:pt x="185813" y="90716"/>
                  </a:lnTo>
                  <a:lnTo>
                    <a:pt x="174040" y="62420"/>
                  </a:lnTo>
                  <a:lnTo>
                    <a:pt x="174040" y="90716"/>
                  </a:lnTo>
                  <a:lnTo>
                    <a:pt x="115011" y="90716"/>
                  </a:lnTo>
                  <a:lnTo>
                    <a:pt x="144424" y="17068"/>
                  </a:lnTo>
                  <a:lnTo>
                    <a:pt x="174040" y="90716"/>
                  </a:lnTo>
                  <a:lnTo>
                    <a:pt x="174040" y="62420"/>
                  </a:lnTo>
                  <a:lnTo>
                    <a:pt x="155181" y="17068"/>
                  </a:lnTo>
                  <a:lnTo>
                    <a:pt x="148945" y="2057"/>
                  </a:lnTo>
                  <a:lnTo>
                    <a:pt x="139903" y="2057"/>
                  </a:lnTo>
                  <a:lnTo>
                    <a:pt x="84340" y="136131"/>
                  </a:lnTo>
                  <a:lnTo>
                    <a:pt x="84340" y="128892"/>
                  </a:lnTo>
                  <a:lnTo>
                    <a:pt x="12344" y="128892"/>
                  </a:lnTo>
                  <a:lnTo>
                    <a:pt x="12344" y="1892"/>
                  </a:lnTo>
                  <a:lnTo>
                    <a:pt x="0" y="1892"/>
                  </a:lnTo>
                  <a:lnTo>
                    <a:pt x="0" y="128892"/>
                  </a:lnTo>
                  <a:lnTo>
                    <a:pt x="0" y="139052"/>
                  </a:lnTo>
                  <a:lnTo>
                    <a:pt x="83121" y="139052"/>
                  </a:lnTo>
                  <a:lnTo>
                    <a:pt x="95669" y="139065"/>
                  </a:lnTo>
                  <a:lnTo>
                    <a:pt x="110896" y="100799"/>
                  </a:lnTo>
                  <a:lnTo>
                    <a:pt x="178155" y="100799"/>
                  </a:lnTo>
                  <a:lnTo>
                    <a:pt x="193382" y="139065"/>
                  </a:lnTo>
                  <a:lnTo>
                    <a:pt x="205930" y="139065"/>
                  </a:lnTo>
                  <a:close/>
                </a:path>
                <a:path w="927735" h="141605">
                  <a:moveTo>
                    <a:pt x="314147" y="100990"/>
                  </a:moveTo>
                  <a:lnTo>
                    <a:pt x="312585" y="89789"/>
                  </a:lnTo>
                  <a:lnTo>
                    <a:pt x="307848" y="80162"/>
                  </a:lnTo>
                  <a:lnTo>
                    <a:pt x="301802" y="74371"/>
                  </a:lnTo>
                  <a:lnTo>
                    <a:pt x="301802" y="100990"/>
                  </a:lnTo>
                  <a:lnTo>
                    <a:pt x="299618" y="112649"/>
                  </a:lnTo>
                  <a:lnTo>
                    <a:pt x="293497" y="121234"/>
                  </a:lnTo>
                  <a:lnTo>
                    <a:pt x="284010" y="126542"/>
                  </a:lnTo>
                  <a:lnTo>
                    <a:pt x="271767" y="128358"/>
                  </a:lnTo>
                  <a:lnTo>
                    <a:pt x="223012" y="128358"/>
                  </a:lnTo>
                  <a:lnTo>
                    <a:pt x="223012" y="73431"/>
                  </a:lnTo>
                  <a:lnTo>
                    <a:pt x="271360" y="73431"/>
                  </a:lnTo>
                  <a:lnTo>
                    <a:pt x="284797" y="75514"/>
                  </a:lnTo>
                  <a:lnTo>
                    <a:pt x="294297" y="81267"/>
                  </a:lnTo>
                  <a:lnTo>
                    <a:pt x="299935" y="90004"/>
                  </a:lnTo>
                  <a:lnTo>
                    <a:pt x="301802" y="100990"/>
                  </a:lnTo>
                  <a:lnTo>
                    <a:pt x="301802" y="74371"/>
                  </a:lnTo>
                  <a:lnTo>
                    <a:pt x="300824" y="73431"/>
                  </a:lnTo>
                  <a:lnTo>
                    <a:pt x="299821" y="72466"/>
                  </a:lnTo>
                  <a:lnTo>
                    <a:pt x="288442" y="67056"/>
                  </a:lnTo>
                  <a:lnTo>
                    <a:pt x="310032" y="37020"/>
                  </a:lnTo>
                  <a:lnTo>
                    <a:pt x="307276" y="22707"/>
                  </a:lnTo>
                  <a:lnTo>
                    <a:pt x="299821" y="12738"/>
                  </a:lnTo>
                  <a:lnTo>
                    <a:pt x="299021" y="11671"/>
                  </a:lnTo>
                  <a:lnTo>
                    <a:pt x="297484" y="10883"/>
                  </a:lnTo>
                  <a:lnTo>
                    <a:pt x="297484" y="38049"/>
                  </a:lnTo>
                  <a:lnTo>
                    <a:pt x="294894" y="49352"/>
                  </a:lnTo>
                  <a:lnTo>
                    <a:pt x="287909" y="57150"/>
                  </a:lnTo>
                  <a:lnTo>
                    <a:pt x="277698" y="61683"/>
                  </a:lnTo>
                  <a:lnTo>
                    <a:pt x="265391" y="63144"/>
                  </a:lnTo>
                  <a:lnTo>
                    <a:pt x="223012" y="63144"/>
                  </a:lnTo>
                  <a:lnTo>
                    <a:pt x="223012" y="12738"/>
                  </a:lnTo>
                  <a:lnTo>
                    <a:pt x="266217" y="12738"/>
                  </a:lnTo>
                  <a:lnTo>
                    <a:pt x="278904" y="14236"/>
                  </a:lnTo>
                  <a:lnTo>
                    <a:pt x="288785" y="18834"/>
                  </a:lnTo>
                  <a:lnTo>
                    <a:pt x="295198" y="26720"/>
                  </a:lnTo>
                  <a:lnTo>
                    <a:pt x="297484" y="38049"/>
                  </a:lnTo>
                  <a:lnTo>
                    <a:pt x="297484" y="10883"/>
                  </a:lnTo>
                  <a:lnTo>
                    <a:pt x="285203" y="4572"/>
                  </a:lnTo>
                  <a:lnTo>
                    <a:pt x="265811" y="2057"/>
                  </a:lnTo>
                  <a:lnTo>
                    <a:pt x="210667" y="2057"/>
                  </a:lnTo>
                  <a:lnTo>
                    <a:pt x="210667" y="139052"/>
                  </a:lnTo>
                  <a:lnTo>
                    <a:pt x="272592" y="139052"/>
                  </a:lnTo>
                  <a:lnTo>
                    <a:pt x="290283" y="135890"/>
                  </a:lnTo>
                  <a:lnTo>
                    <a:pt x="301891" y="128358"/>
                  </a:lnTo>
                  <a:lnTo>
                    <a:pt x="303314" y="127431"/>
                  </a:lnTo>
                  <a:lnTo>
                    <a:pt x="311378" y="115277"/>
                  </a:lnTo>
                  <a:lnTo>
                    <a:pt x="314147" y="100990"/>
                  </a:lnTo>
                  <a:close/>
                </a:path>
                <a:path w="927735" h="141605">
                  <a:moveTo>
                    <a:pt x="445198" y="70764"/>
                  </a:moveTo>
                  <a:lnTo>
                    <a:pt x="440512" y="43472"/>
                  </a:lnTo>
                  <a:lnTo>
                    <a:pt x="432854" y="30403"/>
                  </a:lnTo>
                  <a:lnTo>
                    <a:pt x="432854" y="70764"/>
                  </a:lnTo>
                  <a:lnTo>
                    <a:pt x="429031" y="94602"/>
                  </a:lnTo>
                  <a:lnTo>
                    <a:pt x="418299" y="113563"/>
                  </a:lnTo>
                  <a:lnTo>
                    <a:pt x="401789" y="126098"/>
                  </a:lnTo>
                  <a:lnTo>
                    <a:pt x="380606" y="130619"/>
                  </a:lnTo>
                  <a:lnTo>
                    <a:pt x="359422" y="126098"/>
                  </a:lnTo>
                  <a:lnTo>
                    <a:pt x="342900" y="113563"/>
                  </a:lnTo>
                  <a:lnTo>
                    <a:pt x="332181" y="94602"/>
                  </a:lnTo>
                  <a:lnTo>
                    <a:pt x="328358" y="70764"/>
                  </a:lnTo>
                  <a:lnTo>
                    <a:pt x="332181" y="46875"/>
                  </a:lnTo>
                  <a:lnTo>
                    <a:pt x="342900" y="27838"/>
                  </a:lnTo>
                  <a:lnTo>
                    <a:pt x="359422" y="15240"/>
                  </a:lnTo>
                  <a:lnTo>
                    <a:pt x="380606" y="10693"/>
                  </a:lnTo>
                  <a:lnTo>
                    <a:pt x="401789" y="15240"/>
                  </a:lnTo>
                  <a:lnTo>
                    <a:pt x="418299" y="27838"/>
                  </a:lnTo>
                  <a:lnTo>
                    <a:pt x="429031" y="46875"/>
                  </a:lnTo>
                  <a:lnTo>
                    <a:pt x="432854" y="70764"/>
                  </a:lnTo>
                  <a:lnTo>
                    <a:pt x="432854" y="30403"/>
                  </a:lnTo>
                  <a:lnTo>
                    <a:pt x="427329" y="20955"/>
                  </a:lnTo>
                  <a:lnTo>
                    <a:pt x="413651" y="10693"/>
                  </a:lnTo>
                  <a:lnTo>
                    <a:pt x="406920" y="5638"/>
                  </a:lnTo>
                  <a:lnTo>
                    <a:pt x="380606" y="0"/>
                  </a:lnTo>
                  <a:lnTo>
                    <a:pt x="354279" y="5638"/>
                  </a:lnTo>
                  <a:lnTo>
                    <a:pt x="333883" y="20955"/>
                  </a:lnTo>
                  <a:lnTo>
                    <a:pt x="320687" y="43472"/>
                  </a:lnTo>
                  <a:lnTo>
                    <a:pt x="316014" y="70764"/>
                  </a:lnTo>
                  <a:lnTo>
                    <a:pt x="320687" y="98005"/>
                  </a:lnTo>
                  <a:lnTo>
                    <a:pt x="333883" y="120459"/>
                  </a:lnTo>
                  <a:lnTo>
                    <a:pt x="354279" y="135699"/>
                  </a:lnTo>
                  <a:lnTo>
                    <a:pt x="380606" y="141312"/>
                  </a:lnTo>
                  <a:lnTo>
                    <a:pt x="406920" y="135699"/>
                  </a:lnTo>
                  <a:lnTo>
                    <a:pt x="413727" y="130619"/>
                  </a:lnTo>
                  <a:lnTo>
                    <a:pt x="427329" y="120459"/>
                  </a:lnTo>
                  <a:lnTo>
                    <a:pt x="440512" y="98005"/>
                  </a:lnTo>
                  <a:lnTo>
                    <a:pt x="445198" y="70764"/>
                  </a:lnTo>
                  <a:close/>
                </a:path>
                <a:path w="927735" h="141605">
                  <a:moveTo>
                    <a:pt x="694753" y="139065"/>
                  </a:moveTo>
                  <a:lnTo>
                    <a:pt x="678840" y="100799"/>
                  </a:lnTo>
                  <a:lnTo>
                    <a:pt x="674649" y="90716"/>
                  </a:lnTo>
                  <a:lnTo>
                    <a:pt x="662863" y="62382"/>
                  </a:lnTo>
                  <a:lnTo>
                    <a:pt x="662863" y="90716"/>
                  </a:lnTo>
                  <a:lnTo>
                    <a:pt x="603834" y="90716"/>
                  </a:lnTo>
                  <a:lnTo>
                    <a:pt x="633247" y="17068"/>
                  </a:lnTo>
                  <a:lnTo>
                    <a:pt x="662863" y="90716"/>
                  </a:lnTo>
                  <a:lnTo>
                    <a:pt x="662863" y="62382"/>
                  </a:lnTo>
                  <a:lnTo>
                    <a:pt x="644017" y="17068"/>
                  </a:lnTo>
                  <a:lnTo>
                    <a:pt x="637768" y="2057"/>
                  </a:lnTo>
                  <a:lnTo>
                    <a:pt x="628726" y="2057"/>
                  </a:lnTo>
                  <a:lnTo>
                    <a:pt x="573493" y="135331"/>
                  </a:lnTo>
                  <a:lnTo>
                    <a:pt x="532333" y="79603"/>
                  </a:lnTo>
                  <a:lnTo>
                    <a:pt x="531406" y="78359"/>
                  </a:lnTo>
                  <a:lnTo>
                    <a:pt x="544410" y="73088"/>
                  </a:lnTo>
                  <a:lnTo>
                    <a:pt x="548563" y="69316"/>
                  </a:lnTo>
                  <a:lnTo>
                    <a:pt x="553961" y="64427"/>
                  </a:lnTo>
                  <a:lnTo>
                    <a:pt x="559841" y="53378"/>
                  </a:lnTo>
                  <a:lnTo>
                    <a:pt x="561848" y="40919"/>
                  </a:lnTo>
                  <a:lnTo>
                    <a:pt x="559092" y="26352"/>
                  </a:lnTo>
                  <a:lnTo>
                    <a:pt x="551027" y="13931"/>
                  </a:lnTo>
                  <a:lnTo>
                    <a:pt x="549503" y="12915"/>
                  </a:lnTo>
                  <a:lnTo>
                    <a:pt x="549503" y="40919"/>
                  </a:lnTo>
                  <a:lnTo>
                    <a:pt x="547522" y="52565"/>
                  </a:lnTo>
                  <a:lnTo>
                    <a:pt x="541769" y="61531"/>
                  </a:lnTo>
                  <a:lnTo>
                    <a:pt x="532587" y="67284"/>
                  </a:lnTo>
                  <a:lnTo>
                    <a:pt x="520293" y="69316"/>
                  </a:lnTo>
                  <a:lnTo>
                    <a:pt x="470712" y="69316"/>
                  </a:lnTo>
                  <a:lnTo>
                    <a:pt x="470712" y="12738"/>
                  </a:lnTo>
                  <a:lnTo>
                    <a:pt x="520293" y="12738"/>
                  </a:lnTo>
                  <a:lnTo>
                    <a:pt x="531456" y="14744"/>
                  </a:lnTo>
                  <a:lnTo>
                    <a:pt x="540766" y="20434"/>
                  </a:lnTo>
                  <a:lnTo>
                    <a:pt x="547141" y="29324"/>
                  </a:lnTo>
                  <a:lnTo>
                    <a:pt x="549503" y="40919"/>
                  </a:lnTo>
                  <a:lnTo>
                    <a:pt x="549503" y="12915"/>
                  </a:lnTo>
                  <a:lnTo>
                    <a:pt x="549236" y="12738"/>
                  </a:lnTo>
                  <a:lnTo>
                    <a:pt x="537984" y="5295"/>
                  </a:lnTo>
                  <a:lnTo>
                    <a:pt x="520293" y="2044"/>
                  </a:lnTo>
                  <a:lnTo>
                    <a:pt x="458381" y="2044"/>
                  </a:lnTo>
                  <a:lnTo>
                    <a:pt x="458381" y="139052"/>
                  </a:lnTo>
                  <a:lnTo>
                    <a:pt x="470712" y="139052"/>
                  </a:lnTo>
                  <a:lnTo>
                    <a:pt x="470712" y="79603"/>
                  </a:lnTo>
                  <a:lnTo>
                    <a:pt x="518439" y="79603"/>
                  </a:lnTo>
                  <a:lnTo>
                    <a:pt x="562254" y="139052"/>
                  </a:lnTo>
                  <a:lnTo>
                    <a:pt x="571944" y="139052"/>
                  </a:lnTo>
                  <a:lnTo>
                    <a:pt x="584492" y="139065"/>
                  </a:lnTo>
                  <a:lnTo>
                    <a:pt x="599719" y="100799"/>
                  </a:lnTo>
                  <a:lnTo>
                    <a:pt x="666978" y="100799"/>
                  </a:lnTo>
                  <a:lnTo>
                    <a:pt x="682205" y="139065"/>
                  </a:lnTo>
                  <a:lnTo>
                    <a:pt x="694753" y="139065"/>
                  </a:lnTo>
                  <a:close/>
                </a:path>
                <a:path w="927735" h="141605">
                  <a:moveTo>
                    <a:pt x="780351" y="2578"/>
                  </a:moveTo>
                  <a:lnTo>
                    <a:pt x="673798" y="2578"/>
                  </a:lnTo>
                  <a:lnTo>
                    <a:pt x="673798" y="12738"/>
                  </a:lnTo>
                  <a:lnTo>
                    <a:pt x="720902" y="12738"/>
                  </a:lnTo>
                  <a:lnTo>
                    <a:pt x="720902" y="138468"/>
                  </a:lnTo>
                  <a:lnTo>
                    <a:pt x="733247" y="138468"/>
                  </a:lnTo>
                  <a:lnTo>
                    <a:pt x="733247" y="12738"/>
                  </a:lnTo>
                  <a:lnTo>
                    <a:pt x="780351" y="12738"/>
                  </a:lnTo>
                  <a:lnTo>
                    <a:pt x="780351" y="2578"/>
                  </a:lnTo>
                  <a:close/>
                </a:path>
                <a:path w="927735" h="141605">
                  <a:moveTo>
                    <a:pt x="901103" y="70764"/>
                  </a:moveTo>
                  <a:lnTo>
                    <a:pt x="896429" y="43472"/>
                  </a:lnTo>
                  <a:lnTo>
                    <a:pt x="888758" y="30391"/>
                  </a:lnTo>
                  <a:lnTo>
                    <a:pt x="888758" y="70764"/>
                  </a:lnTo>
                  <a:lnTo>
                    <a:pt x="884936" y="94602"/>
                  </a:lnTo>
                  <a:lnTo>
                    <a:pt x="874217" y="113563"/>
                  </a:lnTo>
                  <a:lnTo>
                    <a:pt x="857694" y="126098"/>
                  </a:lnTo>
                  <a:lnTo>
                    <a:pt x="836510" y="130619"/>
                  </a:lnTo>
                  <a:lnTo>
                    <a:pt x="815327" y="126098"/>
                  </a:lnTo>
                  <a:lnTo>
                    <a:pt x="798817" y="113563"/>
                  </a:lnTo>
                  <a:lnTo>
                    <a:pt x="788085" y="94602"/>
                  </a:lnTo>
                  <a:lnTo>
                    <a:pt x="784263" y="70764"/>
                  </a:lnTo>
                  <a:lnTo>
                    <a:pt x="788085" y="46875"/>
                  </a:lnTo>
                  <a:lnTo>
                    <a:pt x="798817" y="27838"/>
                  </a:lnTo>
                  <a:lnTo>
                    <a:pt x="815327" y="15240"/>
                  </a:lnTo>
                  <a:lnTo>
                    <a:pt x="836510" y="10693"/>
                  </a:lnTo>
                  <a:lnTo>
                    <a:pt x="857694" y="15240"/>
                  </a:lnTo>
                  <a:lnTo>
                    <a:pt x="874217" y="27838"/>
                  </a:lnTo>
                  <a:lnTo>
                    <a:pt x="884936" y="46875"/>
                  </a:lnTo>
                  <a:lnTo>
                    <a:pt x="888758" y="70764"/>
                  </a:lnTo>
                  <a:lnTo>
                    <a:pt x="888758" y="30391"/>
                  </a:lnTo>
                  <a:lnTo>
                    <a:pt x="883234" y="20955"/>
                  </a:lnTo>
                  <a:lnTo>
                    <a:pt x="869556" y="10693"/>
                  </a:lnTo>
                  <a:lnTo>
                    <a:pt x="862838" y="5638"/>
                  </a:lnTo>
                  <a:lnTo>
                    <a:pt x="836510" y="0"/>
                  </a:lnTo>
                  <a:lnTo>
                    <a:pt x="810196" y="5638"/>
                  </a:lnTo>
                  <a:lnTo>
                    <a:pt x="789800" y="20955"/>
                  </a:lnTo>
                  <a:lnTo>
                    <a:pt x="776605" y="43472"/>
                  </a:lnTo>
                  <a:lnTo>
                    <a:pt x="771918" y="70764"/>
                  </a:lnTo>
                  <a:lnTo>
                    <a:pt x="776605" y="98005"/>
                  </a:lnTo>
                  <a:lnTo>
                    <a:pt x="789800" y="120459"/>
                  </a:lnTo>
                  <a:lnTo>
                    <a:pt x="810196" y="135699"/>
                  </a:lnTo>
                  <a:lnTo>
                    <a:pt x="836510" y="141312"/>
                  </a:lnTo>
                  <a:lnTo>
                    <a:pt x="862838" y="135699"/>
                  </a:lnTo>
                  <a:lnTo>
                    <a:pt x="869632" y="130619"/>
                  </a:lnTo>
                  <a:lnTo>
                    <a:pt x="883234" y="120459"/>
                  </a:lnTo>
                  <a:lnTo>
                    <a:pt x="896429" y="98005"/>
                  </a:lnTo>
                  <a:lnTo>
                    <a:pt x="901103" y="70764"/>
                  </a:lnTo>
                  <a:close/>
                </a:path>
                <a:path w="927735" h="141605">
                  <a:moveTo>
                    <a:pt x="927658" y="2044"/>
                  </a:moveTo>
                  <a:lnTo>
                    <a:pt x="915327" y="2044"/>
                  </a:lnTo>
                  <a:lnTo>
                    <a:pt x="915327" y="139052"/>
                  </a:lnTo>
                  <a:lnTo>
                    <a:pt x="927658" y="139052"/>
                  </a:lnTo>
                  <a:lnTo>
                    <a:pt x="927658" y="2044"/>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7" name="object 7"/>
            <p:cNvPicPr/>
            <p:nvPr/>
          </p:nvPicPr>
          <p:blipFill>
            <a:blip r:embed="rId2" cstate="print"/>
            <a:stretch>
              <a:fillRect/>
            </a:stretch>
          </p:blipFill>
          <p:spPr>
            <a:xfrm>
              <a:off x="3382510" y="751023"/>
              <a:ext cx="216216" cy="137162"/>
            </a:xfrm>
            <a:prstGeom prst="rect">
              <a:avLst/>
            </a:prstGeom>
          </p:spPr>
        </p:pic>
        <p:sp>
          <p:nvSpPr>
            <p:cNvPr id="8" name="object 8"/>
            <p:cNvSpPr/>
            <p:nvPr/>
          </p:nvSpPr>
          <p:spPr>
            <a:xfrm>
              <a:off x="3639477" y="749121"/>
              <a:ext cx="1148080" cy="141605"/>
            </a:xfrm>
            <a:custGeom>
              <a:avLst/>
              <a:gdLst/>
              <a:ahLst/>
              <a:cxnLst/>
              <a:rect l="l" t="t" r="r" b="b"/>
              <a:pathLst>
                <a:path w="1148079" h="141605">
                  <a:moveTo>
                    <a:pt x="108000" y="70561"/>
                  </a:moveTo>
                  <a:lnTo>
                    <a:pt x="101968" y="43205"/>
                  </a:lnTo>
                  <a:lnTo>
                    <a:pt x="95453" y="34785"/>
                  </a:lnTo>
                  <a:lnTo>
                    <a:pt x="95453" y="70561"/>
                  </a:lnTo>
                  <a:lnTo>
                    <a:pt x="89763" y="95135"/>
                  </a:lnTo>
                  <a:lnTo>
                    <a:pt x="74752" y="113271"/>
                  </a:lnTo>
                  <a:lnTo>
                    <a:pt x="53530" y="124510"/>
                  </a:lnTo>
                  <a:lnTo>
                    <a:pt x="29210" y="128358"/>
                  </a:lnTo>
                  <a:lnTo>
                    <a:pt x="12344" y="128358"/>
                  </a:lnTo>
                  <a:lnTo>
                    <a:pt x="12344" y="12750"/>
                  </a:lnTo>
                  <a:lnTo>
                    <a:pt x="29210" y="12750"/>
                  </a:lnTo>
                  <a:lnTo>
                    <a:pt x="53530" y="16611"/>
                  </a:lnTo>
                  <a:lnTo>
                    <a:pt x="74752" y="27851"/>
                  </a:lnTo>
                  <a:lnTo>
                    <a:pt x="89763" y="45999"/>
                  </a:lnTo>
                  <a:lnTo>
                    <a:pt x="95453" y="70561"/>
                  </a:lnTo>
                  <a:lnTo>
                    <a:pt x="95453" y="34785"/>
                  </a:lnTo>
                  <a:lnTo>
                    <a:pt x="85191" y="21501"/>
                  </a:lnTo>
                  <a:lnTo>
                    <a:pt x="69557" y="12750"/>
                  </a:lnTo>
                  <a:lnTo>
                    <a:pt x="59664" y="7213"/>
                  </a:lnTo>
                  <a:lnTo>
                    <a:pt x="27355" y="2057"/>
                  </a:lnTo>
                  <a:lnTo>
                    <a:pt x="0" y="2057"/>
                  </a:lnTo>
                  <a:lnTo>
                    <a:pt x="0" y="139065"/>
                  </a:lnTo>
                  <a:lnTo>
                    <a:pt x="27355" y="139065"/>
                  </a:lnTo>
                  <a:lnTo>
                    <a:pt x="59664" y="133921"/>
                  </a:lnTo>
                  <a:lnTo>
                    <a:pt x="69583" y="128358"/>
                  </a:lnTo>
                  <a:lnTo>
                    <a:pt x="85191" y="119634"/>
                  </a:lnTo>
                  <a:lnTo>
                    <a:pt x="101968" y="97929"/>
                  </a:lnTo>
                  <a:lnTo>
                    <a:pt x="108000" y="70561"/>
                  </a:lnTo>
                  <a:close/>
                </a:path>
                <a:path w="1148079" h="141605">
                  <a:moveTo>
                    <a:pt x="209232" y="1905"/>
                  </a:moveTo>
                  <a:lnTo>
                    <a:pt x="117894" y="1905"/>
                  </a:lnTo>
                  <a:lnTo>
                    <a:pt x="117894" y="13335"/>
                  </a:lnTo>
                  <a:lnTo>
                    <a:pt x="117894" y="62865"/>
                  </a:lnTo>
                  <a:lnTo>
                    <a:pt x="117894" y="73025"/>
                  </a:lnTo>
                  <a:lnTo>
                    <a:pt x="117894" y="128905"/>
                  </a:lnTo>
                  <a:lnTo>
                    <a:pt x="117894" y="139065"/>
                  </a:lnTo>
                  <a:lnTo>
                    <a:pt x="209232" y="139065"/>
                  </a:lnTo>
                  <a:lnTo>
                    <a:pt x="209232" y="128905"/>
                  </a:lnTo>
                  <a:lnTo>
                    <a:pt x="130441" y="128905"/>
                  </a:lnTo>
                  <a:lnTo>
                    <a:pt x="130441" y="73025"/>
                  </a:lnTo>
                  <a:lnTo>
                    <a:pt x="204089" y="73025"/>
                  </a:lnTo>
                  <a:lnTo>
                    <a:pt x="204089" y="62865"/>
                  </a:lnTo>
                  <a:lnTo>
                    <a:pt x="130441" y="62865"/>
                  </a:lnTo>
                  <a:lnTo>
                    <a:pt x="130441" y="13335"/>
                  </a:lnTo>
                  <a:lnTo>
                    <a:pt x="209232" y="13335"/>
                  </a:lnTo>
                  <a:lnTo>
                    <a:pt x="209232" y="1905"/>
                  </a:lnTo>
                  <a:close/>
                </a:path>
                <a:path w="1148079" h="141605">
                  <a:moveTo>
                    <a:pt x="343357" y="139065"/>
                  </a:moveTo>
                  <a:lnTo>
                    <a:pt x="299427" y="79616"/>
                  </a:lnTo>
                  <a:lnTo>
                    <a:pt x="298513" y="78371"/>
                  </a:lnTo>
                  <a:lnTo>
                    <a:pt x="311505" y="73101"/>
                  </a:lnTo>
                  <a:lnTo>
                    <a:pt x="315671" y="69329"/>
                  </a:lnTo>
                  <a:lnTo>
                    <a:pt x="321068" y="64439"/>
                  </a:lnTo>
                  <a:lnTo>
                    <a:pt x="326948" y="53390"/>
                  </a:lnTo>
                  <a:lnTo>
                    <a:pt x="328968" y="40932"/>
                  </a:lnTo>
                  <a:lnTo>
                    <a:pt x="326199" y="26365"/>
                  </a:lnTo>
                  <a:lnTo>
                    <a:pt x="318135" y="13944"/>
                  </a:lnTo>
                  <a:lnTo>
                    <a:pt x="316623" y="12941"/>
                  </a:lnTo>
                  <a:lnTo>
                    <a:pt x="316623" y="40932"/>
                  </a:lnTo>
                  <a:lnTo>
                    <a:pt x="314629" y="52578"/>
                  </a:lnTo>
                  <a:lnTo>
                    <a:pt x="308876" y="61544"/>
                  </a:lnTo>
                  <a:lnTo>
                    <a:pt x="299694" y="67297"/>
                  </a:lnTo>
                  <a:lnTo>
                    <a:pt x="287413" y="69329"/>
                  </a:lnTo>
                  <a:lnTo>
                    <a:pt x="237832" y="69329"/>
                  </a:lnTo>
                  <a:lnTo>
                    <a:pt x="237832" y="12750"/>
                  </a:lnTo>
                  <a:lnTo>
                    <a:pt x="287413" y="12750"/>
                  </a:lnTo>
                  <a:lnTo>
                    <a:pt x="298564" y="14757"/>
                  </a:lnTo>
                  <a:lnTo>
                    <a:pt x="307873" y="20447"/>
                  </a:lnTo>
                  <a:lnTo>
                    <a:pt x="314248" y="29337"/>
                  </a:lnTo>
                  <a:lnTo>
                    <a:pt x="316623" y="40932"/>
                  </a:lnTo>
                  <a:lnTo>
                    <a:pt x="316623" y="12941"/>
                  </a:lnTo>
                  <a:lnTo>
                    <a:pt x="316344" y="12750"/>
                  </a:lnTo>
                  <a:lnTo>
                    <a:pt x="305092" y="5308"/>
                  </a:lnTo>
                  <a:lnTo>
                    <a:pt x="287413" y="2057"/>
                  </a:lnTo>
                  <a:lnTo>
                    <a:pt x="225488" y="2057"/>
                  </a:lnTo>
                  <a:lnTo>
                    <a:pt x="225488" y="139065"/>
                  </a:lnTo>
                  <a:lnTo>
                    <a:pt x="237832" y="139065"/>
                  </a:lnTo>
                  <a:lnTo>
                    <a:pt x="237832" y="79616"/>
                  </a:lnTo>
                  <a:lnTo>
                    <a:pt x="285559" y="79616"/>
                  </a:lnTo>
                  <a:lnTo>
                    <a:pt x="329374" y="139065"/>
                  </a:lnTo>
                  <a:lnTo>
                    <a:pt x="343357" y="139065"/>
                  </a:lnTo>
                  <a:close/>
                </a:path>
                <a:path w="1148079" h="141605">
                  <a:moveTo>
                    <a:pt x="476885" y="2057"/>
                  </a:moveTo>
                  <a:lnTo>
                    <a:pt x="464947" y="2057"/>
                  </a:lnTo>
                  <a:lnTo>
                    <a:pt x="413524" y="104711"/>
                  </a:lnTo>
                  <a:lnTo>
                    <a:pt x="362089" y="2057"/>
                  </a:lnTo>
                  <a:lnTo>
                    <a:pt x="350164" y="2057"/>
                  </a:lnTo>
                  <a:lnTo>
                    <a:pt x="350164" y="139065"/>
                  </a:lnTo>
                  <a:lnTo>
                    <a:pt x="362089" y="139065"/>
                  </a:lnTo>
                  <a:lnTo>
                    <a:pt x="362089" y="24688"/>
                  </a:lnTo>
                  <a:lnTo>
                    <a:pt x="409613" y="120954"/>
                  </a:lnTo>
                  <a:lnTo>
                    <a:pt x="417436" y="120954"/>
                  </a:lnTo>
                  <a:lnTo>
                    <a:pt x="464947" y="24688"/>
                  </a:lnTo>
                  <a:lnTo>
                    <a:pt x="464947" y="139065"/>
                  </a:lnTo>
                  <a:lnTo>
                    <a:pt x="476885" y="139065"/>
                  </a:lnTo>
                  <a:lnTo>
                    <a:pt x="476885" y="2057"/>
                  </a:lnTo>
                  <a:close/>
                </a:path>
                <a:path w="1148079" h="141605">
                  <a:moveTo>
                    <a:pt x="604647" y="139077"/>
                  </a:moveTo>
                  <a:lnTo>
                    <a:pt x="588733" y="100812"/>
                  </a:lnTo>
                  <a:lnTo>
                    <a:pt x="584542" y="90728"/>
                  </a:lnTo>
                  <a:lnTo>
                    <a:pt x="572770" y="62433"/>
                  </a:lnTo>
                  <a:lnTo>
                    <a:pt x="572770" y="90728"/>
                  </a:lnTo>
                  <a:lnTo>
                    <a:pt x="513727" y="90728"/>
                  </a:lnTo>
                  <a:lnTo>
                    <a:pt x="543140" y="17081"/>
                  </a:lnTo>
                  <a:lnTo>
                    <a:pt x="572770" y="90728"/>
                  </a:lnTo>
                  <a:lnTo>
                    <a:pt x="572770" y="62433"/>
                  </a:lnTo>
                  <a:lnTo>
                    <a:pt x="553910" y="17081"/>
                  </a:lnTo>
                  <a:lnTo>
                    <a:pt x="547662" y="2070"/>
                  </a:lnTo>
                  <a:lnTo>
                    <a:pt x="538619" y="2070"/>
                  </a:lnTo>
                  <a:lnTo>
                    <a:pt x="481838" y="139077"/>
                  </a:lnTo>
                  <a:lnTo>
                    <a:pt x="494385" y="139077"/>
                  </a:lnTo>
                  <a:lnTo>
                    <a:pt x="509612" y="100812"/>
                  </a:lnTo>
                  <a:lnTo>
                    <a:pt x="576872" y="100812"/>
                  </a:lnTo>
                  <a:lnTo>
                    <a:pt x="592099" y="139077"/>
                  </a:lnTo>
                  <a:lnTo>
                    <a:pt x="604647" y="139077"/>
                  </a:lnTo>
                  <a:close/>
                </a:path>
                <a:path w="1148079" h="141605">
                  <a:moveTo>
                    <a:pt x="690232" y="2590"/>
                  </a:moveTo>
                  <a:lnTo>
                    <a:pt x="583679" y="2590"/>
                  </a:lnTo>
                  <a:lnTo>
                    <a:pt x="583679" y="12750"/>
                  </a:lnTo>
                  <a:lnTo>
                    <a:pt x="630783" y="12750"/>
                  </a:lnTo>
                  <a:lnTo>
                    <a:pt x="630783" y="138480"/>
                  </a:lnTo>
                  <a:lnTo>
                    <a:pt x="643128" y="138480"/>
                  </a:lnTo>
                  <a:lnTo>
                    <a:pt x="643128" y="12750"/>
                  </a:lnTo>
                  <a:lnTo>
                    <a:pt x="690232" y="12750"/>
                  </a:lnTo>
                  <a:lnTo>
                    <a:pt x="690232" y="2590"/>
                  </a:lnTo>
                  <a:close/>
                </a:path>
                <a:path w="1148079" h="141605">
                  <a:moveTo>
                    <a:pt x="810996" y="70777"/>
                  </a:moveTo>
                  <a:lnTo>
                    <a:pt x="806323" y="43484"/>
                  </a:lnTo>
                  <a:lnTo>
                    <a:pt x="798652" y="30403"/>
                  </a:lnTo>
                  <a:lnTo>
                    <a:pt x="798652" y="70777"/>
                  </a:lnTo>
                  <a:lnTo>
                    <a:pt x="794829" y="94615"/>
                  </a:lnTo>
                  <a:lnTo>
                    <a:pt x="784110" y="113576"/>
                  </a:lnTo>
                  <a:lnTo>
                    <a:pt x="767588" y="126111"/>
                  </a:lnTo>
                  <a:lnTo>
                    <a:pt x="746404" y="130632"/>
                  </a:lnTo>
                  <a:lnTo>
                    <a:pt x="725220" y="126111"/>
                  </a:lnTo>
                  <a:lnTo>
                    <a:pt x="708710" y="113576"/>
                  </a:lnTo>
                  <a:lnTo>
                    <a:pt x="697979" y="94615"/>
                  </a:lnTo>
                  <a:lnTo>
                    <a:pt x="694156" y="70777"/>
                  </a:lnTo>
                  <a:lnTo>
                    <a:pt x="697979" y="46888"/>
                  </a:lnTo>
                  <a:lnTo>
                    <a:pt x="708710" y="27851"/>
                  </a:lnTo>
                  <a:lnTo>
                    <a:pt x="725220" y="15252"/>
                  </a:lnTo>
                  <a:lnTo>
                    <a:pt x="746404" y="10706"/>
                  </a:lnTo>
                  <a:lnTo>
                    <a:pt x="767588" y="15252"/>
                  </a:lnTo>
                  <a:lnTo>
                    <a:pt x="784110" y="27851"/>
                  </a:lnTo>
                  <a:lnTo>
                    <a:pt x="794829" y="46888"/>
                  </a:lnTo>
                  <a:lnTo>
                    <a:pt x="798652" y="70777"/>
                  </a:lnTo>
                  <a:lnTo>
                    <a:pt x="798652" y="30403"/>
                  </a:lnTo>
                  <a:lnTo>
                    <a:pt x="793127" y="20967"/>
                  </a:lnTo>
                  <a:lnTo>
                    <a:pt x="779449" y="10706"/>
                  </a:lnTo>
                  <a:lnTo>
                    <a:pt x="772731" y="5651"/>
                  </a:lnTo>
                  <a:lnTo>
                    <a:pt x="746404" y="12"/>
                  </a:lnTo>
                  <a:lnTo>
                    <a:pt x="720090" y="5651"/>
                  </a:lnTo>
                  <a:lnTo>
                    <a:pt x="699693" y="20967"/>
                  </a:lnTo>
                  <a:lnTo>
                    <a:pt x="686498" y="43484"/>
                  </a:lnTo>
                  <a:lnTo>
                    <a:pt x="681812" y="70777"/>
                  </a:lnTo>
                  <a:lnTo>
                    <a:pt x="686498" y="98018"/>
                  </a:lnTo>
                  <a:lnTo>
                    <a:pt x="699693" y="120472"/>
                  </a:lnTo>
                  <a:lnTo>
                    <a:pt x="720090" y="135712"/>
                  </a:lnTo>
                  <a:lnTo>
                    <a:pt x="746404" y="141325"/>
                  </a:lnTo>
                  <a:lnTo>
                    <a:pt x="772731" y="135712"/>
                  </a:lnTo>
                  <a:lnTo>
                    <a:pt x="779526" y="130632"/>
                  </a:lnTo>
                  <a:lnTo>
                    <a:pt x="793127" y="120472"/>
                  </a:lnTo>
                  <a:lnTo>
                    <a:pt x="806323" y="98018"/>
                  </a:lnTo>
                  <a:lnTo>
                    <a:pt x="810996" y="70777"/>
                  </a:lnTo>
                  <a:close/>
                </a:path>
                <a:path w="1148079" h="141605">
                  <a:moveTo>
                    <a:pt x="908519" y="128905"/>
                  </a:moveTo>
                  <a:lnTo>
                    <a:pt x="836523" y="128905"/>
                  </a:lnTo>
                  <a:lnTo>
                    <a:pt x="836523" y="1905"/>
                  </a:lnTo>
                  <a:lnTo>
                    <a:pt x="824179" y="1905"/>
                  </a:lnTo>
                  <a:lnTo>
                    <a:pt x="824179" y="128905"/>
                  </a:lnTo>
                  <a:lnTo>
                    <a:pt x="824179" y="139065"/>
                  </a:lnTo>
                  <a:lnTo>
                    <a:pt x="908519" y="139065"/>
                  </a:lnTo>
                  <a:lnTo>
                    <a:pt x="908519" y="128905"/>
                  </a:lnTo>
                  <a:close/>
                </a:path>
                <a:path w="1148079" h="141605">
                  <a:moveTo>
                    <a:pt x="1031138" y="70777"/>
                  </a:moveTo>
                  <a:lnTo>
                    <a:pt x="1026452" y="43484"/>
                  </a:lnTo>
                  <a:lnTo>
                    <a:pt x="1018794" y="30416"/>
                  </a:lnTo>
                  <a:lnTo>
                    <a:pt x="1018794" y="70777"/>
                  </a:lnTo>
                  <a:lnTo>
                    <a:pt x="1014971" y="94615"/>
                  </a:lnTo>
                  <a:lnTo>
                    <a:pt x="1004239" y="113576"/>
                  </a:lnTo>
                  <a:lnTo>
                    <a:pt x="987729" y="126111"/>
                  </a:lnTo>
                  <a:lnTo>
                    <a:pt x="966546" y="130632"/>
                  </a:lnTo>
                  <a:lnTo>
                    <a:pt x="945362" y="126111"/>
                  </a:lnTo>
                  <a:lnTo>
                    <a:pt x="928852" y="113576"/>
                  </a:lnTo>
                  <a:lnTo>
                    <a:pt x="918121" y="94615"/>
                  </a:lnTo>
                  <a:lnTo>
                    <a:pt x="914298" y="70777"/>
                  </a:lnTo>
                  <a:lnTo>
                    <a:pt x="918121" y="46888"/>
                  </a:lnTo>
                  <a:lnTo>
                    <a:pt x="928852" y="27851"/>
                  </a:lnTo>
                  <a:lnTo>
                    <a:pt x="945362" y="15252"/>
                  </a:lnTo>
                  <a:lnTo>
                    <a:pt x="966546" y="10706"/>
                  </a:lnTo>
                  <a:lnTo>
                    <a:pt x="987729" y="15252"/>
                  </a:lnTo>
                  <a:lnTo>
                    <a:pt x="1004239" y="27851"/>
                  </a:lnTo>
                  <a:lnTo>
                    <a:pt x="1014971" y="46888"/>
                  </a:lnTo>
                  <a:lnTo>
                    <a:pt x="1018794" y="70777"/>
                  </a:lnTo>
                  <a:lnTo>
                    <a:pt x="1018794" y="30416"/>
                  </a:lnTo>
                  <a:lnTo>
                    <a:pt x="1013269" y="20967"/>
                  </a:lnTo>
                  <a:lnTo>
                    <a:pt x="999591" y="10706"/>
                  </a:lnTo>
                  <a:lnTo>
                    <a:pt x="992860" y="5651"/>
                  </a:lnTo>
                  <a:lnTo>
                    <a:pt x="966546" y="12"/>
                  </a:lnTo>
                  <a:lnTo>
                    <a:pt x="940219" y="5651"/>
                  </a:lnTo>
                  <a:lnTo>
                    <a:pt x="919822" y="20967"/>
                  </a:lnTo>
                  <a:lnTo>
                    <a:pt x="906640" y="43484"/>
                  </a:lnTo>
                  <a:lnTo>
                    <a:pt x="901954" y="70777"/>
                  </a:lnTo>
                  <a:lnTo>
                    <a:pt x="906640" y="98018"/>
                  </a:lnTo>
                  <a:lnTo>
                    <a:pt x="919822" y="120472"/>
                  </a:lnTo>
                  <a:lnTo>
                    <a:pt x="940219" y="135712"/>
                  </a:lnTo>
                  <a:lnTo>
                    <a:pt x="966546" y="141325"/>
                  </a:lnTo>
                  <a:lnTo>
                    <a:pt x="992860" y="135712"/>
                  </a:lnTo>
                  <a:lnTo>
                    <a:pt x="999667" y="130632"/>
                  </a:lnTo>
                  <a:lnTo>
                    <a:pt x="1013269" y="120472"/>
                  </a:lnTo>
                  <a:lnTo>
                    <a:pt x="1026452" y="98018"/>
                  </a:lnTo>
                  <a:lnTo>
                    <a:pt x="1031138" y="70777"/>
                  </a:lnTo>
                  <a:close/>
                </a:path>
                <a:path w="1148079" h="141605">
                  <a:moveTo>
                    <a:pt x="1147597" y="78574"/>
                  </a:moveTo>
                  <a:lnTo>
                    <a:pt x="1136484" y="78574"/>
                  </a:lnTo>
                  <a:lnTo>
                    <a:pt x="1136484" y="127546"/>
                  </a:lnTo>
                  <a:lnTo>
                    <a:pt x="1128699" y="128892"/>
                  </a:lnTo>
                  <a:lnTo>
                    <a:pt x="1120965" y="129857"/>
                  </a:lnTo>
                  <a:lnTo>
                    <a:pt x="1113586" y="130441"/>
                  </a:lnTo>
                  <a:lnTo>
                    <a:pt x="1106855" y="130632"/>
                  </a:lnTo>
                  <a:lnTo>
                    <a:pt x="1082154" y="126314"/>
                  </a:lnTo>
                  <a:lnTo>
                    <a:pt x="1062316" y="114096"/>
                  </a:lnTo>
                  <a:lnTo>
                    <a:pt x="1049108" y="95135"/>
                  </a:lnTo>
                  <a:lnTo>
                    <a:pt x="1044321" y="70561"/>
                  </a:lnTo>
                  <a:lnTo>
                    <a:pt x="1048969" y="45415"/>
                  </a:lnTo>
                  <a:lnTo>
                    <a:pt x="1061923" y="26593"/>
                  </a:lnTo>
                  <a:lnTo>
                    <a:pt x="1081722" y="14795"/>
                  </a:lnTo>
                  <a:lnTo>
                    <a:pt x="1106855" y="10706"/>
                  </a:lnTo>
                  <a:lnTo>
                    <a:pt x="1114996" y="10909"/>
                  </a:lnTo>
                  <a:lnTo>
                    <a:pt x="1123391" y="11544"/>
                  </a:lnTo>
                  <a:lnTo>
                    <a:pt x="1132052" y="12700"/>
                  </a:lnTo>
                  <a:lnTo>
                    <a:pt x="1141006" y="14401"/>
                  </a:lnTo>
                  <a:lnTo>
                    <a:pt x="1142860" y="4318"/>
                  </a:lnTo>
                  <a:lnTo>
                    <a:pt x="1134427" y="2425"/>
                  </a:lnTo>
                  <a:lnTo>
                    <a:pt x="1125296" y="1079"/>
                  </a:lnTo>
                  <a:lnTo>
                    <a:pt x="1116037" y="266"/>
                  </a:lnTo>
                  <a:lnTo>
                    <a:pt x="1107274" y="0"/>
                  </a:lnTo>
                  <a:lnTo>
                    <a:pt x="1075893" y="5270"/>
                  </a:lnTo>
                  <a:lnTo>
                    <a:pt x="1052182" y="19926"/>
                  </a:lnTo>
                  <a:lnTo>
                    <a:pt x="1037196" y="42265"/>
                  </a:lnTo>
                  <a:lnTo>
                    <a:pt x="1031976" y="70561"/>
                  </a:lnTo>
                  <a:lnTo>
                    <a:pt x="1037640" y="98285"/>
                  </a:lnTo>
                  <a:lnTo>
                    <a:pt x="1053363" y="120751"/>
                  </a:lnTo>
                  <a:lnTo>
                    <a:pt x="1077277" y="135826"/>
                  </a:lnTo>
                  <a:lnTo>
                    <a:pt x="1107478" y="141325"/>
                  </a:lnTo>
                  <a:lnTo>
                    <a:pt x="1116596" y="140970"/>
                  </a:lnTo>
                  <a:lnTo>
                    <a:pt x="1126832" y="139890"/>
                  </a:lnTo>
                  <a:lnTo>
                    <a:pt x="1137412" y="138036"/>
                  </a:lnTo>
                  <a:lnTo>
                    <a:pt x="1147597" y="135369"/>
                  </a:lnTo>
                  <a:lnTo>
                    <a:pt x="1147597" y="78574"/>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9" name="object 9"/>
            <p:cNvPicPr/>
            <p:nvPr/>
          </p:nvPicPr>
          <p:blipFill>
            <a:blip r:embed="rId3" cstate="print"/>
            <a:stretch>
              <a:fillRect/>
            </a:stretch>
          </p:blipFill>
          <p:spPr>
            <a:xfrm>
              <a:off x="4806416" y="749124"/>
              <a:ext cx="273439" cy="177520"/>
            </a:xfrm>
            <a:prstGeom prst="rect">
              <a:avLst/>
            </a:prstGeom>
          </p:spPr>
        </p:pic>
        <p:sp>
          <p:nvSpPr>
            <p:cNvPr id="10" name="object 10"/>
            <p:cNvSpPr/>
            <p:nvPr/>
          </p:nvSpPr>
          <p:spPr>
            <a:xfrm>
              <a:off x="5100028" y="751026"/>
              <a:ext cx="91440" cy="137160"/>
            </a:xfrm>
            <a:custGeom>
              <a:avLst/>
              <a:gdLst/>
              <a:ahLst/>
              <a:cxnLst/>
              <a:rect l="l" t="t" r="r" b="b"/>
              <a:pathLst>
                <a:path w="91439" h="137159">
                  <a:moveTo>
                    <a:pt x="91338" y="0"/>
                  </a:moveTo>
                  <a:lnTo>
                    <a:pt x="0" y="0"/>
                  </a:lnTo>
                  <a:lnTo>
                    <a:pt x="0" y="11430"/>
                  </a:lnTo>
                  <a:lnTo>
                    <a:pt x="0" y="60960"/>
                  </a:lnTo>
                  <a:lnTo>
                    <a:pt x="0" y="71120"/>
                  </a:lnTo>
                  <a:lnTo>
                    <a:pt x="0" y="127000"/>
                  </a:lnTo>
                  <a:lnTo>
                    <a:pt x="0" y="137160"/>
                  </a:lnTo>
                  <a:lnTo>
                    <a:pt x="91338" y="137160"/>
                  </a:lnTo>
                  <a:lnTo>
                    <a:pt x="91338" y="127000"/>
                  </a:lnTo>
                  <a:lnTo>
                    <a:pt x="12547" y="127000"/>
                  </a:lnTo>
                  <a:lnTo>
                    <a:pt x="12547" y="71120"/>
                  </a:lnTo>
                  <a:lnTo>
                    <a:pt x="86194" y="71120"/>
                  </a:lnTo>
                  <a:lnTo>
                    <a:pt x="86194" y="60960"/>
                  </a:lnTo>
                  <a:lnTo>
                    <a:pt x="12547" y="60960"/>
                  </a:lnTo>
                  <a:lnTo>
                    <a:pt x="12547" y="11430"/>
                  </a:lnTo>
                  <a:lnTo>
                    <a:pt x="91338" y="11430"/>
                  </a:lnTo>
                  <a:lnTo>
                    <a:pt x="91338" y="0"/>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pic>
        <p:nvPicPr>
          <p:cNvPr id="11" name="object 11"/>
          <p:cNvPicPr/>
          <p:nvPr/>
        </p:nvPicPr>
        <p:blipFill>
          <a:blip r:embed="rId4" cstate="print"/>
          <a:stretch>
            <a:fillRect/>
          </a:stretch>
        </p:blipFill>
        <p:spPr>
          <a:xfrm>
            <a:off x="0" y="1537106"/>
            <a:ext cx="7559992" cy="9154896"/>
          </a:xfrm>
          <a:prstGeom prst="rect">
            <a:avLst/>
          </a:prstGeom>
        </p:spPr>
      </p:pic>
      <p:sp>
        <p:nvSpPr>
          <p:cNvPr id="12" name="object 12"/>
          <p:cNvSpPr txBox="1"/>
          <p:nvPr/>
        </p:nvSpPr>
        <p:spPr>
          <a:xfrm>
            <a:off x="7474973" y="4345330"/>
            <a:ext cx="61555" cy="6221730"/>
          </a:xfrm>
          <a:prstGeom prst="rect">
            <a:avLst/>
          </a:prstGeom>
        </p:spPr>
        <p:txBody>
          <a:bodyPr vert="vert" wrap="square" lIns="0" tIns="5080" rIns="0" bIns="0" rtlCol="0">
            <a:spAutoFit/>
          </a:bodyPr>
          <a:lstStyle/>
          <a:p>
            <a:pPr marL="12700">
              <a:lnSpc>
                <a:spcPct val="100000"/>
              </a:lnSpc>
              <a:spcBef>
                <a:spcPts val="40"/>
              </a:spcBef>
            </a:pPr>
            <a:r>
              <a:rPr lang="el-GR" sz="400">
                <a:solidFill>
                  <a:srgbClr val="FFFFFF"/>
                </a:solidFill>
                <a:latin typeface="Trebuchet MS" panose="020B0703020202090204" pitchFamily="34" charset="0"/>
                <a:cs typeface="Arial"/>
              </a:rPr>
              <a:t>* Έρευνα για την αγορά των </a:t>
            </a:r>
            <a:r>
              <a:rPr lang="el-GR" sz="400" err="1">
                <a:solidFill>
                  <a:srgbClr val="FFFFFF"/>
                </a:solidFill>
                <a:latin typeface="Trebuchet MS" panose="020B0703020202090204" pitchFamily="34" charset="0"/>
                <a:cs typeface="Arial"/>
              </a:rPr>
              <a:t>δερμοκαλλυντικών</a:t>
            </a:r>
            <a:r>
              <a:rPr lang="el-GR" sz="400">
                <a:solidFill>
                  <a:srgbClr val="FFFFFF"/>
                </a:solidFill>
                <a:latin typeface="Trebuchet MS" panose="020B0703020202090204" pitchFamily="34" charset="0"/>
                <a:cs typeface="Arial"/>
              </a:rPr>
              <a:t>, η οποία διενεργήθηκε από την </a:t>
            </a:r>
            <a:r>
              <a:rPr lang="en-GB" sz="400" err="1">
                <a:solidFill>
                  <a:srgbClr val="FFFFFF"/>
                </a:solidFill>
                <a:latin typeface="Trebuchet MS" panose="020B0703020202090204" pitchFamily="34" charset="0"/>
                <a:cs typeface="Arial"/>
              </a:rPr>
              <a:t>AplusA</a:t>
            </a:r>
            <a:r>
              <a:rPr lang="en-GB" sz="400">
                <a:solidFill>
                  <a:srgbClr val="FFFFFF"/>
                </a:solidFill>
                <a:latin typeface="Trebuchet MS" panose="020B0703020202090204" pitchFamily="34" charset="0"/>
                <a:cs typeface="Arial"/>
              </a:rPr>
              <a:t> </a:t>
            </a:r>
            <a:r>
              <a:rPr lang="el-GR" sz="400">
                <a:solidFill>
                  <a:srgbClr val="FFFFFF"/>
                </a:solidFill>
                <a:latin typeface="Trebuchet MS" panose="020B0703020202090204" pitchFamily="34" charset="0"/>
                <a:cs typeface="Arial"/>
              </a:rPr>
              <a:t>και άλλους συνεργάτες μεταξύ Ιανουαρίου 2021 και Ιουλίου 2021, με τη συμμετοχή δερματολόγων σε 34 χώρες που αντιπροσωπεύουν πάνω από το 82% του παγκόσμιου ΑΕΠ.</a:t>
            </a:r>
            <a:endParaRPr sz="400">
              <a:latin typeface="Trebuchet MS" panose="020B0703020202090204" pitchFamily="34" charset="0"/>
              <a:cs typeface="Arial"/>
            </a:endParaRPr>
          </a:p>
        </p:txBody>
      </p:sp>
      <p:grpSp>
        <p:nvGrpSpPr>
          <p:cNvPr id="13" name="object 13"/>
          <p:cNvGrpSpPr/>
          <p:nvPr/>
        </p:nvGrpSpPr>
        <p:grpSpPr>
          <a:xfrm>
            <a:off x="2435414" y="0"/>
            <a:ext cx="3042920" cy="708025"/>
            <a:chOff x="2435414" y="0"/>
            <a:chExt cx="3042920" cy="708025"/>
          </a:xfrm>
        </p:grpSpPr>
        <p:sp>
          <p:nvSpPr>
            <p:cNvPr id="14" name="object 14"/>
            <p:cNvSpPr/>
            <p:nvPr/>
          </p:nvSpPr>
          <p:spPr>
            <a:xfrm>
              <a:off x="4060875" y="346100"/>
              <a:ext cx="1417320" cy="361315"/>
            </a:xfrm>
            <a:custGeom>
              <a:avLst/>
              <a:gdLst/>
              <a:ahLst/>
              <a:cxnLst/>
              <a:rect l="l" t="t" r="r" b="b"/>
              <a:pathLst>
                <a:path w="1417320" h="361315">
                  <a:moveTo>
                    <a:pt x="607961" y="180911"/>
                  </a:moveTo>
                  <a:lnTo>
                    <a:pt x="602246" y="133184"/>
                  </a:lnTo>
                  <a:lnTo>
                    <a:pt x="585889" y="90068"/>
                  </a:lnTo>
                  <a:lnTo>
                    <a:pt x="560095" y="53378"/>
                  </a:lnTo>
                  <a:lnTo>
                    <a:pt x="559587" y="52959"/>
                  </a:lnTo>
                  <a:lnTo>
                    <a:pt x="559587" y="180911"/>
                  </a:lnTo>
                  <a:lnTo>
                    <a:pt x="554012" y="225793"/>
                  </a:lnTo>
                  <a:lnTo>
                    <a:pt x="538022" y="263918"/>
                  </a:lnTo>
                  <a:lnTo>
                    <a:pt x="512660" y="293420"/>
                  </a:lnTo>
                  <a:lnTo>
                    <a:pt x="478993" y="312483"/>
                  </a:lnTo>
                  <a:lnTo>
                    <a:pt x="438086" y="319239"/>
                  </a:lnTo>
                  <a:lnTo>
                    <a:pt x="397129" y="312483"/>
                  </a:lnTo>
                  <a:lnTo>
                    <a:pt x="363321" y="293420"/>
                  </a:lnTo>
                  <a:lnTo>
                    <a:pt x="337807" y="263918"/>
                  </a:lnTo>
                  <a:lnTo>
                    <a:pt x="321691" y="225793"/>
                  </a:lnTo>
                  <a:lnTo>
                    <a:pt x="316064" y="180911"/>
                  </a:lnTo>
                  <a:lnTo>
                    <a:pt x="321691" y="135978"/>
                  </a:lnTo>
                  <a:lnTo>
                    <a:pt x="337807" y="97739"/>
                  </a:lnTo>
                  <a:lnTo>
                    <a:pt x="363321" y="68084"/>
                  </a:lnTo>
                  <a:lnTo>
                    <a:pt x="397129" y="48895"/>
                  </a:lnTo>
                  <a:lnTo>
                    <a:pt x="438086" y="42075"/>
                  </a:lnTo>
                  <a:lnTo>
                    <a:pt x="478993" y="48895"/>
                  </a:lnTo>
                  <a:lnTo>
                    <a:pt x="512660" y="68084"/>
                  </a:lnTo>
                  <a:lnTo>
                    <a:pt x="538022" y="97739"/>
                  </a:lnTo>
                  <a:lnTo>
                    <a:pt x="554012" y="135978"/>
                  </a:lnTo>
                  <a:lnTo>
                    <a:pt x="559587" y="180911"/>
                  </a:lnTo>
                  <a:lnTo>
                    <a:pt x="559587" y="52959"/>
                  </a:lnTo>
                  <a:lnTo>
                    <a:pt x="546569" y="42075"/>
                  </a:lnTo>
                  <a:lnTo>
                    <a:pt x="526072" y="24930"/>
                  </a:lnTo>
                  <a:lnTo>
                    <a:pt x="485000" y="6540"/>
                  </a:lnTo>
                  <a:lnTo>
                    <a:pt x="438086" y="0"/>
                  </a:lnTo>
                  <a:lnTo>
                    <a:pt x="391172" y="6540"/>
                  </a:lnTo>
                  <a:lnTo>
                    <a:pt x="350100" y="24930"/>
                  </a:lnTo>
                  <a:lnTo>
                    <a:pt x="316064" y="53378"/>
                  </a:lnTo>
                  <a:lnTo>
                    <a:pt x="290283" y="90068"/>
                  </a:lnTo>
                  <a:lnTo>
                    <a:pt x="274281" y="132257"/>
                  </a:lnTo>
                  <a:lnTo>
                    <a:pt x="278218" y="111493"/>
                  </a:lnTo>
                  <a:lnTo>
                    <a:pt x="270649" y="71602"/>
                  </a:lnTo>
                  <a:lnTo>
                    <a:pt x="253695" y="45224"/>
                  </a:lnTo>
                  <a:lnTo>
                    <a:pt x="248831" y="37668"/>
                  </a:lnTo>
                  <a:lnTo>
                    <a:pt x="229311" y="24422"/>
                  </a:lnTo>
                  <a:lnTo>
                    <a:pt x="229311" y="111493"/>
                  </a:lnTo>
                  <a:lnTo>
                    <a:pt x="224663" y="138353"/>
                  </a:lnTo>
                  <a:lnTo>
                    <a:pt x="211429" y="159486"/>
                  </a:lnTo>
                  <a:lnTo>
                    <a:pt x="190703" y="173329"/>
                  </a:lnTo>
                  <a:lnTo>
                    <a:pt x="163563" y="178282"/>
                  </a:lnTo>
                  <a:lnTo>
                    <a:pt x="48387" y="178282"/>
                  </a:lnTo>
                  <a:lnTo>
                    <a:pt x="48387" y="45224"/>
                  </a:lnTo>
                  <a:lnTo>
                    <a:pt x="163563" y="45224"/>
                  </a:lnTo>
                  <a:lnTo>
                    <a:pt x="188925" y="50114"/>
                  </a:lnTo>
                  <a:lnTo>
                    <a:pt x="209854" y="63766"/>
                  </a:lnTo>
                  <a:lnTo>
                    <a:pt x="224066" y="84721"/>
                  </a:lnTo>
                  <a:lnTo>
                    <a:pt x="229311" y="111493"/>
                  </a:lnTo>
                  <a:lnTo>
                    <a:pt x="229311" y="24422"/>
                  </a:lnTo>
                  <a:lnTo>
                    <a:pt x="214096" y="14097"/>
                  </a:lnTo>
                  <a:lnTo>
                    <a:pt x="167767" y="5257"/>
                  </a:lnTo>
                  <a:lnTo>
                    <a:pt x="0" y="5257"/>
                  </a:lnTo>
                  <a:lnTo>
                    <a:pt x="0" y="355523"/>
                  </a:lnTo>
                  <a:lnTo>
                    <a:pt x="48387" y="355523"/>
                  </a:lnTo>
                  <a:lnTo>
                    <a:pt x="48387" y="217728"/>
                  </a:lnTo>
                  <a:lnTo>
                    <a:pt x="167767" y="217728"/>
                  </a:lnTo>
                  <a:lnTo>
                    <a:pt x="214096" y="208902"/>
                  </a:lnTo>
                  <a:lnTo>
                    <a:pt x="248831" y="185318"/>
                  </a:lnTo>
                  <a:lnTo>
                    <a:pt x="270649" y="151396"/>
                  </a:lnTo>
                  <a:lnTo>
                    <a:pt x="273621" y="135737"/>
                  </a:lnTo>
                  <a:lnTo>
                    <a:pt x="268211" y="180911"/>
                  </a:lnTo>
                  <a:lnTo>
                    <a:pt x="273926" y="228612"/>
                  </a:lnTo>
                  <a:lnTo>
                    <a:pt x="290283" y="271627"/>
                  </a:lnTo>
                  <a:lnTo>
                    <a:pt x="316064" y="308190"/>
                  </a:lnTo>
                  <a:lnTo>
                    <a:pt x="350100" y="336524"/>
                  </a:lnTo>
                  <a:lnTo>
                    <a:pt x="391172" y="354825"/>
                  </a:lnTo>
                  <a:lnTo>
                    <a:pt x="438086" y="361315"/>
                  </a:lnTo>
                  <a:lnTo>
                    <a:pt x="485000" y="354825"/>
                  </a:lnTo>
                  <a:lnTo>
                    <a:pt x="526072" y="336524"/>
                  </a:lnTo>
                  <a:lnTo>
                    <a:pt x="546823" y="319239"/>
                  </a:lnTo>
                  <a:lnTo>
                    <a:pt x="560095" y="308190"/>
                  </a:lnTo>
                  <a:lnTo>
                    <a:pt x="585889" y="271627"/>
                  </a:lnTo>
                  <a:lnTo>
                    <a:pt x="602246" y="228612"/>
                  </a:lnTo>
                  <a:lnTo>
                    <a:pt x="607961" y="180911"/>
                  </a:lnTo>
                  <a:close/>
                </a:path>
                <a:path w="1417320" h="361315">
                  <a:moveTo>
                    <a:pt x="881418" y="266115"/>
                  </a:moveTo>
                  <a:lnTo>
                    <a:pt x="859066" y="208394"/>
                  </a:lnTo>
                  <a:lnTo>
                    <a:pt x="824623" y="185508"/>
                  </a:lnTo>
                  <a:lnTo>
                    <a:pt x="768870" y="160934"/>
                  </a:lnTo>
                  <a:lnTo>
                    <a:pt x="717296" y="139827"/>
                  </a:lnTo>
                  <a:lnTo>
                    <a:pt x="684860" y="122669"/>
                  </a:lnTo>
                  <a:lnTo>
                    <a:pt x="667994" y="105321"/>
                  </a:lnTo>
                  <a:lnTo>
                    <a:pt x="663155" y="83616"/>
                  </a:lnTo>
                  <a:lnTo>
                    <a:pt x="667905" y="63512"/>
                  </a:lnTo>
                  <a:lnTo>
                    <a:pt x="683018" y="50558"/>
                  </a:lnTo>
                  <a:lnTo>
                    <a:pt x="709752" y="43611"/>
                  </a:lnTo>
                  <a:lnTo>
                    <a:pt x="749401" y="41554"/>
                  </a:lnTo>
                  <a:lnTo>
                    <a:pt x="777430" y="42595"/>
                  </a:lnTo>
                  <a:lnTo>
                    <a:pt x="806348" y="45554"/>
                  </a:lnTo>
                  <a:lnTo>
                    <a:pt x="835050" y="50203"/>
                  </a:lnTo>
                  <a:lnTo>
                    <a:pt x="862482" y="56273"/>
                  </a:lnTo>
                  <a:lnTo>
                    <a:pt x="871423" y="17881"/>
                  </a:lnTo>
                  <a:lnTo>
                    <a:pt x="842873" y="10426"/>
                  </a:lnTo>
                  <a:lnTo>
                    <a:pt x="810679" y="4800"/>
                  </a:lnTo>
                  <a:lnTo>
                    <a:pt x="778090" y="1244"/>
                  </a:lnTo>
                  <a:lnTo>
                    <a:pt x="748360" y="0"/>
                  </a:lnTo>
                  <a:lnTo>
                    <a:pt x="691184" y="5003"/>
                  </a:lnTo>
                  <a:lnTo>
                    <a:pt x="649478" y="20320"/>
                  </a:lnTo>
                  <a:lnTo>
                    <a:pt x="623951" y="46367"/>
                  </a:lnTo>
                  <a:lnTo>
                    <a:pt x="615289" y="83616"/>
                  </a:lnTo>
                  <a:lnTo>
                    <a:pt x="621334" y="119164"/>
                  </a:lnTo>
                  <a:lnTo>
                    <a:pt x="641527" y="147129"/>
                  </a:lnTo>
                  <a:lnTo>
                    <a:pt x="678980" y="171335"/>
                  </a:lnTo>
                  <a:lnTo>
                    <a:pt x="736790" y="195643"/>
                  </a:lnTo>
                  <a:lnTo>
                    <a:pt x="785634" y="215328"/>
                  </a:lnTo>
                  <a:lnTo>
                    <a:pt x="815149" y="231990"/>
                  </a:lnTo>
                  <a:lnTo>
                    <a:pt x="829678" y="248373"/>
                  </a:lnTo>
                  <a:lnTo>
                    <a:pt x="833551" y="267169"/>
                  </a:lnTo>
                  <a:lnTo>
                    <a:pt x="827570" y="288556"/>
                  </a:lnTo>
                  <a:lnTo>
                    <a:pt x="810158" y="305358"/>
                  </a:lnTo>
                  <a:lnTo>
                    <a:pt x="782078" y="316344"/>
                  </a:lnTo>
                  <a:lnTo>
                    <a:pt x="744143" y="320281"/>
                  </a:lnTo>
                  <a:lnTo>
                    <a:pt x="712673" y="318490"/>
                  </a:lnTo>
                  <a:lnTo>
                    <a:pt x="679729" y="313448"/>
                  </a:lnTo>
                  <a:lnTo>
                    <a:pt x="646379" y="305650"/>
                  </a:lnTo>
                  <a:lnTo>
                    <a:pt x="613714" y="295579"/>
                  </a:lnTo>
                  <a:lnTo>
                    <a:pt x="603199" y="332905"/>
                  </a:lnTo>
                  <a:lnTo>
                    <a:pt x="638632" y="345338"/>
                  </a:lnTo>
                  <a:lnTo>
                    <a:pt x="674408" y="354215"/>
                  </a:lnTo>
                  <a:lnTo>
                    <a:pt x="710069" y="359537"/>
                  </a:lnTo>
                  <a:lnTo>
                    <a:pt x="745197" y="361315"/>
                  </a:lnTo>
                  <a:lnTo>
                    <a:pt x="801547" y="354279"/>
                  </a:lnTo>
                  <a:lnTo>
                    <a:pt x="844473" y="334619"/>
                  </a:lnTo>
                  <a:lnTo>
                    <a:pt x="871829" y="304507"/>
                  </a:lnTo>
                  <a:lnTo>
                    <a:pt x="881418" y="266115"/>
                  </a:lnTo>
                  <a:close/>
                </a:path>
                <a:path w="1417320" h="361315">
                  <a:moveTo>
                    <a:pt x="1182763" y="355523"/>
                  </a:moveTo>
                  <a:lnTo>
                    <a:pt x="1146987" y="266636"/>
                  </a:lnTo>
                  <a:lnTo>
                    <a:pt x="1131963" y="229298"/>
                  </a:lnTo>
                  <a:lnTo>
                    <a:pt x="1086523" y="116370"/>
                  </a:lnTo>
                  <a:lnTo>
                    <a:pt x="1086523" y="229298"/>
                  </a:lnTo>
                  <a:lnTo>
                    <a:pt x="956614" y="229298"/>
                  </a:lnTo>
                  <a:lnTo>
                    <a:pt x="1021829" y="57848"/>
                  </a:lnTo>
                  <a:lnTo>
                    <a:pt x="1086523" y="229298"/>
                  </a:lnTo>
                  <a:lnTo>
                    <a:pt x="1086523" y="116370"/>
                  </a:lnTo>
                  <a:lnTo>
                    <a:pt x="1062977" y="57848"/>
                  </a:lnTo>
                  <a:lnTo>
                    <a:pt x="1041819" y="5257"/>
                  </a:lnTo>
                  <a:lnTo>
                    <a:pt x="1001318" y="5257"/>
                  </a:lnTo>
                  <a:lnTo>
                    <a:pt x="860374" y="355523"/>
                  </a:lnTo>
                  <a:lnTo>
                    <a:pt x="908227" y="355523"/>
                  </a:lnTo>
                  <a:lnTo>
                    <a:pt x="943470" y="266636"/>
                  </a:lnTo>
                  <a:lnTo>
                    <a:pt x="1100188" y="266636"/>
                  </a:lnTo>
                  <a:lnTo>
                    <a:pt x="1134910" y="355523"/>
                  </a:lnTo>
                  <a:lnTo>
                    <a:pt x="1182763" y="355523"/>
                  </a:lnTo>
                  <a:close/>
                </a:path>
                <a:path w="1417320" h="361315">
                  <a:moveTo>
                    <a:pt x="1417307" y="5257"/>
                  </a:moveTo>
                  <a:lnTo>
                    <a:pt x="1367332" y="5257"/>
                  </a:lnTo>
                  <a:lnTo>
                    <a:pt x="1259522" y="171450"/>
                  </a:lnTo>
                  <a:lnTo>
                    <a:pt x="1151191" y="5257"/>
                  </a:lnTo>
                  <a:lnTo>
                    <a:pt x="1101217" y="5257"/>
                  </a:lnTo>
                  <a:lnTo>
                    <a:pt x="1235329" y="214579"/>
                  </a:lnTo>
                  <a:lnTo>
                    <a:pt x="1235329" y="355523"/>
                  </a:lnTo>
                  <a:lnTo>
                    <a:pt x="1283716" y="355523"/>
                  </a:lnTo>
                  <a:lnTo>
                    <a:pt x="1283716" y="214579"/>
                  </a:lnTo>
                  <a:lnTo>
                    <a:pt x="1417307" y="5257"/>
                  </a:lnTo>
                  <a:close/>
                </a:path>
              </a:pathLst>
            </a:custGeom>
            <a:solidFill>
              <a:srgbClr val="000000"/>
            </a:solidFill>
          </p:spPr>
          <p:txBody>
            <a:bodyPr wrap="square" lIns="0" tIns="0" rIns="0" bIns="0" rtlCol="0"/>
            <a:lstStyle/>
            <a:p>
              <a:endParaRPr>
                <a:latin typeface="Trebuchet MS" panose="020B0703020202090204" pitchFamily="34" charset="0"/>
              </a:endParaRPr>
            </a:p>
          </p:txBody>
        </p:sp>
        <p:sp>
          <p:nvSpPr>
            <p:cNvPr id="15" name="object 15"/>
            <p:cNvSpPr/>
            <p:nvPr/>
          </p:nvSpPr>
          <p:spPr>
            <a:xfrm>
              <a:off x="3556800" y="0"/>
              <a:ext cx="503555" cy="702945"/>
            </a:xfrm>
            <a:custGeom>
              <a:avLst/>
              <a:gdLst/>
              <a:ahLst/>
              <a:cxnLst/>
              <a:rect l="l" t="t" r="r" b="b"/>
              <a:pathLst>
                <a:path w="503554" h="702945">
                  <a:moveTo>
                    <a:pt x="502958" y="0"/>
                  </a:moveTo>
                  <a:lnTo>
                    <a:pt x="0" y="0"/>
                  </a:lnTo>
                  <a:lnTo>
                    <a:pt x="0" y="702411"/>
                  </a:lnTo>
                  <a:lnTo>
                    <a:pt x="502958" y="702411"/>
                  </a:lnTo>
                  <a:lnTo>
                    <a:pt x="502958"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
          <p:nvSpPr>
            <p:cNvPr id="16" name="object 16"/>
            <p:cNvSpPr/>
            <p:nvPr/>
          </p:nvSpPr>
          <p:spPr>
            <a:xfrm>
              <a:off x="2435402" y="346100"/>
              <a:ext cx="1506855" cy="361315"/>
            </a:xfrm>
            <a:custGeom>
              <a:avLst/>
              <a:gdLst/>
              <a:ahLst/>
              <a:cxnLst/>
              <a:rect l="l" t="t" r="r" b="b"/>
              <a:pathLst>
                <a:path w="1506854" h="361315">
                  <a:moveTo>
                    <a:pt x="315544" y="355523"/>
                  </a:moveTo>
                  <a:lnTo>
                    <a:pt x="210807" y="212991"/>
                  </a:lnTo>
                  <a:lnTo>
                    <a:pt x="206159" y="206679"/>
                  </a:lnTo>
                  <a:lnTo>
                    <a:pt x="237324" y="191858"/>
                  </a:lnTo>
                  <a:lnTo>
                    <a:pt x="255397" y="174078"/>
                  </a:lnTo>
                  <a:lnTo>
                    <a:pt x="260261" y="169291"/>
                  </a:lnTo>
                  <a:lnTo>
                    <a:pt x="274421" y="141097"/>
                  </a:lnTo>
                  <a:lnTo>
                    <a:pt x="279260" y="109397"/>
                  </a:lnTo>
                  <a:lnTo>
                    <a:pt x="271640" y="70053"/>
                  </a:lnTo>
                  <a:lnTo>
                    <a:pt x="255333" y="45224"/>
                  </a:lnTo>
                  <a:lnTo>
                    <a:pt x="249809" y="36817"/>
                  </a:lnTo>
                  <a:lnTo>
                    <a:pt x="230352" y="23850"/>
                  </a:lnTo>
                  <a:lnTo>
                    <a:pt x="230352" y="109397"/>
                  </a:lnTo>
                  <a:lnTo>
                    <a:pt x="225628" y="135928"/>
                  </a:lnTo>
                  <a:lnTo>
                    <a:pt x="212217" y="156337"/>
                  </a:lnTo>
                  <a:lnTo>
                    <a:pt x="191300" y="169443"/>
                  </a:lnTo>
                  <a:lnTo>
                    <a:pt x="164084" y="174078"/>
                  </a:lnTo>
                  <a:lnTo>
                    <a:pt x="48374" y="174078"/>
                  </a:lnTo>
                  <a:lnTo>
                    <a:pt x="48374" y="45224"/>
                  </a:lnTo>
                  <a:lnTo>
                    <a:pt x="164084" y="45224"/>
                  </a:lnTo>
                  <a:lnTo>
                    <a:pt x="189534" y="49784"/>
                  </a:lnTo>
                  <a:lnTo>
                    <a:pt x="210629" y="62725"/>
                  </a:lnTo>
                  <a:lnTo>
                    <a:pt x="225031" y="82956"/>
                  </a:lnTo>
                  <a:lnTo>
                    <a:pt x="230352" y="109397"/>
                  </a:lnTo>
                  <a:lnTo>
                    <a:pt x="230352" y="23850"/>
                  </a:lnTo>
                  <a:lnTo>
                    <a:pt x="215366" y="13843"/>
                  </a:lnTo>
                  <a:lnTo>
                    <a:pt x="169862" y="5257"/>
                  </a:lnTo>
                  <a:lnTo>
                    <a:pt x="0" y="5257"/>
                  </a:lnTo>
                  <a:lnTo>
                    <a:pt x="0" y="355523"/>
                  </a:lnTo>
                  <a:lnTo>
                    <a:pt x="48374" y="355523"/>
                  </a:lnTo>
                  <a:lnTo>
                    <a:pt x="48374" y="212991"/>
                  </a:lnTo>
                  <a:lnTo>
                    <a:pt x="153568" y="212991"/>
                  </a:lnTo>
                  <a:lnTo>
                    <a:pt x="258229" y="355523"/>
                  </a:lnTo>
                  <a:lnTo>
                    <a:pt x="315544" y="355523"/>
                  </a:lnTo>
                  <a:close/>
                </a:path>
                <a:path w="1506854" h="361315">
                  <a:moveTo>
                    <a:pt x="911923" y="13144"/>
                  </a:moveTo>
                  <a:lnTo>
                    <a:pt x="890244" y="7099"/>
                  </a:lnTo>
                  <a:lnTo>
                    <a:pt x="868273" y="3022"/>
                  </a:lnTo>
                  <a:lnTo>
                    <a:pt x="845502" y="723"/>
                  </a:lnTo>
                  <a:lnTo>
                    <a:pt x="821461" y="0"/>
                  </a:lnTo>
                  <a:lnTo>
                    <a:pt x="767816" y="6388"/>
                  </a:lnTo>
                  <a:lnTo>
                    <a:pt x="720890" y="24447"/>
                  </a:lnTo>
                  <a:lnTo>
                    <a:pt x="682015" y="52527"/>
                  </a:lnTo>
                  <a:lnTo>
                    <a:pt x="652576" y="88976"/>
                  </a:lnTo>
                  <a:lnTo>
                    <a:pt x="633907" y="132156"/>
                  </a:lnTo>
                  <a:lnTo>
                    <a:pt x="628484" y="172275"/>
                  </a:lnTo>
                  <a:lnTo>
                    <a:pt x="623798" y="133184"/>
                  </a:lnTo>
                  <a:lnTo>
                    <a:pt x="607453" y="90068"/>
                  </a:lnTo>
                  <a:lnTo>
                    <a:pt x="581660" y="53378"/>
                  </a:lnTo>
                  <a:lnTo>
                    <a:pt x="581139" y="52946"/>
                  </a:lnTo>
                  <a:lnTo>
                    <a:pt x="581139" y="180911"/>
                  </a:lnTo>
                  <a:lnTo>
                    <a:pt x="575564" y="225793"/>
                  </a:lnTo>
                  <a:lnTo>
                    <a:pt x="559574" y="263918"/>
                  </a:lnTo>
                  <a:lnTo>
                    <a:pt x="534212" y="293420"/>
                  </a:lnTo>
                  <a:lnTo>
                    <a:pt x="500557" y="312483"/>
                  </a:lnTo>
                  <a:lnTo>
                    <a:pt x="459651" y="319239"/>
                  </a:lnTo>
                  <a:lnTo>
                    <a:pt x="418680" y="312483"/>
                  </a:lnTo>
                  <a:lnTo>
                    <a:pt x="384886" y="293420"/>
                  </a:lnTo>
                  <a:lnTo>
                    <a:pt x="359371" y="263918"/>
                  </a:lnTo>
                  <a:lnTo>
                    <a:pt x="343255" y="225793"/>
                  </a:lnTo>
                  <a:lnTo>
                    <a:pt x="337642" y="180911"/>
                  </a:lnTo>
                  <a:lnTo>
                    <a:pt x="343255" y="135978"/>
                  </a:lnTo>
                  <a:lnTo>
                    <a:pt x="359371" y="97739"/>
                  </a:lnTo>
                  <a:lnTo>
                    <a:pt x="384886" y="68084"/>
                  </a:lnTo>
                  <a:lnTo>
                    <a:pt x="418680" y="48895"/>
                  </a:lnTo>
                  <a:lnTo>
                    <a:pt x="459651" y="42075"/>
                  </a:lnTo>
                  <a:lnTo>
                    <a:pt x="500557" y="48895"/>
                  </a:lnTo>
                  <a:lnTo>
                    <a:pt x="534212" y="68084"/>
                  </a:lnTo>
                  <a:lnTo>
                    <a:pt x="559574" y="97739"/>
                  </a:lnTo>
                  <a:lnTo>
                    <a:pt x="575564" y="135978"/>
                  </a:lnTo>
                  <a:lnTo>
                    <a:pt x="581139" y="180911"/>
                  </a:lnTo>
                  <a:lnTo>
                    <a:pt x="581139" y="52946"/>
                  </a:lnTo>
                  <a:lnTo>
                    <a:pt x="568134" y="42075"/>
                  </a:lnTo>
                  <a:lnTo>
                    <a:pt x="547624" y="24930"/>
                  </a:lnTo>
                  <a:lnTo>
                    <a:pt x="506564" y="6540"/>
                  </a:lnTo>
                  <a:lnTo>
                    <a:pt x="459651" y="0"/>
                  </a:lnTo>
                  <a:lnTo>
                    <a:pt x="412737" y="6540"/>
                  </a:lnTo>
                  <a:lnTo>
                    <a:pt x="371665" y="24930"/>
                  </a:lnTo>
                  <a:lnTo>
                    <a:pt x="337629" y="53378"/>
                  </a:lnTo>
                  <a:lnTo>
                    <a:pt x="311835" y="90068"/>
                  </a:lnTo>
                  <a:lnTo>
                    <a:pt x="295490" y="133184"/>
                  </a:lnTo>
                  <a:lnTo>
                    <a:pt x="289775" y="180911"/>
                  </a:lnTo>
                  <a:lnTo>
                    <a:pt x="295490" y="228612"/>
                  </a:lnTo>
                  <a:lnTo>
                    <a:pt x="311835" y="271627"/>
                  </a:lnTo>
                  <a:lnTo>
                    <a:pt x="337629" y="308190"/>
                  </a:lnTo>
                  <a:lnTo>
                    <a:pt x="371665" y="336524"/>
                  </a:lnTo>
                  <a:lnTo>
                    <a:pt x="412737" y="354825"/>
                  </a:lnTo>
                  <a:lnTo>
                    <a:pt x="459651" y="361315"/>
                  </a:lnTo>
                  <a:lnTo>
                    <a:pt x="506564" y="354825"/>
                  </a:lnTo>
                  <a:lnTo>
                    <a:pt x="547624" y="336524"/>
                  </a:lnTo>
                  <a:lnTo>
                    <a:pt x="581660" y="308190"/>
                  </a:lnTo>
                  <a:lnTo>
                    <a:pt x="607453" y="271627"/>
                  </a:lnTo>
                  <a:lnTo>
                    <a:pt x="623798" y="228612"/>
                  </a:lnTo>
                  <a:lnTo>
                    <a:pt x="628548" y="189014"/>
                  </a:lnTo>
                  <a:lnTo>
                    <a:pt x="633907" y="228663"/>
                  </a:lnTo>
                  <a:lnTo>
                    <a:pt x="652576" y="271932"/>
                  </a:lnTo>
                  <a:lnTo>
                    <a:pt x="682015" y="308521"/>
                  </a:lnTo>
                  <a:lnTo>
                    <a:pt x="720890" y="336727"/>
                  </a:lnTo>
                  <a:lnTo>
                    <a:pt x="767816" y="354888"/>
                  </a:lnTo>
                  <a:lnTo>
                    <a:pt x="821461" y="361315"/>
                  </a:lnTo>
                  <a:lnTo>
                    <a:pt x="844677" y="360362"/>
                  </a:lnTo>
                  <a:lnTo>
                    <a:pt x="867613" y="357632"/>
                  </a:lnTo>
                  <a:lnTo>
                    <a:pt x="889939" y="353314"/>
                  </a:lnTo>
                  <a:lnTo>
                    <a:pt x="911390" y="347637"/>
                  </a:lnTo>
                  <a:lnTo>
                    <a:pt x="901928" y="308724"/>
                  </a:lnTo>
                  <a:lnTo>
                    <a:pt x="880897" y="313245"/>
                  </a:lnTo>
                  <a:lnTo>
                    <a:pt x="861098" y="316547"/>
                  </a:lnTo>
                  <a:lnTo>
                    <a:pt x="842378" y="318554"/>
                  </a:lnTo>
                  <a:lnTo>
                    <a:pt x="824611" y="319239"/>
                  </a:lnTo>
                  <a:lnTo>
                    <a:pt x="774192" y="312674"/>
                  </a:lnTo>
                  <a:lnTo>
                    <a:pt x="732917" y="293992"/>
                  </a:lnTo>
                  <a:lnTo>
                    <a:pt x="701967" y="264706"/>
                  </a:lnTo>
                  <a:lnTo>
                    <a:pt x="682523" y="226339"/>
                  </a:lnTo>
                  <a:lnTo>
                    <a:pt x="675779" y="180390"/>
                  </a:lnTo>
                  <a:lnTo>
                    <a:pt x="682523" y="134505"/>
                  </a:lnTo>
                  <a:lnTo>
                    <a:pt x="701967" y="96266"/>
                  </a:lnTo>
                  <a:lnTo>
                    <a:pt x="732917" y="67132"/>
                  </a:lnTo>
                  <a:lnTo>
                    <a:pt x="774192" y="48577"/>
                  </a:lnTo>
                  <a:lnTo>
                    <a:pt x="824611" y="42075"/>
                  </a:lnTo>
                  <a:lnTo>
                    <a:pt x="844156" y="42748"/>
                  </a:lnTo>
                  <a:lnTo>
                    <a:pt x="864260" y="44704"/>
                  </a:lnTo>
                  <a:lnTo>
                    <a:pt x="883856" y="47840"/>
                  </a:lnTo>
                  <a:lnTo>
                    <a:pt x="901928" y="52070"/>
                  </a:lnTo>
                  <a:lnTo>
                    <a:pt x="911923" y="13144"/>
                  </a:lnTo>
                  <a:close/>
                </a:path>
                <a:path w="1506854" h="361315">
                  <a:moveTo>
                    <a:pt x="1221689" y="5003"/>
                  </a:moveTo>
                  <a:lnTo>
                    <a:pt x="1172768" y="5003"/>
                  </a:lnTo>
                  <a:lnTo>
                    <a:pt x="1172768" y="154863"/>
                  </a:lnTo>
                  <a:lnTo>
                    <a:pt x="990269" y="154863"/>
                  </a:lnTo>
                  <a:lnTo>
                    <a:pt x="990269" y="5003"/>
                  </a:lnTo>
                  <a:lnTo>
                    <a:pt x="941882" y="5003"/>
                  </a:lnTo>
                  <a:lnTo>
                    <a:pt x="941882" y="154863"/>
                  </a:lnTo>
                  <a:lnTo>
                    <a:pt x="941882" y="196773"/>
                  </a:lnTo>
                  <a:lnTo>
                    <a:pt x="941882" y="355523"/>
                  </a:lnTo>
                  <a:lnTo>
                    <a:pt x="990269" y="355523"/>
                  </a:lnTo>
                  <a:lnTo>
                    <a:pt x="990269" y="196773"/>
                  </a:lnTo>
                  <a:lnTo>
                    <a:pt x="1172768" y="196773"/>
                  </a:lnTo>
                  <a:lnTo>
                    <a:pt x="1172768" y="355523"/>
                  </a:lnTo>
                  <a:lnTo>
                    <a:pt x="1221689" y="355523"/>
                  </a:lnTo>
                  <a:lnTo>
                    <a:pt x="1221689" y="196773"/>
                  </a:lnTo>
                  <a:lnTo>
                    <a:pt x="1221689" y="154863"/>
                  </a:lnTo>
                  <a:lnTo>
                    <a:pt x="1221689" y="5003"/>
                  </a:lnTo>
                  <a:close/>
                </a:path>
                <a:path w="1506854" h="361315">
                  <a:moveTo>
                    <a:pt x="1506715" y="5003"/>
                  </a:moveTo>
                  <a:lnTo>
                    <a:pt x="1264793" y="5003"/>
                  </a:lnTo>
                  <a:lnTo>
                    <a:pt x="1264793" y="46913"/>
                  </a:lnTo>
                  <a:lnTo>
                    <a:pt x="1264793" y="153593"/>
                  </a:lnTo>
                  <a:lnTo>
                    <a:pt x="1264793" y="195503"/>
                  </a:lnTo>
                  <a:lnTo>
                    <a:pt x="1264793" y="313613"/>
                  </a:lnTo>
                  <a:lnTo>
                    <a:pt x="1264793" y="355523"/>
                  </a:lnTo>
                  <a:lnTo>
                    <a:pt x="1506715" y="355523"/>
                  </a:lnTo>
                  <a:lnTo>
                    <a:pt x="1506715" y="313613"/>
                  </a:lnTo>
                  <a:lnTo>
                    <a:pt x="1313713" y="313613"/>
                  </a:lnTo>
                  <a:lnTo>
                    <a:pt x="1313713" y="195503"/>
                  </a:lnTo>
                  <a:lnTo>
                    <a:pt x="1494624" y="195503"/>
                  </a:lnTo>
                  <a:lnTo>
                    <a:pt x="1494624" y="153593"/>
                  </a:lnTo>
                  <a:lnTo>
                    <a:pt x="1313713" y="153593"/>
                  </a:lnTo>
                  <a:lnTo>
                    <a:pt x="1313713" y="46913"/>
                  </a:lnTo>
                  <a:lnTo>
                    <a:pt x="1506715" y="46913"/>
                  </a:lnTo>
                  <a:lnTo>
                    <a:pt x="1506715" y="5003"/>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sp>
        <p:nvSpPr>
          <p:cNvPr id="17" name="object 17"/>
          <p:cNvSpPr/>
          <p:nvPr/>
        </p:nvSpPr>
        <p:spPr>
          <a:xfrm>
            <a:off x="1817992" y="351103"/>
            <a:ext cx="539115" cy="350520"/>
          </a:xfrm>
          <a:custGeom>
            <a:avLst/>
            <a:gdLst/>
            <a:ahLst/>
            <a:cxnLst/>
            <a:rect l="l" t="t" r="r" b="b"/>
            <a:pathLst>
              <a:path w="539114" h="350520">
                <a:moveTo>
                  <a:pt x="538530" y="350520"/>
                </a:moveTo>
                <a:lnTo>
                  <a:pt x="502767" y="261632"/>
                </a:lnTo>
                <a:lnTo>
                  <a:pt x="487743" y="224294"/>
                </a:lnTo>
                <a:lnTo>
                  <a:pt x="442290" y="111340"/>
                </a:lnTo>
                <a:lnTo>
                  <a:pt x="442290" y="224294"/>
                </a:lnTo>
                <a:lnTo>
                  <a:pt x="312381" y="224294"/>
                </a:lnTo>
                <a:lnTo>
                  <a:pt x="377596" y="52844"/>
                </a:lnTo>
                <a:lnTo>
                  <a:pt x="442290" y="224294"/>
                </a:lnTo>
                <a:lnTo>
                  <a:pt x="442290" y="111340"/>
                </a:lnTo>
                <a:lnTo>
                  <a:pt x="418757" y="52844"/>
                </a:lnTo>
                <a:lnTo>
                  <a:pt x="397586" y="254"/>
                </a:lnTo>
                <a:lnTo>
                  <a:pt x="357085" y="254"/>
                </a:lnTo>
                <a:lnTo>
                  <a:pt x="227203" y="323037"/>
                </a:lnTo>
                <a:lnTo>
                  <a:pt x="227203" y="308610"/>
                </a:lnTo>
                <a:lnTo>
                  <a:pt x="48387" y="308610"/>
                </a:lnTo>
                <a:lnTo>
                  <a:pt x="48387" y="0"/>
                </a:lnTo>
                <a:lnTo>
                  <a:pt x="0" y="0"/>
                </a:lnTo>
                <a:lnTo>
                  <a:pt x="0" y="308610"/>
                </a:lnTo>
                <a:lnTo>
                  <a:pt x="0" y="350520"/>
                </a:lnTo>
                <a:lnTo>
                  <a:pt x="216141" y="350520"/>
                </a:lnTo>
                <a:lnTo>
                  <a:pt x="227203" y="350520"/>
                </a:lnTo>
                <a:lnTo>
                  <a:pt x="263994" y="350520"/>
                </a:lnTo>
                <a:lnTo>
                  <a:pt x="299237" y="261632"/>
                </a:lnTo>
                <a:lnTo>
                  <a:pt x="455955" y="261632"/>
                </a:lnTo>
                <a:lnTo>
                  <a:pt x="490677" y="350520"/>
                </a:lnTo>
                <a:lnTo>
                  <a:pt x="538530" y="350520"/>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nvGrpSpPr>
          <p:cNvPr id="18" name="object 18"/>
          <p:cNvGrpSpPr/>
          <p:nvPr/>
        </p:nvGrpSpPr>
        <p:grpSpPr>
          <a:xfrm>
            <a:off x="2431378" y="761365"/>
            <a:ext cx="2760345" cy="177800"/>
            <a:chOff x="2431378" y="761365"/>
            <a:chExt cx="2760345" cy="177800"/>
          </a:xfrm>
        </p:grpSpPr>
        <p:sp>
          <p:nvSpPr>
            <p:cNvPr id="19" name="object 19"/>
            <p:cNvSpPr/>
            <p:nvPr/>
          </p:nvSpPr>
          <p:spPr>
            <a:xfrm>
              <a:off x="2431376" y="761377"/>
              <a:ext cx="927735" cy="141605"/>
            </a:xfrm>
            <a:custGeom>
              <a:avLst/>
              <a:gdLst/>
              <a:ahLst/>
              <a:cxnLst/>
              <a:rect l="l" t="t" r="r" b="b"/>
              <a:pathLst>
                <a:path w="927735" h="141605">
                  <a:moveTo>
                    <a:pt x="205930" y="139065"/>
                  </a:moveTo>
                  <a:lnTo>
                    <a:pt x="190004" y="100799"/>
                  </a:lnTo>
                  <a:lnTo>
                    <a:pt x="185813" y="90716"/>
                  </a:lnTo>
                  <a:lnTo>
                    <a:pt x="174040" y="62420"/>
                  </a:lnTo>
                  <a:lnTo>
                    <a:pt x="174040" y="90716"/>
                  </a:lnTo>
                  <a:lnTo>
                    <a:pt x="115011" y="90716"/>
                  </a:lnTo>
                  <a:lnTo>
                    <a:pt x="144424" y="17068"/>
                  </a:lnTo>
                  <a:lnTo>
                    <a:pt x="174040" y="90716"/>
                  </a:lnTo>
                  <a:lnTo>
                    <a:pt x="174040" y="62420"/>
                  </a:lnTo>
                  <a:lnTo>
                    <a:pt x="155181" y="17068"/>
                  </a:lnTo>
                  <a:lnTo>
                    <a:pt x="148945" y="2057"/>
                  </a:lnTo>
                  <a:lnTo>
                    <a:pt x="139903" y="2057"/>
                  </a:lnTo>
                  <a:lnTo>
                    <a:pt x="84340" y="136131"/>
                  </a:lnTo>
                  <a:lnTo>
                    <a:pt x="84340" y="128892"/>
                  </a:lnTo>
                  <a:lnTo>
                    <a:pt x="12344" y="128892"/>
                  </a:lnTo>
                  <a:lnTo>
                    <a:pt x="12344" y="1892"/>
                  </a:lnTo>
                  <a:lnTo>
                    <a:pt x="0" y="1892"/>
                  </a:lnTo>
                  <a:lnTo>
                    <a:pt x="0" y="128892"/>
                  </a:lnTo>
                  <a:lnTo>
                    <a:pt x="0" y="139052"/>
                  </a:lnTo>
                  <a:lnTo>
                    <a:pt x="83121" y="139052"/>
                  </a:lnTo>
                  <a:lnTo>
                    <a:pt x="95669" y="139065"/>
                  </a:lnTo>
                  <a:lnTo>
                    <a:pt x="110896" y="100799"/>
                  </a:lnTo>
                  <a:lnTo>
                    <a:pt x="178155" y="100799"/>
                  </a:lnTo>
                  <a:lnTo>
                    <a:pt x="193382" y="139065"/>
                  </a:lnTo>
                  <a:lnTo>
                    <a:pt x="205930" y="139065"/>
                  </a:lnTo>
                  <a:close/>
                </a:path>
                <a:path w="927735" h="141605">
                  <a:moveTo>
                    <a:pt x="314147" y="100990"/>
                  </a:moveTo>
                  <a:lnTo>
                    <a:pt x="312585" y="89789"/>
                  </a:lnTo>
                  <a:lnTo>
                    <a:pt x="307848" y="80175"/>
                  </a:lnTo>
                  <a:lnTo>
                    <a:pt x="301802" y="74371"/>
                  </a:lnTo>
                  <a:lnTo>
                    <a:pt x="301802" y="100990"/>
                  </a:lnTo>
                  <a:lnTo>
                    <a:pt x="299618" y="112649"/>
                  </a:lnTo>
                  <a:lnTo>
                    <a:pt x="293497" y="121234"/>
                  </a:lnTo>
                  <a:lnTo>
                    <a:pt x="284010" y="126542"/>
                  </a:lnTo>
                  <a:lnTo>
                    <a:pt x="271767" y="128358"/>
                  </a:lnTo>
                  <a:lnTo>
                    <a:pt x="223012" y="128358"/>
                  </a:lnTo>
                  <a:lnTo>
                    <a:pt x="223012" y="73431"/>
                  </a:lnTo>
                  <a:lnTo>
                    <a:pt x="271360" y="73431"/>
                  </a:lnTo>
                  <a:lnTo>
                    <a:pt x="284797" y="75514"/>
                  </a:lnTo>
                  <a:lnTo>
                    <a:pt x="294297" y="81280"/>
                  </a:lnTo>
                  <a:lnTo>
                    <a:pt x="299935" y="90004"/>
                  </a:lnTo>
                  <a:lnTo>
                    <a:pt x="301802" y="100990"/>
                  </a:lnTo>
                  <a:lnTo>
                    <a:pt x="301802" y="74371"/>
                  </a:lnTo>
                  <a:lnTo>
                    <a:pt x="300824" y="73431"/>
                  </a:lnTo>
                  <a:lnTo>
                    <a:pt x="299821" y="72478"/>
                  </a:lnTo>
                  <a:lnTo>
                    <a:pt x="288442" y="67056"/>
                  </a:lnTo>
                  <a:lnTo>
                    <a:pt x="295579" y="63144"/>
                  </a:lnTo>
                  <a:lnTo>
                    <a:pt x="297789" y="61937"/>
                  </a:lnTo>
                  <a:lnTo>
                    <a:pt x="304546" y="54749"/>
                  </a:lnTo>
                  <a:lnTo>
                    <a:pt x="308648" y="46202"/>
                  </a:lnTo>
                  <a:lnTo>
                    <a:pt x="310032" y="37020"/>
                  </a:lnTo>
                  <a:lnTo>
                    <a:pt x="307276" y="22707"/>
                  </a:lnTo>
                  <a:lnTo>
                    <a:pt x="299821" y="12738"/>
                  </a:lnTo>
                  <a:lnTo>
                    <a:pt x="299021" y="11671"/>
                  </a:lnTo>
                  <a:lnTo>
                    <a:pt x="297484" y="10883"/>
                  </a:lnTo>
                  <a:lnTo>
                    <a:pt x="297484" y="38049"/>
                  </a:lnTo>
                  <a:lnTo>
                    <a:pt x="294894" y="49352"/>
                  </a:lnTo>
                  <a:lnTo>
                    <a:pt x="287909" y="57162"/>
                  </a:lnTo>
                  <a:lnTo>
                    <a:pt x="277698" y="61683"/>
                  </a:lnTo>
                  <a:lnTo>
                    <a:pt x="265391" y="63144"/>
                  </a:lnTo>
                  <a:lnTo>
                    <a:pt x="223012" y="63144"/>
                  </a:lnTo>
                  <a:lnTo>
                    <a:pt x="223012" y="12738"/>
                  </a:lnTo>
                  <a:lnTo>
                    <a:pt x="266217" y="12738"/>
                  </a:lnTo>
                  <a:lnTo>
                    <a:pt x="278904" y="14236"/>
                  </a:lnTo>
                  <a:lnTo>
                    <a:pt x="288785" y="18846"/>
                  </a:lnTo>
                  <a:lnTo>
                    <a:pt x="295198" y="26720"/>
                  </a:lnTo>
                  <a:lnTo>
                    <a:pt x="297484" y="38049"/>
                  </a:lnTo>
                  <a:lnTo>
                    <a:pt x="297484" y="10883"/>
                  </a:lnTo>
                  <a:lnTo>
                    <a:pt x="285203" y="4572"/>
                  </a:lnTo>
                  <a:lnTo>
                    <a:pt x="265811" y="2057"/>
                  </a:lnTo>
                  <a:lnTo>
                    <a:pt x="210667" y="2057"/>
                  </a:lnTo>
                  <a:lnTo>
                    <a:pt x="210667" y="139052"/>
                  </a:lnTo>
                  <a:lnTo>
                    <a:pt x="272592" y="139052"/>
                  </a:lnTo>
                  <a:lnTo>
                    <a:pt x="290283" y="135890"/>
                  </a:lnTo>
                  <a:lnTo>
                    <a:pt x="301891" y="128358"/>
                  </a:lnTo>
                  <a:lnTo>
                    <a:pt x="303314" y="127431"/>
                  </a:lnTo>
                  <a:lnTo>
                    <a:pt x="311378" y="115277"/>
                  </a:lnTo>
                  <a:lnTo>
                    <a:pt x="314147" y="100990"/>
                  </a:lnTo>
                  <a:close/>
                </a:path>
                <a:path w="927735" h="141605">
                  <a:moveTo>
                    <a:pt x="445198" y="70764"/>
                  </a:moveTo>
                  <a:lnTo>
                    <a:pt x="440512" y="43484"/>
                  </a:lnTo>
                  <a:lnTo>
                    <a:pt x="432854" y="30403"/>
                  </a:lnTo>
                  <a:lnTo>
                    <a:pt x="432854" y="70764"/>
                  </a:lnTo>
                  <a:lnTo>
                    <a:pt x="429031" y="94602"/>
                  </a:lnTo>
                  <a:lnTo>
                    <a:pt x="418299" y="113576"/>
                  </a:lnTo>
                  <a:lnTo>
                    <a:pt x="401789" y="126098"/>
                  </a:lnTo>
                  <a:lnTo>
                    <a:pt x="380606" y="130619"/>
                  </a:lnTo>
                  <a:lnTo>
                    <a:pt x="359422" y="126098"/>
                  </a:lnTo>
                  <a:lnTo>
                    <a:pt x="342900" y="113576"/>
                  </a:lnTo>
                  <a:lnTo>
                    <a:pt x="332181" y="94602"/>
                  </a:lnTo>
                  <a:lnTo>
                    <a:pt x="328358" y="70764"/>
                  </a:lnTo>
                  <a:lnTo>
                    <a:pt x="332181" y="46888"/>
                  </a:lnTo>
                  <a:lnTo>
                    <a:pt x="342900" y="27851"/>
                  </a:lnTo>
                  <a:lnTo>
                    <a:pt x="359422" y="15252"/>
                  </a:lnTo>
                  <a:lnTo>
                    <a:pt x="380606" y="10693"/>
                  </a:lnTo>
                  <a:lnTo>
                    <a:pt x="401789" y="15252"/>
                  </a:lnTo>
                  <a:lnTo>
                    <a:pt x="418299" y="27851"/>
                  </a:lnTo>
                  <a:lnTo>
                    <a:pt x="429031" y="46888"/>
                  </a:lnTo>
                  <a:lnTo>
                    <a:pt x="432854" y="70764"/>
                  </a:lnTo>
                  <a:lnTo>
                    <a:pt x="432854" y="30403"/>
                  </a:lnTo>
                  <a:lnTo>
                    <a:pt x="427329" y="20955"/>
                  </a:lnTo>
                  <a:lnTo>
                    <a:pt x="413651" y="10693"/>
                  </a:lnTo>
                  <a:lnTo>
                    <a:pt x="406920" y="5651"/>
                  </a:lnTo>
                  <a:lnTo>
                    <a:pt x="380606" y="0"/>
                  </a:lnTo>
                  <a:lnTo>
                    <a:pt x="354279" y="5651"/>
                  </a:lnTo>
                  <a:lnTo>
                    <a:pt x="333883" y="20955"/>
                  </a:lnTo>
                  <a:lnTo>
                    <a:pt x="320687" y="43484"/>
                  </a:lnTo>
                  <a:lnTo>
                    <a:pt x="316014" y="70764"/>
                  </a:lnTo>
                  <a:lnTo>
                    <a:pt x="320687" y="98018"/>
                  </a:lnTo>
                  <a:lnTo>
                    <a:pt x="333883" y="120459"/>
                  </a:lnTo>
                  <a:lnTo>
                    <a:pt x="354279" y="135699"/>
                  </a:lnTo>
                  <a:lnTo>
                    <a:pt x="380606" y="141312"/>
                  </a:lnTo>
                  <a:lnTo>
                    <a:pt x="406920" y="135699"/>
                  </a:lnTo>
                  <a:lnTo>
                    <a:pt x="413727" y="130619"/>
                  </a:lnTo>
                  <a:lnTo>
                    <a:pt x="427329" y="120459"/>
                  </a:lnTo>
                  <a:lnTo>
                    <a:pt x="440512" y="98018"/>
                  </a:lnTo>
                  <a:lnTo>
                    <a:pt x="445198" y="70764"/>
                  </a:lnTo>
                  <a:close/>
                </a:path>
                <a:path w="927735" h="141605">
                  <a:moveTo>
                    <a:pt x="694753" y="139065"/>
                  </a:moveTo>
                  <a:lnTo>
                    <a:pt x="678840" y="100799"/>
                  </a:lnTo>
                  <a:lnTo>
                    <a:pt x="674649" y="90716"/>
                  </a:lnTo>
                  <a:lnTo>
                    <a:pt x="662863" y="62382"/>
                  </a:lnTo>
                  <a:lnTo>
                    <a:pt x="662863" y="90716"/>
                  </a:lnTo>
                  <a:lnTo>
                    <a:pt x="603834" y="90716"/>
                  </a:lnTo>
                  <a:lnTo>
                    <a:pt x="633247" y="17068"/>
                  </a:lnTo>
                  <a:lnTo>
                    <a:pt x="662863" y="90716"/>
                  </a:lnTo>
                  <a:lnTo>
                    <a:pt x="662863" y="62382"/>
                  </a:lnTo>
                  <a:lnTo>
                    <a:pt x="644017" y="17068"/>
                  </a:lnTo>
                  <a:lnTo>
                    <a:pt x="637768" y="2057"/>
                  </a:lnTo>
                  <a:lnTo>
                    <a:pt x="628726" y="2057"/>
                  </a:lnTo>
                  <a:lnTo>
                    <a:pt x="573481" y="135343"/>
                  </a:lnTo>
                  <a:lnTo>
                    <a:pt x="532333" y="79616"/>
                  </a:lnTo>
                  <a:lnTo>
                    <a:pt x="531406" y="78371"/>
                  </a:lnTo>
                  <a:lnTo>
                    <a:pt x="544410" y="73101"/>
                  </a:lnTo>
                  <a:lnTo>
                    <a:pt x="548563" y="69329"/>
                  </a:lnTo>
                  <a:lnTo>
                    <a:pt x="553961" y="64439"/>
                  </a:lnTo>
                  <a:lnTo>
                    <a:pt x="559841" y="53378"/>
                  </a:lnTo>
                  <a:lnTo>
                    <a:pt x="561848" y="40932"/>
                  </a:lnTo>
                  <a:lnTo>
                    <a:pt x="559092" y="26352"/>
                  </a:lnTo>
                  <a:lnTo>
                    <a:pt x="551027" y="13931"/>
                  </a:lnTo>
                  <a:lnTo>
                    <a:pt x="549503" y="12928"/>
                  </a:lnTo>
                  <a:lnTo>
                    <a:pt x="549503" y="40932"/>
                  </a:lnTo>
                  <a:lnTo>
                    <a:pt x="547522" y="52578"/>
                  </a:lnTo>
                  <a:lnTo>
                    <a:pt x="541769" y="61531"/>
                  </a:lnTo>
                  <a:lnTo>
                    <a:pt x="532587" y="67297"/>
                  </a:lnTo>
                  <a:lnTo>
                    <a:pt x="520293" y="69329"/>
                  </a:lnTo>
                  <a:lnTo>
                    <a:pt x="470712" y="69329"/>
                  </a:lnTo>
                  <a:lnTo>
                    <a:pt x="470712" y="12750"/>
                  </a:lnTo>
                  <a:lnTo>
                    <a:pt x="520293" y="12750"/>
                  </a:lnTo>
                  <a:lnTo>
                    <a:pt x="531456" y="14757"/>
                  </a:lnTo>
                  <a:lnTo>
                    <a:pt x="540766" y="20434"/>
                  </a:lnTo>
                  <a:lnTo>
                    <a:pt x="547141" y="29324"/>
                  </a:lnTo>
                  <a:lnTo>
                    <a:pt x="549503" y="40932"/>
                  </a:lnTo>
                  <a:lnTo>
                    <a:pt x="549503" y="12928"/>
                  </a:lnTo>
                  <a:lnTo>
                    <a:pt x="549236" y="12750"/>
                  </a:lnTo>
                  <a:lnTo>
                    <a:pt x="537984" y="5295"/>
                  </a:lnTo>
                  <a:lnTo>
                    <a:pt x="520293" y="2057"/>
                  </a:lnTo>
                  <a:lnTo>
                    <a:pt x="458381" y="2057"/>
                  </a:lnTo>
                  <a:lnTo>
                    <a:pt x="458381" y="139065"/>
                  </a:lnTo>
                  <a:lnTo>
                    <a:pt x="470712" y="139065"/>
                  </a:lnTo>
                  <a:lnTo>
                    <a:pt x="470712" y="79616"/>
                  </a:lnTo>
                  <a:lnTo>
                    <a:pt x="518439" y="79616"/>
                  </a:lnTo>
                  <a:lnTo>
                    <a:pt x="562254" y="139065"/>
                  </a:lnTo>
                  <a:lnTo>
                    <a:pt x="571944" y="139065"/>
                  </a:lnTo>
                  <a:lnTo>
                    <a:pt x="576249" y="139065"/>
                  </a:lnTo>
                  <a:lnTo>
                    <a:pt x="584492" y="139065"/>
                  </a:lnTo>
                  <a:lnTo>
                    <a:pt x="599719" y="100799"/>
                  </a:lnTo>
                  <a:lnTo>
                    <a:pt x="666978" y="100799"/>
                  </a:lnTo>
                  <a:lnTo>
                    <a:pt x="682205" y="139065"/>
                  </a:lnTo>
                  <a:lnTo>
                    <a:pt x="694753" y="139065"/>
                  </a:lnTo>
                  <a:close/>
                </a:path>
                <a:path w="927735" h="141605">
                  <a:moveTo>
                    <a:pt x="780351" y="2590"/>
                  </a:moveTo>
                  <a:lnTo>
                    <a:pt x="673798" y="2590"/>
                  </a:lnTo>
                  <a:lnTo>
                    <a:pt x="673798" y="12750"/>
                  </a:lnTo>
                  <a:lnTo>
                    <a:pt x="720902" y="12750"/>
                  </a:lnTo>
                  <a:lnTo>
                    <a:pt x="720902" y="138480"/>
                  </a:lnTo>
                  <a:lnTo>
                    <a:pt x="733247" y="138480"/>
                  </a:lnTo>
                  <a:lnTo>
                    <a:pt x="733247" y="12750"/>
                  </a:lnTo>
                  <a:lnTo>
                    <a:pt x="780351" y="12750"/>
                  </a:lnTo>
                  <a:lnTo>
                    <a:pt x="780351" y="2590"/>
                  </a:lnTo>
                  <a:close/>
                </a:path>
                <a:path w="927735" h="141605">
                  <a:moveTo>
                    <a:pt x="901103" y="70764"/>
                  </a:moveTo>
                  <a:lnTo>
                    <a:pt x="896429" y="43484"/>
                  </a:lnTo>
                  <a:lnTo>
                    <a:pt x="888758" y="30391"/>
                  </a:lnTo>
                  <a:lnTo>
                    <a:pt x="888758" y="70764"/>
                  </a:lnTo>
                  <a:lnTo>
                    <a:pt x="884936" y="94602"/>
                  </a:lnTo>
                  <a:lnTo>
                    <a:pt x="874217" y="113576"/>
                  </a:lnTo>
                  <a:lnTo>
                    <a:pt x="857694" y="126098"/>
                  </a:lnTo>
                  <a:lnTo>
                    <a:pt x="836510" y="130619"/>
                  </a:lnTo>
                  <a:lnTo>
                    <a:pt x="815327" y="126098"/>
                  </a:lnTo>
                  <a:lnTo>
                    <a:pt x="798817" y="113576"/>
                  </a:lnTo>
                  <a:lnTo>
                    <a:pt x="788085" y="94602"/>
                  </a:lnTo>
                  <a:lnTo>
                    <a:pt x="784263" y="70764"/>
                  </a:lnTo>
                  <a:lnTo>
                    <a:pt x="788085" y="46888"/>
                  </a:lnTo>
                  <a:lnTo>
                    <a:pt x="798817" y="27851"/>
                  </a:lnTo>
                  <a:lnTo>
                    <a:pt x="815327" y="15252"/>
                  </a:lnTo>
                  <a:lnTo>
                    <a:pt x="836510" y="10693"/>
                  </a:lnTo>
                  <a:lnTo>
                    <a:pt x="857694" y="15252"/>
                  </a:lnTo>
                  <a:lnTo>
                    <a:pt x="874217" y="27851"/>
                  </a:lnTo>
                  <a:lnTo>
                    <a:pt x="884936" y="46888"/>
                  </a:lnTo>
                  <a:lnTo>
                    <a:pt x="888758" y="70764"/>
                  </a:lnTo>
                  <a:lnTo>
                    <a:pt x="888758" y="30391"/>
                  </a:lnTo>
                  <a:lnTo>
                    <a:pt x="883234" y="20955"/>
                  </a:lnTo>
                  <a:lnTo>
                    <a:pt x="869556" y="10693"/>
                  </a:lnTo>
                  <a:lnTo>
                    <a:pt x="862838" y="5651"/>
                  </a:lnTo>
                  <a:lnTo>
                    <a:pt x="836510" y="0"/>
                  </a:lnTo>
                  <a:lnTo>
                    <a:pt x="810196" y="5651"/>
                  </a:lnTo>
                  <a:lnTo>
                    <a:pt x="789800" y="20955"/>
                  </a:lnTo>
                  <a:lnTo>
                    <a:pt x="776605" y="43484"/>
                  </a:lnTo>
                  <a:lnTo>
                    <a:pt x="771918" y="70764"/>
                  </a:lnTo>
                  <a:lnTo>
                    <a:pt x="776605" y="98018"/>
                  </a:lnTo>
                  <a:lnTo>
                    <a:pt x="789800" y="120459"/>
                  </a:lnTo>
                  <a:lnTo>
                    <a:pt x="810196" y="135699"/>
                  </a:lnTo>
                  <a:lnTo>
                    <a:pt x="836510" y="141312"/>
                  </a:lnTo>
                  <a:lnTo>
                    <a:pt x="862838" y="135699"/>
                  </a:lnTo>
                  <a:lnTo>
                    <a:pt x="869632" y="130619"/>
                  </a:lnTo>
                  <a:lnTo>
                    <a:pt x="883234" y="120459"/>
                  </a:lnTo>
                  <a:lnTo>
                    <a:pt x="896429" y="98018"/>
                  </a:lnTo>
                  <a:lnTo>
                    <a:pt x="901103" y="70764"/>
                  </a:lnTo>
                  <a:close/>
                </a:path>
                <a:path w="927735" h="141605">
                  <a:moveTo>
                    <a:pt x="927658" y="2044"/>
                  </a:moveTo>
                  <a:lnTo>
                    <a:pt x="915327" y="2044"/>
                  </a:lnTo>
                  <a:lnTo>
                    <a:pt x="915327" y="139052"/>
                  </a:lnTo>
                  <a:lnTo>
                    <a:pt x="927658" y="139052"/>
                  </a:lnTo>
                  <a:lnTo>
                    <a:pt x="927658" y="2044"/>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20" name="object 20"/>
            <p:cNvPicPr/>
            <p:nvPr/>
          </p:nvPicPr>
          <p:blipFill>
            <a:blip r:embed="rId5" cstate="print"/>
            <a:stretch>
              <a:fillRect/>
            </a:stretch>
          </p:blipFill>
          <p:spPr>
            <a:xfrm>
              <a:off x="3382510" y="763270"/>
              <a:ext cx="216216" cy="137163"/>
            </a:xfrm>
            <a:prstGeom prst="rect">
              <a:avLst/>
            </a:prstGeom>
          </p:spPr>
        </p:pic>
        <p:sp>
          <p:nvSpPr>
            <p:cNvPr id="21" name="object 21"/>
            <p:cNvSpPr/>
            <p:nvPr/>
          </p:nvSpPr>
          <p:spPr>
            <a:xfrm>
              <a:off x="3639477" y="761364"/>
              <a:ext cx="1148080" cy="141605"/>
            </a:xfrm>
            <a:custGeom>
              <a:avLst/>
              <a:gdLst/>
              <a:ahLst/>
              <a:cxnLst/>
              <a:rect l="l" t="t" r="r" b="b"/>
              <a:pathLst>
                <a:path w="1148079" h="141605">
                  <a:moveTo>
                    <a:pt x="108000" y="70573"/>
                  </a:moveTo>
                  <a:lnTo>
                    <a:pt x="101968" y="43205"/>
                  </a:lnTo>
                  <a:lnTo>
                    <a:pt x="95453" y="34785"/>
                  </a:lnTo>
                  <a:lnTo>
                    <a:pt x="95453" y="70573"/>
                  </a:lnTo>
                  <a:lnTo>
                    <a:pt x="89763" y="95135"/>
                  </a:lnTo>
                  <a:lnTo>
                    <a:pt x="74752" y="113284"/>
                  </a:lnTo>
                  <a:lnTo>
                    <a:pt x="53530" y="124523"/>
                  </a:lnTo>
                  <a:lnTo>
                    <a:pt x="29210" y="128371"/>
                  </a:lnTo>
                  <a:lnTo>
                    <a:pt x="12344" y="128371"/>
                  </a:lnTo>
                  <a:lnTo>
                    <a:pt x="12344" y="12763"/>
                  </a:lnTo>
                  <a:lnTo>
                    <a:pt x="29210" y="12763"/>
                  </a:lnTo>
                  <a:lnTo>
                    <a:pt x="53530" y="16611"/>
                  </a:lnTo>
                  <a:lnTo>
                    <a:pt x="74752" y="27851"/>
                  </a:lnTo>
                  <a:lnTo>
                    <a:pt x="89763" y="45999"/>
                  </a:lnTo>
                  <a:lnTo>
                    <a:pt x="95453" y="70573"/>
                  </a:lnTo>
                  <a:lnTo>
                    <a:pt x="95453" y="34785"/>
                  </a:lnTo>
                  <a:lnTo>
                    <a:pt x="85191" y="21513"/>
                  </a:lnTo>
                  <a:lnTo>
                    <a:pt x="69557" y="12763"/>
                  </a:lnTo>
                  <a:lnTo>
                    <a:pt x="59664" y="7213"/>
                  </a:lnTo>
                  <a:lnTo>
                    <a:pt x="27355" y="2070"/>
                  </a:lnTo>
                  <a:lnTo>
                    <a:pt x="0" y="2070"/>
                  </a:lnTo>
                  <a:lnTo>
                    <a:pt x="0" y="139077"/>
                  </a:lnTo>
                  <a:lnTo>
                    <a:pt x="27355" y="139077"/>
                  </a:lnTo>
                  <a:lnTo>
                    <a:pt x="59664" y="133921"/>
                  </a:lnTo>
                  <a:lnTo>
                    <a:pt x="69583" y="128371"/>
                  </a:lnTo>
                  <a:lnTo>
                    <a:pt x="85191" y="119634"/>
                  </a:lnTo>
                  <a:lnTo>
                    <a:pt x="101968" y="97942"/>
                  </a:lnTo>
                  <a:lnTo>
                    <a:pt x="108000" y="70573"/>
                  </a:lnTo>
                  <a:close/>
                </a:path>
                <a:path w="1148079" h="141605">
                  <a:moveTo>
                    <a:pt x="209232" y="1905"/>
                  </a:moveTo>
                  <a:lnTo>
                    <a:pt x="117894" y="1905"/>
                  </a:lnTo>
                  <a:lnTo>
                    <a:pt x="117894" y="13335"/>
                  </a:lnTo>
                  <a:lnTo>
                    <a:pt x="117894" y="62865"/>
                  </a:lnTo>
                  <a:lnTo>
                    <a:pt x="117894" y="73025"/>
                  </a:lnTo>
                  <a:lnTo>
                    <a:pt x="117894" y="128905"/>
                  </a:lnTo>
                  <a:lnTo>
                    <a:pt x="117894" y="139065"/>
                  </a:lnTo>
                  <a:lnTo>
                    <a:pt x="209232" y="139065"/>
                  </a:lnTo>
                  <a:lnTo>
                    <a:pt x="209232" y="128905"/>
                  </a:lnTo>
                  <a:lnTo>
                    <a:pt x="130441" y="128905"/>
                  </a:lnTo>
                  <a:lnTo>
                    <a:pt x="130441" y="73025"/>
                  </a:lnTo>
                  <a:lnTo>
                    <a:pt x="204089" y="73025"/>
                  </a:lnTo>
                  <a:lnTo>
                    <a:pt x="204089" y="62865"/>
                  </a:lnTo>
                  <a:lnTo>
                    <a:pt x="130441" y="62865"/>
                  </a:lnTo>
                  <a:lnTo>
                    <a:pt x="130441" y="13335"/>
                  </a:lnTo>
                  <a:lnTo>
                    <a:pt x="209232" y="13335"/>
                  </a:lnTo>
                  <a:lnTo>
                    <a:pt x="209232" y="1905"/>
                  </a:lnTo>
                  <a:close/>
                </a:path>
                <a:path w="1148079" h="141605">
                  <a:moveTo>
                    <a:pt x="343357" y="139077"/>
                  </a:moveTo>
                  <a:lnTo>
                    <a:pt x="299427" y="79629"/>
                  </a:lnTo>
                  <a:lnTo>
                    <a:pt x="298513" y="78384"/>
                  </a:lnTo>
                  <a:lnTo>
                    <a:pt x="311505" y="73113"/>
                  </a:lnTo>
                  <a:lnTo>
                    <a:pt x="315671" y="69342"/>
                  </a:lnTo>
                  <a:lnTo>
                    <a:pt x="321068" y="64452"/>
                  </a:lnTo>
                  <a:lnTo>
                    <a:pt x="326948" y="53390"/>
                  </a:lnTo>
                  <a:lnTo>
                    <a:pt x="328968" y="40944"/>
                  </a:lnTo>
                  <a:lnTo>
                    <a:pt x="326199" y="26365"/>
                  </a:lnTo>
                  <a:lnTo>
                    <a:pt x="318135" y="13944"/>
                  </a:lnTo>
                  <a:lnTo>
                    <a:pt x="316623" y="12954"/>
                  </a:lnTo>
                  <a:lnTo>
                    <a:pt x="316623" y="40944"/>
                  </a:lnTo>
                  <a:lnTo>
                    <a:pt x="314629" y="52590"/>
                  </a:lnTo>
                  <a:lnTo>
                    <a:pt x="308876" y="61544"/>
                  </a:lnTo>
                  <a:lnTo>
                    <a:pt x="299694" y="67310"/>
                  </a:lnTo>
                  <a:lnTo>
                    <a:pt x="287413" y="69342"/>
                  </a:lnTo>
                  <a:lnTo>
                    <a:pt x="237832" y="69342"/>
                  </a:lnTo>
                  <a:lnTo>
                    <a:pt x="237832" y="12763"/>
                  </a:lnTo>
                  <a:lnTo>
                    <a:pt x="287413" y="12763"/>
                  </a:lnTo>
                  <a:lnTo>
                    <a:pt x="298564" y="14770"/>
                  </a:lnTo>
                  <a:lnTo>
                    <a:pt x="307873" y="20447"/>
                  </a:lnTo>
                  <a:lnTo>
                    <a:pt x="314248" y="29337"/>
                  </a:lnTo>
                  <a:lnTo>
                    <a:pt x="316623" y="40944"/>
                  </a:lnTo>
                  <a:lnTo>
                    <a:pt x="316623" y="12954"/>
                  </a:lnTo>
                  <a:lnTo>
                    <a:pt x="316344" y="12763"/>
                  </a:lnTo>
                  <a:lnTo>
                    <a:pt x="305092" y="5308"/>
                  </a:lnTo>
                  <a:lnTo>
                    <a:pt x="287413" y="2070"/>
                  </a:lnTo>
                  <a:lnTo>
                    <a:pt x="225488" y="2070"/>
                  </a:lnTo>
                  <a:lnTo>
                    <a:pt x="225488" y="139077"/>
                  </a:lnTo>
                  <a:lnTo>
                    <a:pt x="237832" y="139077"/>
                  </a:lnTo>
                  <a:lnTo>
                    <a:pt x="237832" y="79629"/>
                  </a:lnTo>
                  <a:lnTo>
                    <a:pt x="285559" y="79629"/>
                  </a:lnTo>
                  <a:lnTo>
                    <a:pt x="329374" y="139077"/>
                  </a:lnTo>
                  <a:lnTo>
                    <a:pt x="343357" y="139077"/>
                  </a:lnTo>
                  <a:close/>
                </a:path>
                <a:path w="1148079" h="141605">
                  <a:moveTo>
                    <a:pt x="476885" y="2057"/>
                  </a:moveTo>
                  <a:lnTo>
                    <a:pt x="464947" y="2057"/>
                  </a:lnTo>
                  <a:lnTo>
                    <a:pt x="413524" y="104711"/>
                  </a:lnTo>
                  <a:lnTo>
                    <a:pt x="362089" y="2057"/>
                  </a:lnTo>
                  <a:lnTo>
                    <a:pt x="350164" y="2057"/>
                  </a:lnTo>
                  <a:lnTo>
                    <a:pt x="350164" y="139065"/>
                  </a:lnTo>
                  <a:lnTo>
                    <a:pt x="362089" y="139065"/>
                  </a:lnTo>
                  <a:lnTo>
                    <a:pt x="362089" y="24688"/>
                  </a:lnTo>
                  <a:lnTo>
                    <a:pt x="409613" y="120954"/>
                  </a:lnTo>
                  <a:lnTo>
                    <a:pt x="417436" y="120954"/>
                  </a:lnTo>
                  <a:lnTo>
                    <a:pt x="464947" y="24688"/>
                  </a:lnTo>
                  <a:lnTo>
                    <a:pt x="464947" y="139065"/>
                  </a:lnTo>
                  <a:lnTo>
                    <a:pt x="476885" y="139065"/>
                  </a:lnTo>
                  <a:lnTo>
                    <a:pt x="476885" y="2057"/>
                  </a:lnTo>
                  <a:close/>
                </a:path>
                <a:path w="1148079" h="141605">
                  <a:moveTo>
                    <a:pt x="604647" y="139077"/>
                  </a:moveTo>
                  <a:lnTo>
                    <a:pt x="588733" y="100812"/>
                  </a:lnTo>
                  <a:lnTo>
                    <a:pt x="584542" y="90728"/>
                  </a:lnTo>
                  <a:lnTo>
                    <a:pt x="572770" y="62433"/>
                  </a:lnTo>
                  <a:lnTo>
                    <a:pt x="572770" y="90728"/>
                  </a:lnTo>
                  <a:lnTo>
                    <a:pt x="513727" y="90728"/>
                  </a:lnTo>
                  <a:lnTo>
                    <a:pt x="543140" y="17081"/>
                  </a:lnTo>
                  <a:lnTo>
                    <a:pt x="572770" y="90728"/>
                  </a:lnTo>
                  <a:lnTo>
                    <a:pt x="572770" y="62433"/>
                  </a:lnTo>
                  <a:lnTo>
                    <a:pt x="553910" y="17081"/>
                  </a:lnTo>
                  <a:lnTo>
                    <a:pt x="547662" y="2070"/>
                  </a:lnTo>
                  <a:lnTo>
                    <a:pt x="538619" y="2070"/>
                  </a:lnTo>
                  <a:lnTo>
                    <a:pt x="481838" y="139077"/>
                  </a:lnTo>
                  <a:lnTo>
                    <a:pt x="494385" y="139077"/>
                  </a:lnTo>
                  <a:lnTo>
                    <a:pt x="509612" y="100812"/>
                  </a:lnTo>
                  <a:lnTo>
                    <a:pt x="576872" y="100812"/>
                  </a:lnTo>
                  <a:lnTo>
                    <a:pt x="592099" y="139077"/>
                  </a:lnTo>
                  <a:lnTo>
                    <a:pt x="604647" y="139077"/>
                  </a:lnTo>
                  <a:close/>
                </a:path>
                <a:path w="1148079" h="141605">
                  <a:moveTo>
                    <a:pt x="690232" y="2603"/>
                  </a:moveTo>
                  <a:lnTo>
                    <a:pt x="583679" y="2603"/>
                  </a:lnTo>
                  <a:lnTo>
                    <a:pt x="583679" y="12763"/>
                  </a:lnTo>
                  <a:lnTo>
                    <a:pt x="630783" y="12763"/>
                  </a:lnTo>
                  <a:lnTo>
                    <a:pt x="630783" y="138493"/>
                  </a:lnTo>
                  <a:lnTo>
                    <a:pt x="643128" y="138493"/>
                  </a:lnTo>
                  <a:lnTo>
                    <a:pt x="643128" y="12763"/>
                  </a:lnTo>
                  <a:lnTo>
                    <a:pt x="690232" y="12763"/>
                  </a:lnTo>
                  <a:lnTo>
                    <a:pt x="690232" y="2603"/>
                  </a:lnTo>
                  <a:close/>
                </a:path>
                <a:path w="1148079" h="141605">
                  <a:moveTo>
                    <a:pt x="810996" y="70777"/>
                  </a:moveTo>
                  <a:lnTo>
                    <a:pt x="806323" y="43497"/>
                  </a:lnTo>
                  <a:lnTo>
                    <a:pt x="798652" y="30403"/>
                  </a:lnTo>
                  <a:lnTo>
                    <a:pt x="798652" y="70777"/>
                  </a:lnTo>
                  <a:lnTo>
                    <a:pt x="794829" y="94615"/>
                  </a:lnTo>
                  <a:lnTo>
                    <a:pt x="784110" y="113588"/>
                  </a:lnTo>
                  <a:lnTo>
                    <a:pt x="767588" y="126111"/>
                  </a:lnTo>
                  <a:lnTo>
                    <a:pt x="746404" y="130632"/>
                  </a:lnTo>
                  <a:lnTo>
                    <a:pt x="725220" y="126111"/>
                  </a:lnTo>
                  <a:lnTo>
                    <a:pt x="708710" y="113588"/>
                  </a:lnTo>
                  <a:lnTo>
                    <a:pt x="697979" y="94615"/>
                  </a:lnTo>
                  <a:lnTo>
                    <a:pt x="694156" y="70777"/>
                  </a:lnTo>
                  <a:lnTo>
                    <a:pt x="697979" y="46901"/>
                  </a:lnTo>
                  <a:lnTo>
                    <a:pt x="708710" y="27863"/>
                  </a:lnTo>
                  <a:lnTo>
                    <a:pt x="725220" y="15265"/>
                  </a:lnTo>
                  <a:lnTo>
                    <a:pt x="746404" y="10706"/>
                  </a:lnTo>
                  <a:lnTo>
                    <a:pt x="767588" y="15265"/>
                  </a:lnTo>
                  <a:lnTo>
                    <a:pt x="784110" y="27863"/>
                  </a:lnTo>
                  <a:lnTo>
                    <a:pt x="794829" y="46901"/>
                  </a:lnTo>
                  <a:lnTo>
                    <a:pt x="798652" y="70777"/>
                  </a:lnTo>
                  <a:lnTo>
                    <a:pt x="798652" y="30403"/>
                  </a:lnTo>
                  <a:lnTo>
                    <a:pt x="793127" y="20967"/>
                  </a:lnTo>
                  <a:lnTo>
                    <a:pt x="779449" y="10706"/>
                  </a:lnTo>
                  <a:lnTo>
                    <a:pt x="772731" y="5664"/>
                  </a:lnTo>
                  <a:lnTo>
                    <a:pt x="746404" y="12"/>
                  </a:lnTo>
                  <a:lnTo>
                    <a:pt x="720090" y="5664"/>
                  </a:lnTo>
                  <a:lnTo>
                    <a:pt x="699693" y="20967"/>
                  </a:lnTo>
                  <a:lnTo>
                    <a:pt x="686498" y="43497"/>
                  </a:lnTo>
                  <a:lnTo>
                    <a:pt x="681812" y="70777"/>
                  </a:lnTo>
                  <a:lnTo>
                    <a:pt x="686498" y="98031"/>
                  </a:lnTo>
                  <a:lnTo>
                    <a:pt x="699693" y="120472"/>
                  </a:lnTo>
                  <a:lnTo>
                    <a:pt x="720090" y="135712"/>
                  </a:lnTo>
                  <a:lnTo>
                    <a:pt x="746404" y="141325"/>
                  </a:lnTo>
                  <a:lnTo>
                    <a:pt x="772731" y="135712"/>
                  </a:lnTo>
                  <a:lnTo>
                    <a:pt x="779526" y="130632"/>
                  </a:lnTo>
                  <a:lnTo>
                    <a:pt x="793127" y="120472"/>
                  </a:lnTo>
                  <a:lnTo>
                    <a:pt x="806323" y="98031"/>
                  </a:lnTo>
                  <a:lnTo>
                    <a:pt x="810996" y="70777"/>
                  </a:lnTo>
                  <a:close/>
                </a:path>
                <a:path w="1148079" h="141605">
                  <a:moveTo>
                    <a:pt x="908519" y="128905"/>
                  </a:moveTo>
                  <a:lnTo>
                    <a:pt x="836523" y="128905"/>
                  </a:lnTo>
                  <a:lnTo>
                    <a:pt x="836523" y="1905"/>
                  </a:lnTo>
                  <a:lnTo>
                    <a:pt x="824179" y="1905"/>
                  </a:lnTo>
                  <a:lnTo>
                    <a:pt x="824179" y="128905"/>
                  </a:lnTo>
                  <a:lnTo>
                    <a:pt x="824179" y="139065"/>
                  </a:lnTo>
                  <a:lnTo>
                    <a:pt x="908519" y="139065"/>
                  </a:lnTo>
                  <a:lnTo>
                    <a:pt x="908519" y="128905"/>
                  </a:lnTo>
                  <a:close/>
                </a:path>
                <a:path w="1148079" h="141605">
                  <a:moveTo>
                    <a:pt x="1031138" y="70777"/>
                  </a:moveTo>
                  <a:lnTo>
                    <a:pt x="1026452" y="43497"/>
                  </a:lnTo>
                  <a:lnTo>
                    <a:pt x="1018794" y="30416"/>
                  </a:lnTo>
                  <a:lnTo>
                    <a:pt x="1018794" y="70777"/>
                  </a:lnTo>
                  <a:lnTo>
                    <a:pt x="1014971" y="94615"/>
                  </a:lnTo>
                  <a:lnTo>
                    <a:pt x="1004239" y="113588"/>
                  </a:lnTo>
                  <a:lnTo>
                    <a:pt x="987729" y="126111"/>
                  </a:lnTo>
                  <a:lnTo>
                    <a:pt x="966546" y="130632"/>
                  </a:lnTo>
                  <a:lnTo>
                    <a:pt x="945362" y="126111"/>
                  </a:lnTo>
                  <a:lnTo>
                    <a:pt x="928852" y="113588"/>
                  </a:lnTo>
                  <a:lnTo>
                    <a:pt x="918121" y="94615"/>
                  </a:lnTo>
                  <a:lnTo>
                    <a:pt x="914298" y="70777"/>
                  </a:lnTo>
                  <a:lnTo>
                    <a:pt x="918121" y="46901"/>
                  </a:lnTo>
                  <a:lnTo>
                    <a:pt x="928852" y="27863"/>
                  </a:lnTo>
                  <a:lnTo>
                    <a:pt x="945362" y="15265"/>
                  </a:lnTo>
                  <a:lnTo>
                    <a:pt x="966546" y="10706"/>
                  </a:lnTo>
                  <a:lnTo>
                    <a:pt x="987729" y="15265"/>
                  </a:lnTo>
                  <a:lnTo>
                    <a:pt x="1004239" y="27863"/>
                  </a:lnTo>
                  <a:lnTo>
                    <a:pt x="1014971" y="46901"/>
                  </a:lnTo>
                  <a:lnTo>
                    <a:pt x="1018794" y="70777"/>
                  </a:lnTo>
                  <a:lnTo>
                    <a:pt x="1018794" y="30416"/>
                  </a:lnTo>
                  <a:lnTo>
                    <a:pt x="1013269" y="20967"/>
                  </a:lnTo>
                  <a:lnTo>
                    <a:pt x="999591" y="10706"/>
                  </a:lnTo>
                  <a:lnTo>
                    <a:pt x="992860" y="5664"/>
                  </a:lnTo>
                  <a:lnTo>
                    <a:pt x="966546" y="12"/>
                  </a:lnTo>
                  <a:lnTo>
                    <a:pt x="940219" y="5664"/>
                  </a:lnTo>
                  <a:lnTo>
                    <a:pt x="919822" y="20967"/>
                  </a:lnTo>
                  <a:lnTo>
                    <a:pt x="906640" y="43497"/>
                  </a:lnTo>
                  <a:lnTo>
                    <a:pt x="901954" y="70777"/>
                  </a:lnTo>
                  <a:lnTo>
                    <a:pt x="906640" y="98031"/>
                  </a:lnTo>
                  <a:lnTo>
                    <a:pt x="919822" y="120472"/>
                  </a:lnTo>
                  <a:lnTo>
                    <a:pt x="940219" y="135712"/>
                  </a:lnTo>
                  <a:lnTo>
                    <a:pt x="966546" y="141325"/>
                  </a:lnTo>
                  <a:lnTo>
                    <a:pt x="992860" y="135712"/>
                  </a:lnTo>
                  <a:lnTo>
                    <a:pt x="999667" y="130632"/>
                  </a:lnTo>
                  <a:lnTo>
                    <a:pt x="1013269" y="120472"/>
                  </a:lnTo>
                  <a:lnTo>
                    <a:pt x="1026452" y="98031"/>
                  </a:lnTo>
                  <a:lnTo>
                    <a:pt x="1031138" y="70777"/>
                  </a:lnTo>
                  <a:close/>
                </a:path>
                <a:path w="1148079" h="141605">
                  <a:moveTo>
                    <a:pt x="1147597" y="78574"/>
                  </a:moveTo>
                  <a:lnTo>
                    <a:pt x="1136484" y="78574"/>
                  </a:lnTo>
                  <a:lnTo>
                    <a:pt x="1136484" y="127546"/>
                  </a:lnTo>
                  <a:lnTo>
                    <a:pt x="1128699" y="128905"/>
                  </a:lnTo>
                  <a:lnTo>
                    <a:pt x="1120965" y="129870"/>
                  </a:lnTo>
                  <a:lnTo>
                    <a:pt x="1113586" y="130441"/>
                  </a:lnTo>
                  <a:lnTo>
                    <a:pt x="1106855" y="130632"/>
                  </a:lnTo>
                  <a:lnTo>
                    <a:pt x="1082154" y="126314"/>
                  </a:lnTo>
                  <a:lnTo>
                    <a:pt x="1062316" y="114109"/>
                  </a:lnTo>
                  <a:lnTo>
                    <a:pt x="1049108" y="95148"/>
                  </a:lnTo>
                  <a:lnTo>
                    <a:pt x="1044321" y="70561"/>
                  </a:lnTo>
                  <a:lnTo>
                    <a:pt x="1048969" y="45415"/>
                  </a:lnTo>
                  <a:lnTo>
                    <a:pt x="1061923" y="26593"/>
                  </a:lnTo>
                  <a:lnTo>
                    <a:pt x="1081722" y="14795"/>
                  </a:lnTo>
                  <a:lnTo>
                    <a:pt x="1106855" y="10706"/>
                  </a:lnTo>
                  <a:lnTo>
                    <a:pt x="1114996" y="10909"/>
                  </a:lnTo>
                  <a:lnTo>
                    <a:pt x="1123391" y="11557"/>
                  </a:lnTo>
                  <a:lnTo>
                    <a:pt x="1132052" y="12700"/>
                  </a:lnTo>
                  <a:lnTo>
                    <a:pt x="1141006" y="14401"/>
                  </a:lnTo>
                  <a:lnTo>
                    <a:pt x="1142860" y="4318"/>
                  </a:lnTo>
                  <a:lnTo>
                    <a:pt x="1134427" y="2438"/>
                  </a:lnTo>
                  <a:lnTo>
                    <a:pt x="1125296" y="1079"/>
                  </a:lnTo>
                  <a:lnTo>
                    <a:pt x="1116037" y="279"/>
                  </a:lnTo>
                  <a:lnTo>
                    <a:pt x="1107274" y="0"/>
                  </a:lnTo>
                  <a:lnTo>
                    <a:pt x="1075893" y="5270"/>
                  </a:lnTo>
                  <a:lnTo>
                    <a:pt x="1052182" y="19939"/>
                  </a:lnTo>
                  <a:lnTo>
                    <a:pt x="1037196" y="42278"/>
                  </a:lnTo>
                  <a:lnTo>
                    <a:pt x="1031976" y="70561"/>
                  </a:lnTo>
                  <a:lnTo>
                    <a:pt x="1037640" y="98285"/>
                  </a:lnTo>
                  <a:lnTo>
                    <a:pt x="1053363" y="120764"/>
                  </a:lnTo>
                  <a:lnTo>
                    <a:pt x="1077277" y="135826"/>
                  </a:lnTo>
                  <a:lnTo>
                    <a:pt x="1107478" y="141325"/>
                  </a:lnTo>
                  <a:lnTo>
                    <a:pt x="1116596" y="140982"/>
                  </a:lnTo>
                  <a:lnTo>
                    <a:pt x="1126832" y="139890"/>
                  </a:lnTo>
                  <a:lnTo>
                    <a:pt x="1137412" y="138036"/>
                  </a:lnTo>
                  <a:lnTo>
                    <a:pt x="1147597" y="135369"/>
                  </a:lnTo>
                  <a:lnTo>
                    <a:pt x="1147597" y="78574"/>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22" name="object 22"/>
            <p:cNvPicPr/>
            <p:nvPr/>
          </p:nvPicPr>
          <p:blipFill>
            <a:blip r:embed="rId6" cstate="print"/>
            <a:stretch>
              <a:fillRect/>
            </a:stretch>
          </p:blipFill>
          <p:spPr>
            <a:xfrm>
              <a:off x="4806416" y="761372"/>
              <a:ext cx="273439" cy="177520"/>
            </a:xfrm>
            <a:prstGeom prst="rect">
              <a:avLst/>
            </a:prstGeom>
          </p:spPr>
        </p:pic>
        <p:sp>
          <p:nvSpPr>
            <p:cNvPr id="23" name="object 23"/>
            <p:cNvSpPr/>
            <p:nvPr/>
          </p:nvSpPr>
          <p:spPr>
            <a:xfrm>
              <a:off x="5100028" y="763269"/>
              <a:ext cx="91440" cy="137160"/>
            </a:xfrm>
            <a:custGeom>
              <a:avLst/>
              <a:gdLst/>
              <a:ahLst/>
              <a:cxnLst/>
              <a:rect l="l" t="t" r="r" b="b"/>
              <a:pathLst>
                <a:path w="91439" h="137159">
                  <a:moveTo>
                    <a:pt x="91338" y="0"/>
                  </a:moveTo>
                  <a:lnTo>
                    <a:pt x="0" y="0"/>
                  </a:lnTo>
                  <a:lnTo>
                    <a:pt x="0" y="11430"/>
                  </a:lnTo>
                  <a:lnTo>
                    <a:pt x="0" y="60960"/>
                  </a:lnTo>
                  <a:lnTo>
                    <a:pt x="0" y="71120"/>
                  </a:lnTo>
                  <a:lnTo>
                    <a:pt x="0" y="127000"/>
                  </a:lnTo>
                  <a:lnTo>
                    <a:pt x="0" y="137160"/>
                  </a:lnTo>
                  <a:lnTo>
                    <a:pt x="91338" y="137160"/>
                  </a:lnTo>
                  <a:lnTo>
                    <a:pt x="91338" y="127000"/>
                  </a:lnTo>
                  <a:lnTo>
                    <a:pt x="12547" y="127000"/>
                  </a:lnTo>
                  <a:lnTo>
                    <a:pt x="12547" y="71120"/>
                  </a:lnTo>
                  <a:lnTo>
                    <a:pt x="86194" y="71120"/>
                  </a:lnTo>
                  <a:lnTo>
                    <a:pt x="86194" y="60960"/>
                  </a:lnTo>
                  <a:lnTo>
                    <a:pt x="12547" y="60960"/>
                  </a:lnTo>
                  <a:lnTo>
                    <a:pt x="12547" y="11430"/>
                  </a:lnTo>
                  <a:lnTo>
                    <a:pt x="91338" y="11430"/>
                  </a:lnTo>
                  <a:lnTo>
                    <a:pt x="91338" y="0"/>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grpSp>
        <p:nvGrpSpPr>
          <p:cNvPr id="24" name="object 24"/>
          <p:cNvGrpSpPr/>
          <p:nvPr/>
        </p:nvGrpSpPr>
        <p:grpSpPr>
          <a:xfrm>
            <a:off x="6059220" y="1113396"/>
            <a:ext cx="226060" cy="315595"/>
            <a:chOff x="6059220" y="1113396"/>
            <a:chExt cx="226060" cy="315595"/>
          </a:xfrm>
        </p:grpSpPr>
        <p:sp>
          <p:nvSpPr>
            <p:cNvPr id="25" name="object 25"/>
            <p:cNvSpPr/>
            <p:nvPr/>
          </p:nvSpPr>
          <p:spPr>
            <a:xfrm>
              <a:off x="6059220" y="1113396"/>
              <a:ext cx="226060" cy="315595"/>
            </a:xfrm>
            <a:custGeom>
              <a:avLst/>
              <a:gdLst/>
              <a:ahLst/>
              <a:cxnLst/>
              <a:rect l="l" t="t" r="r" b="b"/>
              <a:pathLst>
                <a:path w="226060" h="315594">
                  <a:moveTo>
                    <a:pt x="225793" y="0"/>
                  </a:moveTo>
                  <a:lnTo>
                    <a:pt x="0" y="0"/>
                  </a:lnTo>
                  <a:lnTo>
                    <a:pt x="0" y="315341"/>
                  </a:lnTo>
                  <a:lnTo>
                    <a:pt x="225793" y="315341"/>
                  </a:lnTo>
                  <a:lnTo>
                    <a:pt x="225793" y="0"/>
                  </a:lnTo>
                  <a:close/>
                </a:path>
              </a:pathLst>
            </a:custGeom>
            <a:solidFill>
              <a:srgbClr val="00A0E3"/>
            </a:solidFill>
          </p:spPr>
          <p:txBody>
            <a:bodyPr wrap="square" lIns="0" tIns="0" rIns="0" bIns="0" rtlCol="0"/>
            <a:lstStyle/>
            <a:p>
              <a:endParaRPr>
                <a:latin typeface="Trebuchet MS" panose="020B0703020202090204" pitchFamily="34" charset="0"/>
              </a:endParaRPr>
            </a:p>
          </p:txBody>
        </p:sp>
        <p:sp>
          <p:nvSpPr>
            <p:cNvPr id="26" name="object 26"/>
            <p:cNvSpPr/>
            <p:nvPr/>
          </p:nvSpPr>
          <p:spPr>
            <a:xfrm>
              <a:off x="6084806" y="1113419"/>
              <a:ext cx="165735" cy="315595"/>
            </a:xfrm>
            <a:custGeom>
              <a:avLst/>
              <a:gdLst/>
              <a:ahLst/>
              <a:cxnLst/>
              <a:rect l="l" t="t" r="r" b="b"/>
              <a:pathLst>
                <a:path w="165735" h="315594">
                  <a:moveTo>
                    <a:pt x="165252" y="0"/>
                  </a:moveTo>
                  <a:lnTo>
                    <a:pt x="86423" y="0"/>
                  </a:lnTo>
                  <a:lnTo>
                    <a:pt x="0" y="56641"/>
                  </a:lnTo>
                  <a:lnTo>
                    <a:pt x="11061" y="119595"/>
                  </a:lnTo>
                  <a:lnTo>
                    <a:pt x="86423" y="67297"/>
                  </a:lnTo>
                  <a:lnTo>
                    <a:pt x="86423" y="315315"/>
                  </a:lnTo>
                  <a:lnTo>
                    <a:pt x="165252" y="315315"/>
                  </a:lnTo>
                  <a:lnTo>
                    <a:pt x="165252" y="0"/>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sp>
        <p:nvSpPr>
          <p:cNvPr id="27" name="object 27"/>
          <p:cNvSpPr txBox="1"/>
          <p:nvPr/>
        </p:nvSpPr>
        <p:spPr>
          <a:xfrm>
            <a:off x="6285751" y="1231222"/>
            <a:ext cx="896619" cy="139782"/>
          </a:xfrm>
          <a:prstGeom prst="rect">
            <a:avLst/>
          </a:prstGeom>
        </p:spPr>
        <p:txBody>
          <a:bodyPr vert="horz" wrap="square" lIns="0" tIns="16510" rIns="0" bIns="0" rtlCol="0">
            <a:spAutoFit/>
          </a:bodyPr>
          <a:lstStyle/>
          <a:p>
            <a:pPr marL="12700">
              <a:lnSpc>
                <a:spcPct val="100000"/>
              </a:lnSpc>
              <a:spcBef>
                <a:spcPts val="130"/>
              </a:spcBef>
            </a:pPr>
            <a:r>
              <a:rPr lang="el-GR" sz="800">
                <a:latin typeface="Trebuchet MS" panose="020B0703020202090204" pitchFamily="34" charset="0"/>
                <a:cs typeface="Arial"/>
              </a:rPr>
              <a:t>ΟΙ </a:t>
            </a:r>
            <a:r>
              <a:rPr lang="el-GR" sz="800" b="1">
                <a:latin typeface="Trebuchet MS" panose="020B0703020202090204" pitchFamily="34" charset="0"/>
                <a:cs typeface="Arial"/>
              </a:rPr>
              <a:t>ΔΕΡΜΑΤΟΛΟΓΟΙ</a:t>
            </a:r>
            <a:endParaRPr sz="800">
              <a:latin typeface="Trebuchet MS" panose="020B0703020202090204" pitchFamily="34" charset="0"/>
              <a:cs typeface="Arial"/>
            </a:endParaRPr>
          </a:p>
        </p:txBody>
      </p:sp>
      <p:sp>
        <p:nvSpPr>
          <p:cNvPr id="28" name="object 28"/>
          <p:cNvSpPr txBox="1"/>
          <p:nvPr/>
        </p:nvSpPr>
        <p:spPr>
          <a:xfrm>
            <a:off x="6285751" y="1063613"/>
            <a:ext cx="1250777" cy="139782"/>
          </a:xfrm>
          <a:prstGeom prst="rect">
            <a:avLst/>
          </a:prstGeom>
        </p:spPr>
        <p:txBody>
          <a:bodyPr vert="horz" wrap="square" lIns="0" tIns="16510" rIns="0" bIns="0" rtlCol="0">
            <a:spAutoFit/>
          </a:bodyPr>
          <a:lstStyle/>
          <a:p>
            <a:pPr marL="12700">
              <a:lnSpc>
                <a:spcPct val="100000"/>
              </a:lnSpc>
              <a:spcBef>
                <a:spcPts val="130"/>
              </a:spcBef>
            </a:pPr>
            <a:r>
              <a:rPr lang="el-GR" sz="800">
                <a:latin typeface="Trebuchet MS" panose="020B0703020202090204" pitchFamily="34" charset="0"/>
                <a:cs typeface="Arial"/>
              </a:rPr>
              <a:t>ΜΑΡΚΑ ΦΡΟΝΤΙΔΑΣ</a:t>
            </a:r>
            <a:endParaRPr sz="800">
              <a:latin typeface="Trebuchet MS" panose="020B0703020202090204" pitchFamily="34" charset="0"/>
              <a:cs typeface="Arial"/>
            </a:endParaRPr>
          </a:p>
        </p:txBody>
      </p:sp>
      <p:sp>
        <p:nvSpPr>
          <p:cNvPr id="29" name="object 29"/>
          <p:cNvSpPr txBox="1"/>
          <p:nvPr/>
        </p:nvSpPr>
        <p:spPr>
          <a:xfrm>
            <a:off x="6285750" y="1149479"/>
            <a:ext cx="1657581" cy="139782"/>
          </a:xfrm>
          <a:prstGeom prst="rect">
            <a:avLst/>
          </a:prstGeom>
        </p:spPr>
        <p:txBody>
          <a:bodyPr vert="horz" wrap="square" lIns="0" tIns="16510" rIns="0" bIns="0" rtlCol="0">
            <a:spAutoFit/>
          </a:bodyPr>
          <a:lstStyle/>
          <a:p>
            <a:pPr marL="12700">
              <a:lnSpc>
                <a:spcPct val="100000"/>
              </a:lnSpc>
              <a:spcBef>
                <a:spcPts val="130"/>
              </a:spcBef>
            </a:pPr>
            <a:r>
              <a:rPr lang="el-GR" sz="800">
                <a:latin typeface="Trebuchet MS" panose="020B0703020202090204" pitchFamily="34" charset="0"/>
                <a:cs typeface="Arial"/>
              </a:rPr>
              <a:t>ΠΟΥ ΣΥΝΙΣΤΟΥΝ</a:t>
            </a:r>
            <a:endParaRPr sz="800">
              <a:latin typeface="Trebuchet MS" panose="020B0703020202090204" pitchFamily="34" charset="0"/>
              <a:cs typeface="Arial"/>
            </a:endParaRPr>
          </a:p>
        </p:txBody>
      </p:sp>
      <p:sp>
        <p:nvSpPr>
          <p:cNvPr id="30" name="object 30"/>
          <p:cNvSpPr txBox="1"/>
          <p:nvPr/>
        </p:nvSpPr>
        <p:spPr>
          <a:xfrm>
            <a:off x="5910877" y="1295455"/>
            <a:ext cx="1338641" cy="174407"/>
          </a:xfrm>
          <a:prstGeom prst="rect">
            <a:avLst/>
          </a:prstGeom>
        </p:spPr>
        <p:txBody>
          <a:bodyPr vert="horz" wrap="square" lIns="0" tIns="12700" rIns="0" bIns="0" rtlCol="0">
            <a:spAutoFit/>
          </a:bodyPr>
          <a:lstStyle/>
          <a:p>
            <a:pPr marL="12700">
              <a:lnSpc>
                <a:spcPct val="100000"/>
              </a:lnSpc>
              <a:spcBef>
                <a:spcPts val="100"/>
              </a:spcBef>
              <a:tabLst>
                <a:tab pos="386080" algn="l"/>
              </a:tabLst>
            </a:pPr>
            <a:r>
              <a:rPr sz="1050" b="1">
                <a:latin typeface="Trebuchet MS" panose="020B0703020202090204" pitchFamily="34" charset="0"/>
                <a:cs typeface="Arial"/>
              </a:rPr>
              <a:t>N</a:t>
            </a:r>
            <a:r>
              <a:rPr sz="1050">
                <a:latin typeface="Trebuchet MS" panose="020B0703020202090204" pitchFamily="34" charset="0"/>
                <a:cs typeface="Times New Roman"/>
              </a:rPr>
              <a:t>°	</a:t>
            </a:r>
            <a:r>
              <a:rPr lang="el-GR" sz="800">
                <a:latin typeface="Trebuchet MS" panose="020B0703020202090204" pitchFamily="34" charset="0"/>
                <a:cs typeface="Arial"/>
              </a:rPr>
              <a:t>ΠΑΓΚΟΣΜΙΩΣ</a:t>
            </a:r>
            <a:endParaRPr sz="800">
              <a:latin typeface="Trebuchet MS" panose="020B0703020202090204" pitchFamily="34" charset="0"/>
              <a:cs typeface="Arial"/>
            </a:endParaRPr>
          </a:p>
        </p:txBody>
      </p:sp>
      <p:grpSp>
        <p:nvGrpSpPr>
          <p:cNvPr id="31" name="object 31"/>
          <p:cNvGrpSpPr/>
          <p:nvPr/>
        </p:nvGrpSpPr>
        <p:grpSpPr>
          <a:xfrm>
            <a:off x="0" y="2160905"/>
            <a:ext cx="4095000" cy="8519795"/>
            <a:chOff x="0" y="2159990"/>
            <a:chExt cx="4095000" cy="8519795"/>
          </a:xfrm>
        </p:grpSpPr>
        <p:pic>
          <p:nvPicPr>
            <p:cNvPr id="32" name="object 32"/>
            <p:cNvPicPr/>
            <p:nvPr/>
          </p:nvPicPr>
          <p:blipFill>
            <a:blip r:embed="rId7" cstate="print"/>
            <a:stretch>
              <a:fillRect/>
            </a:stretch>
          </p:blipFill>
          <p:spPr>
            <a:xfrm>
              <a:off x="0" y="2159990"/>
              <a:ext cx="4095000" cy="1441805"/>
            </a:xfrm>
            <a:prstGeom prst="rect">
              <a:avLst/>
            </a:prstGeom>
          </p:spPr>
        </p:pic>
        <p:sp>
          <p:nvSpPr>
            <p:cNvPr id="33" name="object 33"/>
            <p:cNvSpPr/>
            <p:nvPr/>
          </p:nvSpPr>
          <p:spPr>
            <a:xfrm>
              <a:off x="0" y="3805910"/>
              <a:ext cx="3185160" cy="6873875"/>
            </a:xfrm>
            <a:custGeom>
              <a:avLst/>
              <a:gdLst/>
              <a:ahLst/>
              <a:cxnLst/>
              <a:rect l="l" t="t" r="r" b="b"/>
              <a:pathLst>
                <a:path w="3185160" h="6873875">
                  <a:moveTo>
                    <a:pt x="3185147" y="0"/>
                  </a:moveTo>
                  <a:lnTo>
                    <a:pt x="0" y="0"/>
                  </a:lnTo>
                  <a:lnTo>
                    <a:pt x="0" y="821131"/>
                  </a:lnTo>
                  <a:lnTo>
                    <a:pt x="1502346" y="1746021"/>
                  </a:lnTo>
                  <a:lnTo>
                    <a:pt x="0" y="2670898"/>
                  </a:lnTo>
                  <a:lnTo>
                    <a:pt x="0" y="3492055"/>
                  </a:lnTo>
                  <a:lnTo>
                    <a:pt x="3185147" y="3492055"/>
                  </a:lnTo>
                  <a:lnTo>
                    <a:pt x="3185147" y="2694432"/>
                  </a:lnTo>
                  <a:lnTo>
                    <a:pt x="1390484" y="2694432"/>
                  </a:lnTo>
                  <a:lnTo>
                    <a:pt x="2543149" y="1969744"/>
                  </a:lnTo>
                  <a:lnTo>
                    <a:pt x="2543149" y="1527162"/>
                  </a:lnTo>
                  <a:lnTo>
                    <a:pt x="1390484" y="797610"/>
                  </a:lnTo>
                  <a:lnTo>
                    <a:pt x="3185147" y="797610"/>
                  </a:lnTo>
                  <a:lnTo>
                    <a:pt x="3185147" y="0"/>
                  </a:lnTo>
                  <a:close/>
                </a:path>
                <a:path w="3185160" h="6873875">
                  <a:moveTo>
                    <a:pt x="1988705" y="5764720"/>
                  </a:moveTo>
                  <a:lnTo>
                    <a:pt x="1217663" y="5764720"/>
                  </a:lnTo>
                  <a:lnTo>
                    <a:pt x="1217663" y="6873519"/>
                  </a:lnTo>
                  <a:lnTo>
                    <a:pt x="1988705" y="6873519"/>
                  </a:lnTo>
                  <a:lnTo>
                    <a:pt x="1988705" y="5764720"/>
                  </a:lnTo>
                  <a:close/>
                </a:path>
                <a:path w="3185160" h="6873875">
                  <a:moveTo>
                    <a:pt x="3185147" y="4973739"/>
                  </a:moveTo>
                  <a:lnTo>
                    <a:pt x="14579" y="4973739"/>
                  </a:lnTo>
                  <a:lnTo>
                    <a:pt x="14579" y="5764720"/>
                  </a:lnTo>
                  <a:lnTo>
                    <a:pt x="3185147" y="5764720"/>
                  </a:lnTo>
                  <a:lnTo>
                    <a:pt x="3185147" y="4973739"/>
                  </a:lnTo>
                  <a:close/>
                </a:path>
                <a:path w="3185160" h="6873875">
                  <a:moveTo>
                    <a:pt x="1988705" y="3790581"/>
                  </a:moveTo>
                  <a:lnTo>
                    <a:pt x="1217663" y="3790581"/>
                  </a:lnTo>
                  <a:lnTo>
                    <a:pt x="1217663" y="4973739"/>
                  </a:lnTo>
                  <a:lnTo>
                    <a:pt x="1988705" y="4973739"/>
                  </a:lnTo>
                  <a:lnTo>
                    <a:pt x="1988705" y="3790581"/>
                  </a:lnTo>
                  <a:close/>
                </a:path>
              </a:pathLst>
            </a:custGeom>
            <a:solidFill>
              <a:srgbClr val="FFFFFF"/>
            </a:solidFill>
          </p:spPr>
          <p:txBody>
            <a:bodyPr wrap="square" lIns="0" tIns="0" rIns="0" bIns="0" rtlCol="0"/>
            <a:lstStyle/>
            <a:p>
              <a:endParaRPr>
                <a:latin typeface="Trebuchet MS" panose="020B0703020202090204" pitchFamily="34" charset="0"/>
              </a:endParaRPr>
            </a:p>
          </p:txBody>
        </p:sp>
      </p:grpSp>
      <p:sp>
        <p:nvSpPr>
          <p:cNvPr id="34" name="object 34"/>
          <p:cNvSpPr txBox="1"/>
          <p:nvPr/>
        </p:nvSpPr>
        <p:spPr>
          <a:xfrm>
            <a:off x="2018380" y="7272555"/>
            <a:ext cx="5538354" cy="2125390"/>
          </a:xfrm>
          <a:prstGeom prst="rect">
            <a:avLst/>
          </a:prstGeom>
        </p:spPr>
        <p:txBody>
          <a:bodyPr vert="horz" wrap="square" lIns="0" tIns="12700" rIns="0" bIns="0" rtlCol="0">
            <a:spAutoFit/>
          </a:bodyPr>
          <a:lstStyle/>
          <a:p>
            <a:pPr marL="12700">
              <a:lnSpc>
                <a:spcPts val="2240"/>
              </a:lnSpc>
              <a:spcBef>
                <a:spcPts val="100"/>
              </a:spcBef>
            </a:pPr>
            <a:r>
              <a:rPr lang="el-GR" sz="2000" b="1" dirty="0">
                <a:solidFill>
                  <a:srgbClr val="57D5E9"/>
                </a:solidFill>
                <a:latin typeface="Trebuchet MS" panose="020B0703020202090204" pitchFamily="34" charset="0"/>
                <a:cs typeface="Arial"/>
              </a:rPr>
              <a:t>ΝΕΑ</a:t>
            </a:r>
            <a:endParaRPr sz="2000" dirty="0">
              <a:latin typeface="Trebuchet MS" panose="020B0703020202090204" pitchFamily="34" charset="0"/>
              <a:cs typeface="Arial"/>
            </a:endParaRPr>
          </a:p>
          <a:p>
            <a:pPr marL="12700">
              <a:lnSpc>
                <a:spcPts val="3170"/>
              </a:lnSpc>
            </a:pPr>
            <a:r>
              <a:rPr sz="3200" b="1" dirty="0">
                <a:solidFill>
                  <a:srgbClr val="FFFFFF"/>
                </a:solidFill>
                <a:latin typeface="Trebuchet MS" panose="020B0703020202090204" pitchFamily="34" charset="0"/>
                <a:cs typeface="Arial"/>
              </a:rPr>
              <a:t>EFFACLAR DUO+M</a:t>
            </a:r>
            <a:endParaRPr sz="3200" dirty="0">
              <a:latin typeface="Trebuchet MS" panose="020B0703020202090204" pitchFamily="34" charset="0"/>
              <a:cs typeface="Arial"/>
            </a:endParaRPr>
          </a:p>
          <a:p>
            <a:pPr marL="12700" marR="9525">
              <a:lnSpc>
                <a:spcPct val="79600"/>
              </a:lnSpc>
              <a:spcBef>
                <a:spcPts val="270"/>
              </a:spcBef>
            </a:pPr>
            <a:r>
              <a:rPr lang="el-GR" sz="2000" b="1" dirty="0">
                <a:solidFill>
                  <a:srgbClr val="FFFFFF"/>
                </a:solidFill>
                <a:latin typeface="Trebuchet MS" panose="020B0703020202090204" pitchFamily="34" charset="0"/>
                <a:cs typeface="Arial"/>
              </a:rPr>
              <a:t>Η ΚΑΛΥΤΕΡΗ ΑΠΟΔΕΙΞΗ ΑΠΟΤΕΛΕΣΜΑΤΙΚΟΤΗΤΑΣ ΚΑΤΑ ΤΩΝ ΑΤΕΛΕΙΩΝ ΕΙΝΑΙ Η ΤΑΧΥΤΗΤΑ ΔΡΑΣΗΣ.</a:t>
            </a:r>
            <a:endParaRPr lang="el-GR" sz="2000" dirty="0">
              <a:latin typeface="Trebuchet MS" panose="020B0703020202090204" pitchFamily="34" charset="0"/>
              <a:cs typeface="Arial"/>
            </a:endParaRPr>
          </a:p>
          <a:p>
            <a:pPr marL="1188720">
              <a:lnSpc>
                <a:spcPts val="2775"/>
              </a:lnSpc>
            </a:pPr>
            <a:r>
              <a:rPr lang="el-GR" sz="2000" b="1" dirty="0">
                <a:solidFill>
                  <a:srgbClr val="57D5E9"/>
                </a:solidFill>
                <a:latin typeface="Trebuchet MS" panose="020B0703020202090204" pitchFamily="34" charset="0"/>
                <a:cs typeface="Arial"/>
              </a:rPr>
              <a:t>ΟΡΑΤΑ ΑΠΟΤΕΛΕΣΜΑΤΑ ΣΕ 8 ΩΡΕΣ.</a:t>
            </a:r>
            <a:endParaRPr lang="el-GR" sz="2000" dirty="0">
              <a:latin typeface="Trebuchet MS" panose="020B0703020202090204" pitchFamily="34" charset="0"/>
              <a:cs typeface="Arial"/>
            </a:endParaRPr>
          </a:p>
          <a:p>
            <a:pPr marL="1188720">
              <a:lnSpc>
                <a:spcPts val="2365"/>
              </a:lnSpc>
            </a:pPr>
            <a:r>
              <a:rPr lang="el-GR" b="1" dirty="0">
                <a:solidFill>
                  <a:srgbClr val="FFFFFF"/>
                </a:solidFill>
                <a:latin typeface="Trebuchet MS" panose="020B0703020202090204" pitchFamily="34" charset="0"/>
                <a:cs typeface="Arial"/>
              </a:rPr>
              <a:t>Κατάλληλο για χρήση από 10 ετών</a:t>
            </a:r>
            <a:r>
              <a:rPr b="1" dirty="0">
                <a:solidFill>
                  <a:srgbClr val="FFFFFF"/>
                </a:solidFill>
                <a:latin typeface="Trebuchet MS" panose="020B0703020202090204" pitchFamily="34" charset="0"/>
                <a:cs typeface="Arial"/>
              </a:rPr>
              <a:t>.</a:t>
            </a:r>
            <a:endParaRPr dirty="0">
              <a:latin typeface="Trebuchet MS" panose="020B0703020202090204" pitchFamily="34" charset="0"/>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01913" y="609231"/>
            <a:ext cx="5721667" cy="10082772"/>
          </a:xfrm>
          <a:prstGeom prst="rect">
            <a:avLst/>
          </a:prstGeom>
        </p:spPr>
      </p:pic>
      <p:sp>
        <p:nvSpPr>
          <p:cNvPr id="3" name="object 3"/>
          <p:cNvSpPr txBox="1"/>
          <p:nvPr/>
        </p:nvSpPr>
        <p:spPr>
          <a:xfrm>
            <a:off x="1031999" y="1584084"/>
            <a:ext cx="3787651" cy="2295437"/>
          </a:xfrm>
          <a:prstGeom prst="rect">
            <a:avLst/>
          </a:prstGeom>
        </p:spPr>
        <p:txBody>
          <a:bodyPr vert="horz" wrap="square" lIns="0" tIns="12700" rIns="0" bIns="0" rtlCol="0">
            <a:spAutoFit/>
          </a:bodyPr>
          <a:lstStyle/>
          <a:p>
            <a:pPr marL="38100" marR="147320">
              <a:lnSpc>
                <a:spcPct val="113700"/>
              </a:lnSpc>
              <a:spcBef>
                <a:spcPts val="100"/>
              </a:spcBef>
            </a:pPr>
            <a:r>
              <a:rPr lang="el-GR" sz="1050" b="1">
                <a:latin typeface="Trebuchet MS" panose="020B0703020202090204" pitchFamily="34" charset="0"/>
                <a:cs typeface="Arial"/>
              </a:rPr>
              <a:t>Η ακμή, ή αλλιώς </a:t>
            </a:r>
            <a:r>
              <a:rPr sz="1050" b="1">
                <a:latin typeface="Trebuchet MS" panose="020B0703020202090204" pitchFamily="34" charset="0"/>
                <a:cs typeface="Arial"/>
              </a:rPr>
              <a:t>Acne </a:t>
            </a:r>
            <a:r>
              <a:rPr lang="en-GB" sz="1050" b="1">
                <a:latin typeface="Trebuchet MS" panose="020B0703020202090204" pitchFamily="34" charset="0"/>
                <a:cs typeface="Arial"/>
              </a:rPr>
              <a:t>vulgaris</a:t>
            </a:r>
            <a:r>
              <a:rPr lang="el-GR" sz="1050" b="1">
                <a:latin typeface="Trebuchet MS" panose="020B0703020202090204" pitchFamily="34" charset="0"/>
                <a:cs typeface="Arial"/>
              </a:rPr>
              <a:t>, είναι ένα από τα πιο κοινά δερματικά προβλήματα παγκοσμίως</a:t>
            </a:r>
            <a:r>
              <a:rPr lang="el-GR" sz="1050">
                <a:latin typeface="Trebuchet MS" panose="020B0703020202090204" pitchFamily="34" charset="0"/>
                <a:cs typeface="Arial"/>
              </a:rPr>
              <a:t>,</a:t>
            </a:r>
            <a:r>
              <a:rPr lang="el-GR" sz="1050" b="1">
                <a:latin typeface="Trebuchet MS" panose="020B0703020202090204" pitchFamily="34" charset="0"/>
                <a:cs typeface="Arial"/>
              </a:rPr>
              <a:t> </a:t>
            </a:r>
            <a:r>
              <a:rPr lang="el-GR" sz="1050">
                <a:latin typeface="Trebuchet MS" panose="020B0703020202090204" pitchFamily="34" charset="0"/>
                <a:cs typeface="Arial"/>
              </a:rPr>
              <a:t>επηρεάζοντας το </a:t>
            </a:r>
            <a:r>
              <a:rPr lang="el-GR" sz="1050" b="1">
                <a:latin typeface="Trebuchet MS" panose="020B0703020202090204" pitchFamily="34" charset="0"/>
                <a:cs typeface="Arial"/>
              </a:rPr>
              <a:t>80% των εφήβων </a:t>
            </a:r>
            <a:r>
              <a:rPr lang="el-GR" sz="1050">
                <a:latin typeface="Trebuchet MS" panose="020B0703020202090204" pitchFamily="34" charset="0"/>
                <a:cs typeface="Arial"/>
              </a:rPr>
              <a:t>και το </a:t>
            </a:r>
            <a:r>
              <a:rPr lang="el-GR" sz="1050" b="1">
                <a:latin typeface="Trebuchet MS" panose="020B0703020202090204" pitchFamily="34" charset="0"/>
                <a:cs typeface="Arial"/>
              </a:rPr>
              <a:t>40% των ενηλίκων</a:t>
            </a:r>
            <a:r>
              <a:rPr sz="900" b="1" baseline="29914">
                <a:latin typeface="Trebuchet MS" panose="020B0703020202090204" pitchFamily="34" charset="0"/>
                <a:cs typeface="Arial"/>
              </a:rPr>
              <a:t>2</a:t>
            </a:r>
            <a:r>
              <a:rPr sz="1050">
                <a:latin typeface="Trebuchet MS" panose="020B0703020202090204" pitchFamily="34" charset="0"/>
                <a:cs typeface="Arial"/>
              </a:rPr>
              <a:t>. </a:t>
            </a:r>
            <a:r>
              <a:rPr lang="el-GR" sz="1050" b="1">
                <a:latin typeface="Trebuchet MS" panose="020B0703020202090204" pitchFamily="34" charset="0"/>
                <a:cs typeface="Arial"/>
              </a:rPr>
              <a:t>Είναι η 8</a:t>
            </a:r>
            <a:r>
              <a:rPr lang="el-GR" sz="1050" b="1" baseline="30000">
                <a:latin typeface="Trebuchet MS" panose="020B0703020202090204" pitchFamily="34" charset="0"/>
                <a:cs typeface="Arial"/>
              </a:rPr>
              <a:t>η</a:t>
            </a:r>
            <a:r>
              <a:rPr lang="el-GR" sz="1050" b="1">
                <a:latin typeface="Trebuchet MS" panose="020B0703020202090204" pitchFamily="34" charset="0"/>
                <a:cs typeface="Arial"/>
              </a:rPr>
              <a:t> πιο διαδεδομένη πάθηση στον κόσμο</a:t>
            </a:r>
            <a:r>
              <a:rPr sz="900" b="1" baseline="29914">
                <a:latin typeface="Trebuchet MS" panose="020B0703020202090204" pitchFamily="34" charset="0"/>
                <a:cs typeface="Arial"/>
              </a:rPr>
              <a:t>3</a:t>
            </a:r>
            <a:r>
              <a:rPr sz="1050">
                <a:latin typeface="Trebuchet MS" panose="020B0703020202090204" pitchFamily="34" charset="0"/>
                <a:cs typeface="Arial"/>
              </a:rPr>
              <a:t>, </a:t>
            </a:r>
            <a:r>
              <a:rPr lang="el-GR" sz="1050">
                <a:latin typeface="Trebuchet MS" panose="020B0703020202090204" pitchFamily="34" charset="0"/>
                <a:cs typeface="Arial"/>
              </a:rPr>
              <a:t>και ο συνηθέστερος λόγος επίσκεψης στον δερματολόγο</a:t>
            </a:r>
            <a:r>
              <a:rPr sz="900" baseline="29914">
                <a:latin typeface="Trebuchet MS" panose="020B0703020202090204" pitchFamily="34" charset="0"/>
                <a:cs typeface="Arial"/>
              </a:rPr>
              <a:t>4 </a:t>
            </a:r>
            <a:r>
              <a:rPr sz="1050">
                <a:latin typeface="Trebuchet MS" panose="020B0703020202090204" pitchFamily="34" charset="0"/>
                <a:cs typeface="Arial"/>
              </a:rPr>
              <a:t>. </a:t>
            </a:r>
            <a:r>
              <a:rPr lang="el-GR" sz="1050">
                <a:latin typeface="Trebuchet MS" panose="020B0703020202090204" pitchFamily="34" charset="0"/>
                <a:cs typeface="Arial"/>
              </a:rPr>
              <a:t>Έχει αρνητικό αντίκτυπο στην αυτοπεποίθηση και την ψυχική υγεία, με το </a:t>
            </a:r>
            <a:r>
              <a:rPr sz="1050" b="1">
                <a:latin typeface="Trebuchet MS" panose="020B0703020202090204" pitchFamily="34" charset="0"/>
                <a:cs typeface="Arial"/>
              </a:rPr>
              <a:t>35</a:t>
            </a:r>
            <a:r>
              <a:rPr lang="el-GR" sz="1050" b="1">
                <a:latin typeface="Trebuchet MS" panose="020B0703020202090204" pitchFamily="34" charset="0"/>
                <a:cs typeface="Arial"/>
              </a:rPr>
              <a:t>,</a:t>
            </a:r>
            <a:r>
              <a:rPr sz="1050" b="1">
                <a:latin typeface="Trebuchet MS" panose="020B0703020202090204" pitchFamily="34" charset="0"/>
                <a:cs typeface="Arial"/>
              </a:rPr>
              <a:t>5%</a:t>
            </a:r>
            <a:r>
              <a:rPr lang="el-GR" sz="1050" b="1">
                <a:latin typeface="Trebuchet MS" panose="020B0703020202090204" pitchFamily="34" charset="0"/>
                <a:cs typeface="Arial"/>
              </a:rPr>
              <a:t> </a:t>
            </a:r>
            <a:r>
              <a:rPr lang="el-GR" sz="1050">
                <a:latin typeface="Trebuchet MS" panose="020B0703020202090204" pitchFamily="34" charset="0"/>
                <a:cs typeface="Arial"/>
              </a:rPr>
              <a:t>των πασχόντων να</a:t>
            </a:r>
            <a:r>
              <a:rPr lang="el-GR" sz="1050" b="1">
                <a:latin typeface="Trebuchet MS" panose="020B0703020202090204" pitchFamily="34" charset="0"/>
                <a:cs typeface="Arial"/>
              </a:rPr>
              <a:t> </a:t>
            </a:r>
            <a:r>
              <a:rPr lang="el-GR" sz="1050">
                <a:latin typeface="Trebuchet MS" panose="020B0703020202090204" pitchFamily="34" charset="0"/>
                <a:cs typeface="Arial"/>
              </a:rPr>
              <a:t>αποφεύγουν τις δημόσιες εμφανίσεις και το </a:t>
            </a:r>
            <a:r>
              <a:rPr sz="1050" b="1">
                <a:latin typeface="Trebuchet MS" panose="020B0703020202090204" pitchFamily="34" charset="0"/>
                <a:cs typeface="Arial"/>
              </a:rPr>
              <a:t>43</a:t>
            </a:r>
            <a:r>
              <a:rPr lang="el-GR" sz="1050" b="1">
                <a:latin typeface="Trebuchet MS" panose="020B0703020202090204" pitchFamily="34" charset="0"/>
                <a:cs typeface="Arial"/>
              </a:rPr>
              <a:t>,</a:t>
            </a:r>
            <a:r>
              <a:rPr sz="1050" b="1">
                <a:latin typeface="Trebuchet MS" panose="020B0703020202090204" pitchFamily="34" charset="0"/>
                <a:cs typeface="Arial"/>
              </a:rPr>
              <a:t>2% </a:t>
            </a:r>
            <a:r>
              <a:rPr lang="el-GR" sz="1050">
                <a:latin typeface="Trebuchet MS" panose="020B0703020202090204" pitchFamily="34" charset="0"/>
                <a:cs typeface="Arial"/>
              </a:rPr>
              <a:t>να λένε</a:t>
            </a:r>
            <a:r>
              <a:rPr sz="1050">
                <a:latin typeface="Trebuchet MS" panose="020B0703020202090204" pitchFamily="34" charset="0"/>
                <a:cs typeface="Arial"/>
              </a:rPr>
              <a:t> </a:t>
            </a:r>
            <a:r>
              <a:rPr lang="en-GR" sz="1050">
                <a:latin typeface="Trebuchet MS" panose="020B0703020202090204" pitchFamily="34" charset="0"/>
                <a:cs typeface="Arial"/>
              </a:rPr>
              <a:t>ό</a:t>
            </a:r>
            <a:r>
              <a:rPr lang="el-GR" sz="1050">
                <a:latin typeface="Trebuchet MS" panose="020B0703020202090204" pitchFamily="34" charset="0"/>
                <a:cs typeface="Arial"/>
              </a:rPr>
              <a:t>τι τα σημάδια ακμής έχουν επηρεάσει αρνητικά τις σχέσεις τους</a:t>
            </a:r>
            <a:r>
              <a:rPr sz="900" baseline="29914">
                <a:latin typeface="Trebuchet MS" panose="020B0703020202090204" pitchFamily="34" charset="0"/>
                <a:cs typeface="Arial"/>
              </a:rPr>
              <a:t>5</a:t>
            </a:r>
            <a:r>
              <a:rPr sz="1050">
                <a:latin typeface="Trebuchet MS" panose="020B0703020202090204" pitchFamily="34" charset="0"/>
                <a:cs typeface="Arial"/>
              </a:rPr>
              <a:t>. </a:t>
            </a:r>
            <a:r>
              <a:rPr lang="el-GR" sz="1050" b="1">
                <a:solidFill>
                  <a:srgbClr val="69C6DD"/>
                </a:solidFill>
                <a:latin typeface="Trebuchet MS" panose="020B0703020202090204" pitchFamily="34" charset="0"/>
                <a:cs typeface="Arial"/>
              </a:rPr>
              <a:t>Σε αυτό το πλαίσιο</a:t>
            </a:r>
            <a:r>
              <a:rPr sz="1050" b="1">
                <a:solidFill>
                  <a:srgbClr val="69C6DD"/>
                </a:solidFill>
                <a:latin typeface="Trebuchet MS" panose="020B0703020202090204" pitchFamily="34" charset="0"/>
                <a:cs typeface="Arial"/>
              </a:rPr>
              <a:t>, </a:t>
            </a:r>
            <a:r>
              <a:rPr lang="el-GR" sz="1050" b="1">
                <a:solidFill>
                  <a:srgbClr val="69C6DD"/>
                </a:solidFill>
                <a:latin typeface="Trebuchet MS" panose="020B0703020202090204" pitchFamily="34" charset="0"/>
                <a:cs typeface="Arial"/>
              </a:rPr>
              <a:t>τα άμεσα αποτελέσματα ενάντια στις ατέλειες, τα σπυράκια, και τα σημάδια ακμής είναι βασική προτεραιότητα για τους ασθενείς.</a:t>
            </a:r>
            <a:endParaRPr sz="1050">
              <a:latin typeface="Trebuchet MS" panose="020B0703020202090204" pitchFamily="34" charset="0"/>
              <a:cs typeface="Arial"/>
            </a:endParaRPr>
          </a:p>
        </p:txBody>
      </p:sp>
      <p:sp>
        <p:nvSpPr>
          <p:cNvPr id="4" name="object 4"/>
          <p:cNvSpPr txBox="1"/>
          <p:nvPr/>
        </p:nvSpPr>
        <p:spPr>
          <a:xfrm>
            <a:off x="1032043" y="3898900"/>
            <a:ext cx="3874770" cy="918778"/>
          </a:xfrm>
          <a:prstGeom prst="rect">
            <a:avLst/>
          </a:prstGeom>
        </p:spPr>
        <p:txBody>
          <a:bodyPr vert="horz" wrap="square" lIns="0" tIns="12700" rIns="0" bIns="0" rtlCol="0">
            <a:spAutoFit/>
          </a:bodyPr>
          <a:lstStyle/>
          <a:p>
            <a:pPr marL="38100" marR="30480">
              <a:lnSpc>
                <a:spcPct val="113700"/>
              </a:lnSpc>
              <a:spcBef>
                <a:spcPts val="100"/>
              </a:spcBef>
            </a:pPr>
            <a:r>
              <a:rPr lang="el-GR" sz="1050" b="1">
                <a:latin typeface="Trebuchet MS" panose="020B0703020202090204" pitchFamily="34" charset="0"/>
                <a:cs typeface="Arial"/>
              </a:rPr>
              <a:t>Η </a:t>
            </a:r>
            <a:r>
              <a:rPr sz="1050" b="1">
                <a:latin typeface="Trebuchet MS" panose="020B0703020202090204" pitchFamily="34" charset="0"/>
                <a:cs typeface="Arial"/>
              </a:rPr>
              <a:t>La Roche-Posay</a:t>
            </a:r>
            <a:r>
              <a:rPr lang="el-GR" sz="1050" b="1">
                <a:latin typeface="Trebuchet MS" panose="020B0703020202090204" pitchFamily="34" charset="0"/>
                <a:cs typeface="Arial"/>
              </a:rPr>
              <a:t>,</a:t>
            </a:r>
            <a:r>
              <a:rPr sz="1050" b="1">
                <a:latin typeface="Trebuchet MS" panose="020B0703020202090204" pitchFamily="34" charset="0"/>
                <a:cs typeface="Arial"/>
              </a:rPr>
              <a:t> </a:t>
            </a:r>
            <a:r>
              <a:rPr lang="el-GR" sz="1050" b="1">
                <a:latin typeface="Trebuchet MS" panose="020B0703020202090204" pitchFamily="34" charset="0"/>
                <a:cs typeface="Arial"/>
              </a:rPr>
              <a:t>η #</a:t>
            </a:r>
            <a:r>
              <a:rPr sz="1050" b="1">
                <a:latin typeface="Trebuchet MS" panose="020B0703020202090204" pitchFamily="34" charset="0"/>
                <a:cs typeface="Arial"/>
              </a:rPr>
              <a:t>1 </a:t>
            </a:r>
            <a:r>
              <a:rPr lang="el-GR" sz="1050" b="1">
                <a:latin typeface="Trebuchet MS" panose="020B0703020202090204" pitchFamily="34" charset="0"/>
                <a:cs typeface="Arial"/>
              </a:rPr>
              <a:t>μάρκα που συνιστούν οι δερματολόγοι παγκοσμίως για τη φροντίδα του δέρματος</a:t>
            </a:r>
            <a:r>
              <a:rPr sz="900" b="1" baseline="29914">
                <a:latin typeface="Trebuchet MS" panose="020B0703020202090204" pitchFamily="34" charset="0"/>
                <a:cs typeface="Arial"/>
              </a:rPr>
              <a:t>6</a:t>
            </a:r>
            <a:r>
              <a:rPr lang="el-GR" sz="1050">
                <a:latin typeface="Trebuchet MS" panose="020B0703020202090204" pitchFamily="34" charset="0"/>
                <a:cs typeface="Arial"/>
              </a:rPr>
              <a:t>, κάνει φέτος ένα βήμα ακόμα πιο πέρα</a:t>
            </a:r>
            <a:r>
              <a:rPr sz="1050" b="1">
                <a:latin typeface="Trebuchet MS" panose="020B0703020202090204" pitchFamily="34" charset="0"/>
                <a:cs typeface="Arial"/>
              </a:rPr>
              <a:t> </a:t>
            </a:r>
            <a:r>
              <a:rPr lang="el-GR" sz="1050">
                <a:latin typeface="Trebuchet MS" panose="020B0703020202090204" pitchFamily="34" charset="0"/>
                <a:cs typeface="Arial"/>
              </a:rPr>
              <a:t>με </a:t>
            </a:r>
            <a:r>
              <a:rPr lang="el-GR" sz="1050" b="1">
                <a:latin typeface="Trebuchet MS" panose="020B0703020202090204" pitchFamily="34" charset="0"/>
                <a:cs typeface="Arial"/>
              </a:rPr>
              <a:t>νέες επιστημονικές ανακαλύψεις</a:t>
            </a:r>
            <a:r>
              <a:rPr lang="el-GR" sz="1050">
                <a:latin typeface="Trebuchet MS" panose="020B0703020202090204" pitchFamily="34" charset="0"/>
                <a:cs typeface="Arial"/>
              </a:rPr>
              <a:t>, μια </a:t>
            </a:r>
            <a:r>
              <a:rPr lang="el-GR" sz="1050" b="1">
                <a:latin typeface="Trebuchet MS" panose="020B0703020202090204" pitchFamily="34" charset="0"/>
                <a:cs typeface="Arial"/>
              </a:rPr>
              <a:t>ακόμα καλύτερη σύνθεση</a:t>
            </a:r>
            <a:r>
              <a:rPr lang="el-GR" sz="1050">
                <a:latin typeface="Trebuchet MS" panose="020B0703020202090204" pitchFamily="34" charset="0"/>
                <a:cs typeface="Arial"/>
              </a:rPr>
              <a:t>,</a:t>
            </a:r>
            <a:r>
              <a:rPr lang="el-GR" sz="1050" b="1">
                <a:latin typeface="Trebuchet MS" panose="020B0703020202090204" pitchFamily="34" charset="0"/>
                <a:cs typeface="Arial"/>
              </a:rPr>
              <a:t> </a:t>
            </a:r>
            <a:r>
              <a:rPr lang="el-GR" sz="1050">
                <a:latin typeface="Trebuchet MS" panose="020B0703020202090204" pitchFamily="34" charset="0"/>
                <a:cs typeface="Arial"/>
              </a:rPr>
              <a:t>και </a:t>
            </a:r>
            <a:r>
              <a:rPr lang="el-GR" sz="1050" b="1">
                <a:latin typeface="Trebuchet MS" panose="020B0703020202090204" pitchFamily="34" charset="0"/>
                <a:cs typeface="Arial"/>
              </a:rPr>
              <a:t>κλινικές αποδείξεις πιο ισχυρές από ποτέ</a:t>
            </a:r>
            <a:r>
              <a:rPr lang="el-GR" sz="1050">
                <a:latin typeface="Trebuchet MS" panose="020B0703020202090204" pitchFamily="34" charset="0"/>
                <a:cs typeface="Arial"/>
              </a:rPr>
              <a:t>.</a:t>
            </a:r>
            <a:endParaRPr sz="1050">
              <a:latin typeface="Trebuchet MS" panose="020B0703020202090204" pitchFamily="34" charset="0"/>
              <a:cs typeface="Arial"/>
            </a:endParaRPr>
          </a:p>
        </p:txBody>
      </p:sp>
      <p:sp>
        <p:nvSpPr>
          <p:cNvPr id="5" name="object 5"/>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
        <p:nvSpPr>
          <p:cNvPr id="6" name="object 6"/>
          <p:cNvSpPr txBox="1"/>
          <p:nvPr/>
        </p:nvSpPr>
        <p:spPr>
          <a:xfrm>
            <a:off x="9302300" y="2501003"/>
            <a:ext cx="4137025" cy="5468356"/>
          </a:xfrm>
          <a:prstGeom prst="rect">
            <a:avLst/>
          </a:prstGeom>
        </p:spPr>
        <p:txBody>
          <a:bodyPr vert="horz" wrap="square" lIns="0" tIns="114300" rIns="0" bIns="0" rtlCol="0">
            <a:spAutoFit/>
          </a:bodyPr>
          <a:lstStyle/>
          <a:p>
            <a:pPr marL="12700" marR="19685">
              <a:lnSpc>
                <a:spcPts val="3500"/>
              </a:lnSpc>
              <a:spcBef>
                <a:spcPts val="900"/>
              </a:spcBef>
            </a:pPr>
            <a:r>
              <a:rPr lang="el-GR" sz="3200" dirty="0">
                <a:latin typeface="Trebuchet MS" panose="020B0703020202090204" pitchFamily="34" charset="0"/>
                <a:cs typeface="Arial"/>
              </a:rPr>
              <a:t>Η </a:t>
            </a:r>
            <a:r>
              <a:rPr lang="en-US" sz="3200" dirty="0">
                <a:latin typeface="Trebuchet MS" panose="020B0703020202090204" pitchFamily="34" charset="0"/>
                <a:cs typeface="Arial"/>
              </a:rPr>
              <a:t>LA ROCHE-POSAY</a:t>
            </a:r>
            <a:r>
              <a:rPr lang="el-GR" sz="3200" dirty="0">
                <a:latin typeface="Trebuchet MS" panose="020B0703020202090204" pitchFamily="34" charset="0"/>
                <a:cs typeface="Arial"/>
              </a:rPr>
              <a:t> ΠΑΡΟΥΣΙΑΖΕΙ ΤΗ ΝΕΑ </a:t>
            </a:r>
            <a:r>
              <a:rPr sz="3200" b="1" dirty="0">
                <a:solidFill>
                  <a:srgbClr val="69C6DD"/>
                </a:solidFill>
                <a:latin typeface="Trebuchet MS" panose="020B0703020202090204" pitchFamily="34" charset="0"/>
                <a:cs typeface="Arial"/>
              </a:rPr>
              <a:t>EFFACLAR DUO+M </a:t>
            </a:r>
            <a:r>
              <a:rPr lang="el-GR" sz="3200" dirty="0">
                <a:solidFill>
                  <a:srgbClr val="69C6DD"/>
                </a:solidFill>
                <a:latin typeface="Trebuchet MS" panose="020B0703020202090204" pitchFamily="34" charset="0"/>
                <a:cs typeface="Arial"/>
              </a:rPr>
              <a:t>ΤΡΙΠΛΗ ΔΙΟΡΘΩΤΙΚΗ ΦΡΟΝΤΙΔΑ ΚΑΤΑ ΤΩΝ ΑΤΕΛΕΙΩΝ</a:t>
            </a:r>
            <a:endParaRPr sz="3200" dirty="0">
              <a:latin typeface="Trebuchet MS" panose="020B0703020202090204" pitchFamily="34" charset="0"/>
              <a:cs typeface="Arial"/>
            </a:endParaRPr>
          </a:p>
          <a:p>
            <a:pPr marL="12700" marR="34925">
              <a:lnSpc>
                <a:spcPct val="113700"/>
              </a:lnSpc>
              <a:spcBef>
                <a:spcPts val="1260"/>
              </a:spcBef>
            </a:pPr>
            <a:r>
              <a:rPr lang="el-GR" sz="1100" dirty="0">
                <a:latin typeface="Trebuchet MS" panose="020B0703020202090204" pitchFamily="34" charset="0"/>
                <a:cs typeface="Arial"/>
              </a:rPr>
              <a:t>Μια λύση νέας γενιάς, βασισμένη στην </a:t>
            </a:r>
            <a:r>
              <a:rPr lang="el-GR" sz="1100" b="1" dirty="0">
                <a:latin typeface="Trebuchet MS" panose="020B0703020202090204" pitchFamily="34" charset="0"/>
                <a:cs typeface="Arial"/>
              </a:rPr>
              <a:t>αποκλειστική επιστημονική εξειδίκευση της </a:t>
            </a:r>
            <a:r>
              <a:rPr sz="1100" b="1" dirty="0">
                <a:latin typeface="Trebuchet MS" panose="020B0703020202090204" pitchFamily="34" charset="0"/>
                <a:cs typeface="Arial"/>
              </a:rPr>
              <a:t>La Roche–Posay</a:t>
            </a:r>
            <a:r>
              <a:rPr lang="el-GR" sz="1100" b="1" dirty="0">
                <a:latin typeface="Trebuchet MS" panose="020B0703020202090204" pitchFamily="34" charset="0"/>
                <a:cs typeface="Arial"/>
              </a:rPr>
              <a:t> στην επιστήμη του </a:t>
            </a:r>
            <a:r>
              <a:rPr lang="el-GR" sz="1100" b="1" dirty="0" err="1">
                <a:latin typeface="Trebuchet MS" panose="020B0703020202090204" pitchFamily="34" charset="0"/>
                <a:cs typeface="Arial"/>
              </a:rPr>
              <a:t>μικροβιώματος</a:t>
            </a:r>
            <a:r>
              <a:rPr lang="el-GR" sz="1100" b="1" dirty="0">
                <a:latin typeface="Trebuchet MS" panose="020B0703020202090204" pitchFamily="34" charset="0"/>
                <a:cs typeface="Arial"/>
              </a:rPr>
              <a:t> της ακμής</a:t>
            </a:r>
            <a:r>
              <a:rPr lang="el-GR" sz="1100" dirty="0">
                <a:latin typeface="Trebuchet MS" panose="020B0703020202090204" pitchFamily="34" charset="0"/>
                <a:cs typeface="Arial"/>
              </a:rPr>
              <a:t>.</a:t>
            </a:r>
            <a:r>
              <a:rPr sz="1100" dirty="0">
                <a:latin typeface="Trebuchet MS" panose="020B0703020202090204" pitchFamily="34" charset="0"/>
                <a:cs typeface="Arial"/>
              </a:rPr>
              <a:t> </a:t>
            </a:r>
            <a:r>
              <a:rPr lang="el-GR" sz="1100" dirty="0">
                <a:latin typeface="Trebuchet MS" panose="020B0703020202090204" pitchFamily="34" charset="0"/>
                <a:cs typeface="Arial"/>
              </a:rPr>
              <a:t>Με τη δύναμη του </a:t>
            </a:r>
            <a:r>
              <a:rPr lang="el-GR" sz="1100" b="1" dirty="0">
                <a:latin typeface="Trebuchet MS" panose="020B0703020202090204" pitchFamily="34" charset="0"/>
                <a:cs typeface="Arial"/>
              </a:rPr>
              <a:t>νέου ενεργού συστατικού</a:t>
            </a:r>
            <a:r>
              <a:rPr sz="1100" dirty="0">
                <a:latin typeface="Trebuchet MS" panose="020B0703020202090204" pitchFamily="34" charset="0"/>
                <a:cs typeface="Arial"/>
              </a:rPr>
              <a:t> </a:t>
            </a:r>
            <a:r>
              <a:rPr sz="1100" b="1" dirty="0" err="1">
                <a:latin typeface="Trebuchet MS" panose="020B0703020202090204" pitchFamily="34" charset="0"/>
                <a:cs typeface="Arial"/>
              </a:rPr>
              <a:t>Phylobioma</a:t>
            </a:r>
            <a:r>
              <a:rPr lang="el-GR" sz="1100" dirty="0">
                <a:latin typeface="Trebuchet MS" panose="020B0703020202090204" pitchFamily="34" charset="0"/>
                <a:cs typeface="Arial"/>
              </a:rPr>
              <a:t>, το οποίο, χάρη στον </a:t>
            </a:r>
            <a:r>
              <a:rPr lang="el-GR" sz="1100" b="1" dirty="0">
                <a:latin typeface="Trebuchet MS" panose="020B0703020202090204" pitchFamily="34" charset="0"/>
                <a:cs typeface="Arial"/>
              </a:rPr>
              <a:t>μοναδικό τρόπο λειτουργίας του</a:t>
            </a:r>
            <a:r>
              <a:rPr lang="el-GR" sz="1100" dirty="0">
                <a:latin typeface="Trebuchet MS" panose="020B0703020202090204" pitchFamily="34" charset="0"/>
                <a:cs typeface="Arial"/>
              </a:rPr>
              <a:t>, εξασφαλίζει καλύτερη και πιο </a:t>
            </a:r>
            <a:r>
              <a:rPr lang="el-GR" sz="1100" dirty="0" err="1">
                <a:latin typeface="Trebuchet MS" panose="020B0703020202090204" pitchFamily="34" charset="0"/>
                <a:cs typeface="Arial"/>
              </a:rPr>
              <a:t>στοχευμένη</a:t>
            </a:r>
            <a:r>
              <a:rPr lang="el-GR" sz="1100" dirty="0">
                <a:latin typeface="Trebuchet MS" panose="020B0703020202090204" pitchFamily="34" charset="0"/>
                <a:cs typeface="Arial"/>
              </a:rPr>
              <a:t> δράση κατά της ακμής για </a:t>
            </a:r>
            <a:r>
              <a:rPr lang="el-GR" sz="1100" b="1" dirty="0">
                <a:latin typeface="Trebuchet MS" panose="020B0703020202090204" pitchFamily="34" charset="0"/>
                <a:cs typeface="Arial"/>
              </a:rPr>
              <a:t>γρήγορα αποτελέσματα</a:t>
            </a:r>
            <a:r>
              <a:rPr lang="el-GR" sz="1100" dirty="0">
                <a:latin typeface="Trebuchet MS" panose="020B0703020202090204" pitchFamily="34" charset="0"/>
                <a:cs typeface="Arial"/>
              </a:rPr>
              <a:t>.</a:t>
            </a:r>
            <a:endParaRPr lang="el-GR" sz="1100" b="1" dirty="0">
              <a:latin typeface="Trebuchet MS" panose="020B0703020202090204" pitchFamily="34" charset="0"/>
              <a:cs typeface="Arial"/>
            </a:endParaRPr>
          </a:p>
          <a:p>
            <a:pPr marL="12700" marR="28575">
              <a:lnSpc>
                <a:spcPct val="113700"/>
              </a:lnSpc>
            </a:pPr>
            <a:endParaRPr lang="el-GR" sz="1100" b="1" dirty="0">
              <a:latin typeface="Trebuchet MS" panose="020B0703020202090204" pitchFamily="34" charset="0"/>
              <a:cs typeface="Arial"/>
            </a:endParaRPr>
          </a:p>
          <a:p>
            <a:pPr marL="12700" marR="28575">
              <a:lnSpc>
                <a:spcPct val="113700"/>
              </a:lnSpc>
            </a:pPr>
            <a:r>
              <a:rPr lang="en-GB" sz="1100" dirty="0">
                <a:latin typeface="Trebuchet MS" panose="020B0703020202090204" pitchFamily="34" charset="0"/>
                <a:cs typeface="Arial"/>
              </a:rPr>
              <a:t>Έ</a:t>
            </a:r>
            <a:r>
              <a:rPr lang="el-GR" sz="1100" dirty="0" err="1">
                <a:latin typeface="Trebuchet MS" panose="020B0703020202090204" pitchFamily="34" charset="0"/>
                <a:cs typeface="Arial"/>
              </a:rPr>
              <a:t>χει</a:t>
            </a:r>
            <a:r>
              <a:rPr lang="el-GR" sz="1100" dirty="0">
                <a:latin typeface="Trebuchet MS" panose="020B0703020202090204" pitchFamily="34" charset="0"/>
                <a:cs typeface="Arial"/>
              </a:rPr>
              <a:t> αποδειχθεί ότι </a:t>
            </a:r>
            <a:r>
              <a:rPr lang="el-GR" sz="1100" b="1" dirty="0">
                <a:latin typeface="Trebuchet MS" panose="020B0703020202090204" pitchFamily="34" charset="0"/>
                <a:cs typeface="Arial"/>
              </a:rPr>
              <a:t>η </a:t>
            </a:r>
            <a:r>
              <a:rPr lang="en-GB" sz="1100" b="1" dirty="0">
                <a:latin typeface="Trebuchet MS" panose="020B0703020202090204" pitchFamily="34" charset="0"/>
                <a:cs typeface="Arial"/>
              </a:rPr>
              <a:t>EFFACLAR DUO+M </a:t>
            </a:r>
            <a:r>
              <a:rPr lang="el-GR" sz="1100" b="1" dirty="0">
                <a:latin typeface="Trebuchet MS" panose="020B0703020202090204" pitchFamily="34" charset="0"/>
                <a:cs typeface="Arial"/>
              </a:rPr>
              <a:t>εξασφαλίζει ορατά αποτελέσματα μέσα σε 8 ώρες</a:t>
            </a:r>
            <a:r>
              <a:rPr lang="en-GB" sz="1100" b="1" dirty="0">
                <a:latin typeface="Trebuchet MS" panose="020B0703020202090204" pitchFamily="34" charset="0"/>
                <a:cs typeface="Arial"/>
              </a:rPr>
              <a:t> </a:t>
            </a:r>
            <a:r>
              <a:rPr lang="el-GR" sz="1100" dirty="0">
                <a:latin typeface="Trebuchet MS" panose="020B0703020202090204" pitchFamily="34" charset="0"/>
                <a:cs typeface="Arial"/>
              </a:rPr>
              <a:t>αντιμετωπίζοντας σπυράκια, μαύρα στίγματα, και σημάδια ακμής.</a:t>
            </a:r>
            <a:r>
              <a:rPr lang="en-GB" sz="1100" dirty="0">
                <a:latin typeface="Trebuchet MS" panose="020B0703020202090204" pitchFamily="34" charset="0"/>
                <a:cs typeface="Arial"/>
              </a:rPr>
              <a:t> Έ</a:t>
            </a:r>
            <a:r>
              <a:rPr lang="el-GR" sz="1100" dirty="0" err="1">
                <a:latin typeface="Trebuchet MS" panose="020B0703020202090204" pitchFamily="34" charset="0"/>
                <a:cs typeface="Arial"/>
              </a:rPr>
              <a:t>χει</a:t>
            </a:r>
            <a:r>
              <a:rPr lang="el-GR" sz="1100" dirty="0">
                <a:latin typeface="Trebuchet MS" panose="020B0703020202090204" pitchFamily="34" charset="0"/>
                <a:cs typeface="Arial"/>
              </a:rPr>
              <a:t> δοκιμαστεί στο πλαίσιο κλινικών μελετών ακόμα και σε πολύ σοβαρές ατέλειες, καθώς και σε όλους τους </a:t>
            </a:r>
            <a:r>
              <a:rPr lang="el-GR" sz="1100" dirty="0" err="1">
                <a:latin typeface="Trebuchet MS" panose="020B0703020202090204" pitchFamily="34" charset="0"/>
                <a:cs typeface="Arial"/>
              </a:rPr>
              <a:t>φωτότυπους</a:t>
            </a:r>
            <a:r>
              <a:rPr lang="el-GR" sz="1100" dirty="0">
                <a:latin typeface="Trebuchet MS" panose="020B0703020202090204" pitchFamily="34" charset="0"/>
                <a:cs typeface="Arial"/>
              </a:rPr>
              <a:t>, ενώ είναι κατάλληλο για ασθενείς από 10 ετών και πάνω.</a:t>
            </a:r>
            <a:endParaRPr lang="en-GB" sz="1100" dirty="0">
              <a:latin typeface="Trebuchet MS" panose="020B0703020202090204" pitchFamily="34" charset="0"/>
              <a:cs typeface="Arial"/>
            </a:endParaRPr>
          </a:p>
        </p:txBody>
      </p:sp>
      <p:sp>
        <p:nvSpPr>
          <p:cNvPr id="8" name="object 8"/>
          <p:cNvSpPr txBox="1"/>
          <p:nvPr/>
        </p:nvSpPr>
        <p:spPr>
          <a:xfrm>
            <a:off x="1032000" y="9626251"/>
            <a:ext cx="4740910" cy="936154"/>
          </a:xfrm>
          <a:prstGeom prst="rect">
            <a:avLst/>
          </a:prstGeom>
        </p:spPr>
        <p:txBody>
          <a:bodyPr vert="horz" wrap="square" lIns="0" tIns="12700" rIns="0" bIns="0" rtlCol="0">
            <a:spAutoFit/>
          </a:bodyPr>
          <a:lstStyle/>
          <a:p>
            <a:pPr marL="38100" marR="62230" indent="-635">
              <a:lnSpc>
                <a:spcPct val="100000"/>
              </a:lnSpc>
              <a:spcBef>
                <a:spcPts val="100"/>
              </a:spcBef>
            </a:pPr>
            <a:r>
              <a:rPr lang="en-GB" sz="450" baseline="27777">
                <a:latin typeface="Trebuchet MS" panose="020B0703020202090204" pitchFamily="34" charset="0"/>
                <a:cs typeface="Arial"/>
              </a:rPr>
              <a:t>1 </a:t>
            </a:r>
            <a:r>
              <a:rPr lang="el-GR" sz="500">
                <a:latin typeface="Trebuchet MS" panose="020B0703020202090204" pitchFamily="34" charset="0"/>
                <a:cs typeface="Arial"/>
              </a:rPr>
              <a:t>Η συχνότερα αναφερόμενη μάρκα μεταξύ των τριών κορυφαίων μαρκών </a:t>
            </a:r>
            <a:r>
              <a:rPr lang="el-GR" sz="500" err="1">
                <a:latin typeface="Trebuchet MS" panose="020B0703020202090204" pitchFamily="34" charset="0"/>
                <a:cs typeface="Arial"/>
              </a:rPr>
              <a:t>δερμοκαλλυντικών</a:t>
            </a:r>
            <a:r>
              <a:rPr lang="el-GR" sz="500">
                <a:latin typeface="Trebuchet MS" panose="020B0703020202090204" pitchFamily="34" charset="0"/>
                <a:cs typeface="Arial"/>
              </a:rPr>
              <a:t> που συνιστούν οι δερματολόγοι. Πηγή: Έρευνα για την αγορά των </a:t>
            </a:r>
            <a:r>
              <a:rPr lang="el-GR" sz="500" err="1">
                <a:latin typeface="Trebuchet MS" panose="020B0703020202090204" pitchFamily="34" charset="0"/>
                <a:cs typeface="Arial"/>
              </a:rPr>
              <a:t>δερμοκαλλυντικών</a:t>
            </a:r>
            <a:r>
              <a:rPr lang="el-GR" sz="500">
                <a:latin typeface="Trebuchet MS" panose="020B0703020202090204" pitchFamily="34" charset="0"/>
                <a:cs typeface="Arial"/>
              </a:rPr>
              <a:t>, η οποία διενεργήθηκε από την </a:t>
            </a:r>
            <a:r>
              <a:rPr lang="en-GB" sz="500">
                <a:latin typeface="Trebuchet MS" panose="020B0703020202090204" pitchFamily="34" charset="0"/>
                <a:cs typeface="Arial"/>
              </a:rPr>
              <a:t>IQVIA </a:t>
            </a:r>
            <a:r>
              <a:rPr lang="el-GR" sz="500">
                <a:latin typeface="Trebuchet MS" panose="020B0703020202090204" pitchFamily="34" charset="0"/>
                <a:cs typeface="Arial"/>
              </a:rPr>
              <a:t>και άλλους εταίρους (</a:t>
            </a:r>
            <a:r>
              <a:rPr lang="en-GB" sz="500">
                <a:latin typeface="Trebuchet MS" panose="020B0703020202090204" pitchFamily="34" charset="0"/>
                <a:cs typeface="Arial"/>
              </a:rPr>
              <a:t>Ipsos, TNS) </a:t>
            </a:r>
            <a:r>
              <a:rPr lang="el-GR" sz="500">
                <a:latin typeface="Trebuchet MS" panose="020B0703020202090204" pitchFamily="34" charset="0"/>
                <a:cs typeface="Arial"/>
              </a:rPr>
              <a:t>μεταξύ Σεπτεμβρίου 2017 και Αυγούστου 2018, με τη συμμετοχή δερματολόγων σε 59 χώρες που αντιπροσωπεύουν πάνω από το 80% του παγκόσμιου ΑΕΠ.</a:t>
            </a:r>
          </a:p>
          <a:p>
            <a:pPr marL="38100" marR="30480" indent="-635">
              <a:lnSpc>
                <a:spcPct val="100000"/>
              </a:lnSpc>
            </a:pPr>
            <a:r>
              <a:rPr sz="450" baseline="27777">
                <a:latin typeface="Trebuchet MS" panose="020B0703020202090204" pitchFamily="34" charset="0"/>
                <a:cs typeface="Arial"/>
              </a:rPr>
              <a:t>2 </a:t>
            </a:r>
            <a:r>
              <a:rPr sz="500">
                <a:latin typeface="Trebuchet MS" panose="020B0703020202090204" pitchFamily="34" charset="0"/>
                <a:cs typeface="Arial"/>
              </a:rPr>
              <a:t>Karciauskiene J, Valiukeviciene S, Gollnick H, Stang A. The prevalence and risk factors of adolescent acne among schoolchildren in Lithuania: a cross-sectional study. J Eur Acad Dermatol Venereol. 2014;28(6):733–740, Collier CN, Harper JC, Cafardi JA, Cantrell WC, Wang W, Foster KW, Elewski BE. The prevalence of acne in adults 20 years and older. J Am Acad Dermatol. 2008;58(1):56–59</a:t>
            </a:r>
          </a:p>
          <a:p>
            <a:pPr marL="38100" marR="83185" indent="-635">
              <a:lnSpc>
                <a:spcPct val="100000"/>
              </a:lnSpc>
            </a:pPr>
            <a:r>
              <a:rPr sz="450" baseline="27777">
                <a:latin typeface="Trebuchet MS" panose="020B0703020202090204" pitchFamily="34" charset="0"/>
                <a:cs typeface="Arial"/>
              </a:rPr>
              <a:t>3 </a:t>
            </a:r>
            <a:r>
              <a:rPr sz="500">
                <a:latin typeface="Trebuchet MS" panose="020B0703020202090204" pitchFamily="34" charset="0"/>
                <a:cs typeface="Arial"/>
              </a:rPr>
              <a:t>Vos. T. etal (2012). Years lived with disability (YLDs) for 1160 sequelae of 289 diseases and injuries 1990–2010: a systematic analysis for the Global Burden of Disease Study 2010 Lancet (London, England), 380 (9859), 2163–2196.</a:t>
            </a:r>
          </a:p>
          <a:p>
            <a:pPr marL="38100">
              <a:lnSpc>
                <a:spcPct val="100000"/>
              </a:lnSpc>
            </a:pPr>
            <a:r>
              <a:rPr sz="450" baseline="27777">
                <a:latin typeface="Trebuchet MS" panose="020B0703020202090204" pitchFamily="34" charset="0"/>
                <a:cs typeface="Arial"/>
              </a:rPr>
              <a:t>4 </a:t>
            </a:r>
            <a:r>
              <a:rPr sz="500">
                <a:latin typeface="Trebuchet MS" panose="020B0703020202090204" pitchFamily="34" charset="0"/>
                <a:cs typeface="Arial"/>
              </a:rPr>
              <a:t>Stern S: Dermatologists and office-based care of dermatologic disease in the 21st century. J Invest Dermatol Symp Proc 2004;9:126–130.</a:t>
            </a:r>
          </a:p>
          <a:p>
            <a:pPr marL="38100" marR="161925">
              <a:lnSpc>
                <a:spcPct val="100000"/>
              </a:lnSpc>
            </a:pPr>
            <a:r>
              <a:rPr sz="450" baseline="27777">
                <a:latin typeface="Trebuchet MS" panose="020B0703020202090204" pitchFamily="34" charset="0"/>
                <a:cs typeface="Arial"/>
              </a:rPr>
              <a:t>5 </a:t>
            </a:r>
            <a:r>
              <a:rPr sz="500">
                <a:latin typeface="Trebuchet MS" panose="020B0703020202090204" pitchFamily="34" charset="0"/>
                <a:cs typeface="Arial"/>
              </a:rPr>
              <a:t>Tan. J. etal. (2021) Evaluation of psychological well–being and social impact of atrophic acne scarring: A multinational, mixed–methods study. JAAD international, 6,43–50.</a:t>
            </a:r>
          </a:p>
          <a:p>
            <a:pPr marL="38100">
              <a:lnSpc>
                <a:spcPct val="100000"/>
              </a:lnSpc>
            </a:pPr>
            <a:r>
              <a:rPr sz="450" baseline="27777">
                <a:latin typeface="Trebuchet MS" panose="020B0703020202090204" pitchFamily="34" charset="0"/>
                <a:cs typeface="Arial"/>
              </a:rPr>
              <a:t>6 </a:t>
            </a:r>
            <a:r>
              <a:rPr sz="500">
                <a:latin typeface="Trebuchet MS" panose="020B0703020202090204" pitchFamily="34" charset="0"/>
                <a:cs typeface="Arial"/>
              </a:rPr>
              <a:t>Sell</a:t>
            </a:r>
            <a:r>
              <a:rPr lang="el-GR" sz="500">
                <a:latin typeface="Trebuchet MS" panose="020B0703020202090204" pitchFamily="34" charset="0"/>
                <a:cs typeface="Arial"/>
              </a:rPr>
              <a:t>-</a:t>
            </a:r>
            <a:r>
              <a:rPr sz="500">
                <a:latin typeface="Trebuchet MS" panose="020B0703020202090204" pitchFamily="34" charset="0"/>
                <a:cs typeface="Arial"/>
              </a:rPr>
              <a:t>out </a:t>
            </a:r>
            <a:r>
              <a:rPr lang="el-GR" sz="500">
                <a:latin typeface="Trebuchet MS" panose="020B0703020202090204" pitchFamily="34" charset="0"/>
                <a:cs typeface="Arial"/>
              </a:rPr>
              <a:t>για οικονομικό έτος 2022 για μία αγορά / για </a:t>
            </a:r>
            <a:r>
              <a:rPr sz="500">
                <a:latin typeface="Trebuchet MS" panose="020B0703020202090204" pitchFamily="34" charset="0"/>
                <a:cs typeface="Arial"/>
              </a:rPr>
              <a:t>2020, 2021</a:t>
            </a:r>
            <a:r>
              <a:rPr lang="el-GR" sz="500">
                <a:latin typeface="Trebuchet MS" panose="020B0703020202090204" pitchFamily="34" charset="0"/>
                <a:cs typeface="Arial"/>
              </a:rPr>
              <a:t> </a:t>
            </a:r>
            <a:r>
              <a:rPr sz="500">
                <a:latin typeface="Trebuchet MS" panose="020B0703020202090204" pitchFamily="34" charset="0"/>
                <a:cs typeface="Arial"/>
              </a:rPr>
              <a:t>&amp; 2022</a:t>
            </a:r>
            <a:r>
              <a:rPr lang="el-GR" sz="500">
                <a:latin typeface="Trebuchet MS" panose="020B0703020202090204" pitchFamily="34" charset="0"/>
                <a:cs typeface="Arial"/>
              </a:rPr>
              <a:t> παγκοσμίως</a:t>
            </a:r>
            <a:r>
              <a:rPr sz="500">
                <a:latin typeface="Trebuchet MS" panose="020B0703020202090204" pitchFamily="34" charset="0"/>
                <a:cs typeface="Arial"/>
              </a:rPr>
              <a:t>.</a:t>
            </a:r>
          </a:p>
        </p:txBody>
      </p:sp>
      <p:sp>
        <p:nvSpPr>
          <p:cNvPr id="9" name="object 9"/>
          <p:cNvSpPr txBox="1"/>
          <p:nvPr/>
        </p:nvSpPr>
        <p:spPr>
          <a:xfrm>
            <a:off x="8780299" y="752853"/>
            <a:ext cx="402590" cy="228268"/>
          </a:xfrm>
          <a:prstGeom prst="rect">
            <a:avLst/>
          </a:prstGeom>
        </p:spPr>
        <p:txBody>
          <a:bodyPr vert="horz" wrap="square" lIns="0" tIns="12700" rIns="0" bIns="0" rtlCol="0">
            <a:spAutoFit/>
          </a:bodyPr>
          <a:lstStyle/>
          <a:p>
            <a:pPr marL="12700">
              <a:lnSpc>
                <a:spcPct val="100000"/>
              </a:lnSpc>
              <a:spcBef>
                <a:spcPts val="100"/>
              </a:spcBef>
            </a:pPr>
            <a:r>
              <a:rPr lang="el-GR" sz="1400" b="1" dirty="0">
                <a:solidFill>
                  <a:srgbClr val="69C6DD"/>
                </a:solidFill>
                <a:latin typeface="Trebuchet MS" panose="020B0703020202090204" pitchFamily="34" charset="0"/>
                <a:cs typeface="Arial"/>
              </a:rPr>
              <a:t>ΝΕΑ</a:t>
            </a:r>
            <a:endParaRPr sz="1400" dirty="0">
              <a:latin typeface="Trebuchet MS" panose="020B0703020202090204" pitchFamily="34" charset="0"/>
              <a:cs typeface="Arial"/>
            </a:endParaRPr>
          </a:p>
        </p:txBody>
      </p:sp>
      <p:sp>
        <p:nvSpPr>
          <p:cNvPr id="10" name="object 10"/>
          <p:cNvSpPr txBox="1"/>
          <p:nvPr/>
        </p:nvSpPr>
        <p:spPr>
          <a:xfrm>
            <a:off x="1057398" y="5327002"/>
            <a:ext cx="4600451" cy="2987997"/>
          </a:xfrm>
          <a:prstGeom prst="rect">
            <a:avLst/>
          </a:prstGeom>
        </p:spPr>
        <p:txBody>
          <a:bodyPr vert="horz" wrap="square" lIns="0" tIns="114300" rIns="0" bIns="0" rtlCol="0">
            <a:spAutoFit/>
          </a:bodyPr>
          <a:lstStyle/>
          <a:p>
            <a:pPr marL="12700" marR="19685">
              <a:lnSpc>
                <a:spcPts val="3200"/>
              </a:lnSpc>
              <a:spcBef>
                <a:spcPts val="900"/>
              </a:spcBef>
            </a:pPr>
            <a:r>
              <a:rPr lang="el-GR" sz="3200" b="1">
                <a:solidFill>
                  <a:srgbClr val="69C6DD"/>
                </a:solidFill>
                <a:latin typeface="Trebuchet MS" panose="020B0703020202090204" pitchFamily="34" charset="0"/>
                <a:cs typeface="Arial"/>
              </a:rPr>
              <a:t>Η ΚΑΛΥΤΕΡΗ ΑΠΟΤΕΛΕΣΜΑΤΙΚΟΤΗΤΑ ΕΝΑΝΤΙΑ ΣΤΙΣ ΑΤΕΛΕΙΕΣ </a:t>
            </a:r>
            <a:r>
              <a:rPr lang="el-GR" sz="3200">
                <a:latin typeface="Trebuchet MS" panose="020B0703020202090204" pitchFamily="34" charset="0"/>
                <a:cs typeface="Arial"/>
              </a:rPr>
              <a:t>ΤΩΡΑ ΕΙΝΑΙ ΚΑΙ </a:t>
            </a:r>
          </a:p>
          <a:p>
            <a:pPr marL="12700" marR="19685">
              <a:lnSpc>
                <a:spcPts val="3200"/>
              </a:lnSpc>
            </a:pPr>
            <a:r>
              <a:rPr lang="el-GR" sz="3200">
                <a:latin typeface="Trebuchet MS" panose="020B0703020202090204" pitchFamily="34" charset="0"/>
                <a:cs typeface="Arial"/>
              </a:rPr>
              <a:t>Η ΠΙΟ ΓΡΗΓΟΡΗ</a:t>
            </a:r>
            <a:r>
              <a:rPr sz="3200">
                <a:latin typeface="Trebuchet MS" panose="020B0703020202090204" pitchFamily="34" charset="0"/>
                <a:cs typeface="Arial"/>
              </a:rPr>
              <a:t>. </a:t>
            </a:r>
            <a:r>
              <a:rPr lang="el-GR" sz="3200">
                <a:solidFill>
                  <a:srgbClr val="69C6DD"/>
                </a:solidFill>
                <a:latin typeface="Trebuchet MS" panose="020B0703020202090204" pitchFamily="34" charset="0"/>
                <a:cs typeface="Arial"/>
              </a:rPr>
              <a:t>ΑΠΟΤΕΛΕΣΜΑΤΑ </a:t>
            </a:r>
          </a:p>
          <a:p>
            <a:pPr marL="12700" marR="19685">
              <a:lnSpc>
                <a:spcPts val="3200"/>
              </a:lnSpc>
            </a:pPr>
            <a:r>
              <a:rPr lang="el-GR" sz="3200">
                <a:solidFill>
                  <a:srgbClr val="69C6DD"/>
                </a:solidFill>
                <a:latin typeface="Trebuchet MS" panose="020B0703020202090204" pitchFamily="34" charset="0"/>
                <a:cs typeface="Arial"/>
              </a:rPr>
              <a:t>ΟΡΑΤΑ ΣΕ 8 ΩΡΕΣ.</a:t>
            </a:r>
            <a:endParaRPr sz="3200">
              <a:latin typeface="Trebuchet MS" panose="020B0703020202090204" pitchFamily="34" charset="0"/>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667163" y="3606012"/>
            <a:ext cx="1648802" cy="2807995"/>
          </a:xfrm>
          <a:prstGeom prst="rect">
            <a:avLst/>
          </a:prstGeom>
        </p:spPr>
      </p:pic>
      <p:pic>
        <p:nvPicPr>
          <p:cNvPr id="3" name="object 3"/>
          <p:cNvPicPr/>
          <p:nvPr/>
        </p:nvPicPr>
        <p:blipFill>
          <a:blip r:embed="rId3" cstate="print"/>
          <a:stretch>
            <a:fillRect/>
          </a:stretch>
        </p:blipFill>
        <p:spPr>
          <a:xfrm>
            <a:off x="0" y="3"/>
            <a:ext cx="7559992" cy="10692000"/>
          </a:xfrm>
          <a:prstGeom prst="rect">
            <a:avLst/>
          </a:prstGeom>
        </p:spPr>
      </p:pic>
      <p:sp>
        <p:nvSpPr>
          <p:cNvPr id="4" name="object 4"/>
          <p:cNvSpPr txBox="1"/>
          <p:nvPr/>
        </p:nvSpPr>
        <p:spPr>
          <a:xfrm>
            <a:off x="9654464" y="6422852"/>
            <a:ext cx="1516380" cy="1164101"/>
          </a:xfrm>
          <a:prstGeom prst="rect">
            <a:avLst/>
          </a:prstGeom>
        </p:spPr>
        <p:txBody>
          <a:bodyPr vert="horz" wrap="square" lIns="0" tIns="12700" rIns="0" bIns="0" rtlCol="0" anchor="t">
            <a:spAutoFit/>
          </a:bodyPr>
          <a:lstStyle/>
          <a:p>
            <a:pPr marL="12700" marR="22860">
              <a:lnSpc>
                <a:spcPct val="108300"/>
              </a:lnSpc>
              <a:spcBef>
                <a:spcPts val="100"/>
              </a:spcBef>
            </a:pPr>
            <a:r>
              <a:rPr lang="el-GR" sz="1000" b="1" err="1">
                <a:latin typeface="Trebuchet MS"/>
                <a:cs typeface="Arial"/>
              </a:rPr>
              <a:t>Νιασιναμίδη</a:t>
            </a:r>
            <a:r>
              <a:rPr sz="1000" b="1">
                <a:latin typeface="Trebuchet MS"/>
                <a:cs typeface="Arial"/>
              </a:rPr>
              <a:t>: </a:t>
            </a:r>
            <a:r>
              <a:rPr lang="el-GR" sz="1000">
                <a:latin typeface="Trebuchet MS"/>
                <a:cs typeface="Arial"/>
              </a:rPr>
              <a:t>Ισχυρό συστατικό που</a:t>
            </a:r>
            <a:r>
              <a:rPr lang="el-GR" sz="1000">
                <a:solidFill>
                  <a:srgbClr val="FF0000"/>
                </a:solidFill>
                <a:latin typeface="Trebuchet MS"/>
                <a:cs typeface="Arial"/>
              </a:rPr>
              <a:t> μειώνε</a:t>
            </a:r>
            <a:r>
              <a:rPr lang="el-GR" sz="1000">
                <a:latin typeface="Trebuchet MS"/>
                <a:cs typeface="Arial"/>
              </a:rPr>
              <a:t>ι τα επίμονα σημάδια ακμής, καθώς και τη </a:t>
            </a:r>
            <a:r>
              <a:rPr lang="el-GR" sz="1000" err="1">
                <a:latin typeface="Trebuchet MS"/>
                <a:cs typeface="Arial"/>
              </a:rPr>
              <a:t>μεταφλεγμονώδη</a:t>
            </a:r>
            <a:r>
              <a:rPr lang="el-GR" sz="1000">
                <a:latin typeface="Trebuchet MS"/>
                <a:cs typeface="Arial"/>
              </a:rPr>
              <a:t> </a:t>
            </a:r>
            <a:r>
              <a:rPr lang="el-GR" sz="1000" err="1">
                <a:latin typeface="Trebuchet MS"/>
                <a:cs typeface="Arial"/>
              </a:rPr>
              <a:t>υπερμελάγχρωση</a:t>
            </a:r>
            <a:r>
              <a:rPr lang="el-GR" sz="1000">
                <a:latin typeface="Trebuchet MS"/>
                <a:cs typeface="Arial"/>
              </a:rPr>
              <a:t> που συνδέεται με την ακμή.</a:t>
            </a:r>
            <a:endParaRPr sz="1000">
              <a:latin typeface="Trebuchet MS"/>
              <a:cs typeface="Arial"/>
            </a:endParaRPr>
          </a:p>
        </p:txBody>
      </p:sp>
      <p:sp>
        <p:nvSpPr>
          <p:cNvPr id="5" name="object 5"/>
          <p:cNvSpPr txBox="1">
            <a:spLocks noGrp="1"/>
          </p:cNvSpPr>
          <p:nvPr>
            <p:ph type="title"/>
          </p:nvPr>
        </p:nvSpPr>
        <p:spPr>
          <a:xfrm>
            <a:off x="762049" y="2070100"/>
            <a:ext cx="4552657" cy="1243930"/>
          </a:xfrm>
          <a:prstGeom prst="rect">
            <a:avLst/>
          </a:prstGeom>
        </p:spPr>
        <p:txBody>
          <a:bodyPr vert="horz" wrap="square" lIns="0" tIns="12700" rIns="0" bIns="0" rtlCol="0">
            <a:spAutoFit/>
          </a:bodyPr>
          <a:lstStyle/>
          <a:p>
            <a:pPr marL="12700">
              <a:lnSpc>
                <a:spcPts val="3200"/>
              </a:lnSpc>
            </a:pPr>
            <a:r>
              <a:rPr lang="el-GR" sz="3200" b="0">
                <a:solidFill>
                  <a:srgbClr val="FFFFFF"/>
                </a:solidFill>
                <a:latin typeface="Trebuchet MS" panose="020B0703020202090204" pitchFamily="34" charset="0"/>
              </a:rPr>
              <a:t>Η ΕΠΑΝΑΣΤΑΣΗ ΤΗΣ </a:t>
            </a:r>
            <a:r>
              <a:rPr lang="el-GR" sz="3200">
                <a:solidFill>
                  <a:srgbClr val="FFFFFF"/>
                </a:solidFill>
                <a:latin typeface="Trebuchet MS" panose="020B0703020202090204" pitchFamily="34" charset="0"/>
              </a:rPr>
              <a:t>ΕΠΙΣΤΗΜΗΣ ΤΟΥ ΜΙΚΡΟΒΙΩΜΑΤΟΣ</a:t>
            </a:r>
            <a:endParaRPr sz="3200">
              <a:latin typeface="Trebuchet MS" panose="020B0703020202090204" pitchFamily="34" charset="0"/>
            </a:endParaRPr>
          </a:p>
        </p:txBody>
      </p:sp>
      <p:sp>
        <p:nvSpPr>
          <p:cNvPr id="6" name="object 6"/>
          <p:cNvSpPr txBox="1"/>
          <p:nvPr/>
        </p:nvSpPr>
        <p:spPr>
          <a:xfrm>
            <a:off x="762048" y="3625353"/>
            <a:ext cx="4027097" cy="5414303"/>
          </a:xfrm>
          <a:prstGeom prst="rect">
            <a:avLst/>
          </a:prstGeom>
        </p:spPr>
        <p:txBody>
          <a:bodyPr vert="horz" wrap="square" lIns="0" tIns="27940" rIns="0" bIns="0" rtlCol="0">
            <a:spAutoFit/>
          </a:bodyPr>
          <a:lstStyle/>
          <a:p>
            <a:pPr marL="12700" marR="5080">
              <a:lnSpc>
                <a:spcPts val="1600"/>
              </a:lnSpc>
              <a:spcBef>
                <a:spcPts val="220"/>
              </a:spcBef>
            </a:pPr>
            <a:r>
              <a:rPr lang="el-GR" sz="1400">
                <a:solidFill>
                  <a:srgbClr val="FFFFFF"/>
                </a:solidFill>
                <a:latin typeface="Trebuchet MS" panose="020B0703020202090204" pitchFamily="34" charset="0"/>
                <a:cs typeface="Arial"/>
              </a:rPr>
              <a:t>Την προηγούμενη δεκαετία, όλες οι επιστημονικές δημοσιεύσεις επικεντρώνονταν γενικά στο </a:t>
            </a:r>
            <a:r>
              <a:rPr sz="1400" i="1">
                <a:solidFill>
                  <a:srgbClr val="FFFFFF"/>
                </a:solidFill>
                <a:latin typeface="Trebuchet MS" panose="020B0703020202090204" pitchFamily="34" charset="0"/>
                <a:cs typeface="Arial"/>
              </a:rPr>
              <a:t>C.</a:t>
            </a:r>
            <a:r>
              <a:rPr lang="en-GB" sz="1400" i="1">
                <a:solidFill>
                  <a:srgbClr val="FFFFFF"/>
                </a:solidFill>
                <a:latin typeface="Trebuchet MS" panose="020B0703020202090204" pitchFamily="34" charset="0"/>
                <a:cs typeface="Arial"/>
              </a:rPr>
              <a:t>acnes</a:t>
            </a:r>
            <a:r>
              <a:rPr lang="el-GR" sz="1400">
                <a:solidFill>
                  <a:srgbClr val="FFFFFF"/>
                </a:solidFill>
                <a:latin typeface="Trebuchet MS" panose="020B0703020202090204" pitchFamily="34" charset="0"/>
                <a:cs typeface="Arial"/>
              </a:rPr>
              <a:t>, το βακτήριο που ευθύνεται για τον σχηματισμό και τη σοβαρότητα της ακμής</a:t>
            </a:r>
            <a:r>
              <a:rPr sz="1400">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Πρόσφατα</a:t>
            </a:r>
            <a:r>
              <a:rPr sz="1400">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οι νέες τεχνολογίες στον τομέα της </a:t>
            </a:r>
            <a:r>
              <a:rPr lang="el-GR" sz="1400" err="1">
                <a:solidFill>
                  <a:srgbClr val="FFFFFF"/>
                </a:solidFill>
                <a:latin typeface="Trebuchet MS" panose="020B0703020202090204" pitchFamily="34" charset="0"/>
                <a:cs typeface="Arial"/>
              </a:rPr>
              <a:t>γονιδιωματικής</a:t>
            </a:r>
            <a:r>
              <a:rPr lang="el-GR" sz="1400">
                <a:solidFill>
                  <a:srgbClr val="FFFFFF"/>
                </a:solidFill>
                <a:latin typeface="Trebuchet MS" panose="020B0703020202090204" pitchFamily="34" charset="0"/>
                <a:cs typeface="Arial"/>
              </a:rPr>
              <a:t> μάς επέτρεψαν να εμβαθύνουμε περισσότερο στο μικροβίωμα του δέρματος, και να</a:t>
            </a:r>
            <a:r>
              <a:rPr sz="1400">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διερευνήσουμε τις υποομάδες και τους </a:t>
            </a:r>
            <a:r>
              <a:rPr lang="el-GR" sz="1400" err="1">
                <a:solidFill>
                  <a:srgbClr val="FFFFFF"/>
                </a:solidFill>
                <a:latin typeface="Trebuchet MS" panose="020B0703020202090204" pitchFamily="34" charset="0"/>
                <a:cs typeface="Arial"/>
              </a:rPr>
              <a:t>υποτύπους</a:t>
            </a:r>
            <a:r>
              <a:rPr lang="el-GR" sz="1400">
                <a:solidFill>
                  <a:srgbClr val="FFFFFF"/>
                </a:solidFill>
                <a:latin typeface="Trebuchet MS" panose="020B0703020202090204" pitchFamily="34" charset="0"/>
                <a:cs typeface="Arial"/>
              </a:rPr>
              <a:t> του </a:t>
            </a:r>
            <a:r>
              <a:rPr sz="1400" i="1">
                <a:solidFill>
                  <a:srgbClr val="FFFFFF"/>
                </a:solidFill>
                <a:latin typeface="Trebuchet MS" panose="020B0703020202090204" pitchFamily="34" charset="0"/>
                <a:cs typeface="Arial"/>
              </a:rPr>
              <a:t>C.</a:t>
            </a:r>
            <a:r>
              <a:rPr lang="en-GB" sz="1400" i="1">
                <a:solidFill>
                  <a:srgbClr val="FFFFFF"/>
                </a:solidFill>
                <a:latin typeface="Trebuchet MS" panose="020B0703020202090204" pitchFamily="34" charset="0"/>
                <a:cs typeface="Arial"/>
              </a:rPr>
              <a:t>acnes</a:t>
            </a:r>
            <a:r>
              <a:rPr sz="1400" i="1">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που ονομάζονται «</a:t>
            </a:r>
            <a:r>
              <a:rPr lang="el-GR" sz="1400" err="1">
                <a:solidFill>
                  <a:srgbClr val="FFFFFF"/>
                </a:solidFill>
                <a:latin typeface="Trebuchet MS" panose="020B0703020202090204" pitchFamily="34" charset="0"/>
                <a:cs typeface="Arial"/>
              </a:rPr>
              <a:t>φυλότυποι</a:t>
            </a:r>
            <a:r>
              <a:rPr lang="el-GR" sz="1400">
                <a:solidFill>
                  <a:srgbClr val="FFFFFF"/>
                </a:solidFill>
                <a:latin typeface="Trebuchet MS" panose="020B0703020202090204" pitchFamily="34" charset="0"/>
                <a:cs typeface="Arial"/>
              </a:rPr>
              <a:t>»</a:t>
            </a:r>
            <a:r>
              <a:rPr sz="1400">
                <a:solidFill>
                  <a:srgbClr val="FFFFFF"/>
                </a:solidFill>
                <a:latin typeface="Trebuchet MS" panose="020B0703020202090204" pitchFamily="34" charset="0"/>
                <a:cs typeface="Arial"/>
              </a:rPr>
              <a:t>.</a:t>
            </a:r>
            <a:endParaRPr lang="el-GR" sz="1400">
              <a:solidFill>
                <a:srgbClr val="FFFFFF"/>
              </a:solidFill>
              <a:latin typeface="Trebuchet MS" panose="020B0703020202090204" pitchFamily="34" charset="0"/>
              <a:cs typeface="Arial"/>
            </a:endParaRPr>
          </a:p>
          <a:p>
            <a:pPr marL="12700" marR="5080">
              <a:lnSpc>
                <a:spcPts val="1600"/>
              </a:lnSpc>
              <a:spcBef>
                <a:spcPts val="220"/>
              </a:spcBef>
            </a:pPr>
            <a:endParaRPr lang="el-GR" sz="1400">
              <a:solidFill>
                <a:srgbClr val="FFFFFF"/>
              </a:solidFill>
              <a:latin typeface="Trebuchet MS" panose="020B0703020202090204" pitchFamily="34" charset="0"/>
              <a:cs typeface="Arial"/>
            </a:endParaRPr>
          </a:p>
          <a:p>
            <a:pPr marL="12700" marR="225425">
              <a:lnSpc>
                <a:spcPts val="1600"/>
              </a:lnSpc>
              <a:spcBef>
                <a:spcPts val="219"/>
              </a:spcBef>
            </a:pPr>
            <a:r>
              <a:rPr lang="el-GR" sz="1400">
                <a:solidFill>
                  <a:srgbClr val="FFFFFF"/>
                </a:solidFill>
                <a:latin typeface="Trebuchet MS" panose="020B0703020202090204" pitchFamily="34" charset="0"/>
                <a:cs typeface="Arial"/>
              </a:rPr>
              <a:t>Πρόσφατες επιστημονικές ανακαλύψεις </a:t>
            </a:r>
            <a:r>
              <a:rPr lang="en-GB" sz="1400" err="1">
                <a:solidFill>
                  <a:srgbClr val="FFFFFF"/>
                </a:solidFill>
                <a:latin typeface="Trebuchet MS" panose="020B0703020202090204" pitchFamily="34" charset="0"/>
                <a:cs typeface="Arial"/>
              </a:rPr>
              <a:t>έ</a:t>
            </a:r>
            <a:r>
              <a:rPr lang="el-GR" sz="1400" err="1">
                <a:solidFill>
                  <a:srgbClr val="FFFFFF"/>
                </a:solidFill>
                <a:latin typeface="Trebuchet MS" panose="020B0703020202090204" pitchFamily="34" charset="0"/>
                <a:cs typeface="Arial"/>
              </a:rPr>
              <a:t>δειξαν</a:t>
            </a:r>
            <a:r>
              <a:rPr lang="el-GR" sz="1400">
                <a:solidFill>
                  <a:srgbClr val="FFFFFF"/>
                </a:solidFill>
                <a:latin typeface="Trebuchet MS" panose="020B0703020202090204" pitchFamily="34" charset="0"/>
                <a:cs typeface="Arial"/>
              </a:rPr>
              <a:t> ότι ο </a:t>
            </a:r>
            <a:r>
              <a:rPr lang="el-GR" sz="1400" err="1">
                <a:solidFill>
                  <a:srgbClr val="FFFFFF"/>
                </a:solidFill>
                <a:latin typeface="Trebuchet MS" panose="020B0703020202090204" pitchFamily="34" charset="0"/>
                <a:cs typeface="Arial"/>
              </a:rPr>
              <a:t>φυλότυπος</a:t>
            </a:r>
            <a:r>
              <a:rPr lang="el-GR" sz="1400">
                <a:solidFill>
                  <a:srgbClr val="FFFFFF"/>
                </a:solidFill>
                <a:latin typeface="Trebuchet MS" panose="020B0703020202090204" pitchFamily="34" charset="0"/>
                <a:cs typeface="Arial"/>
              </a:rPr>
              <a:t> </a:t>
            </a:r>
            <a:r>
              <a:rPr lang="en-GB" sz="1400">
                <a:solidFill>
                  <a:srgbClr val="FFFFFF"/>
                </a:solidFill>
                <a:latin typeface="Trebuchet MS" panose="020B0703020202090204" pitchFamily="34" charset="0"/>
                <a:cs typeface="Arial"/>
              </a:rPr>
              <a:t>IA1 </a:t>
            </a:r>
            <a:r>
              <a:rPr lang="el-GR" sz="1400">
                <a:solidFill>
                  <a:srgbClr val="FFFFFF"/>
                </a:solidFill>
                <a:latin typeface="Trebuchet MS" panose="020B0703020202090204" pitchFamily="34" charset="0"/>
                <a:cs typeface="Arial"/>
              </a:rPr>
              <a:t>του </a:t>
            </a:r>
            <a:r>
              <a:rPr lang="en-GB" sz="1400" i="1" err="1">
                <a:solidFill>
                  <a:srgbClr val="FFFFFF"/>
                </a:solidFill>
                <a:latin typeface="Trebuchet MS" panose="020B0703020202090204" pitchFamily="34" charset="0"/>
                <a:cs typeface="Arial"/>
              </a:rPr>
              <a:t>C.acnes</a:t>
            </a:r>
            <a:r>
              <a:rPr lang="en-GB" sz="1400" i="1">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είναι</a:t>
            </a:r>
            <a:r>
              <a:rPr lang="en-GB" sz="1400">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σημαντικά κυρίαρχος στο δέρμα με τάση ακμής, κάτι που οδηγεί σε ανισορροπία του μικροβιώματος και πολλαπλασιασμό των ατελειών</a:t>
            </a:r>
            <a:r>
              <a:rPr lang="en-GB" sz="1400">
                <a:solidFill>
                  <a:srgbClr val="FFFFFF"/>
                </a:solidFill>
                <a:latin typeface="Trebuchet MS" panose="020B0703020202090204" pitchFamily="34" charset="0"/>
                <a:cs typeface="Arial"/>
              </a:rPr>
              <a:t>.</a:t>
            </a:r>
          </a:p>
          <a:p>
            <a:pPr marL="12700">
              <a:lnSpc>
                <a:spcPts val="1560"/>
              </a:lnSpc>
            </a:pPr>
            <a:endParaRPr lang="en-GB" sz="1400">
              <a:solidFill>
                <a:srgbClr val="FFFFFF"/>
              </a:solidFill>
              <a:latin typeface="Trebuchet MS" panose="020B0703020202090204" pitchFamily="34" charset="0"/>
              <a:cs typeface="Arial"/>
            </a:endParaRPr>
          </a:p>
          <a:p>
            <a:pPr marL="12700" algn="l">
              <a:lnSpc>
                <a:spcPts val="1560"/>
              </a:lnSpc>
            </a:pPr>
            <a:r>
              <a:rPr lang="el-GR" sz="1400">
                <a:solidFill>
                  <a:srgbClr val="FFFFFF"/>
                </a:solidFill>
                <a:latin typeface="Trebuchet MS" panose="020B0703020202090204" pitchFamily="34" charset="0"/>
                <a:cs typeface="Arial"/>
              </a:rPr>
              <a:t>Το </a:t>
            </a:r>
            <a:r>
              <a:rPr lang="en-GB" sz="1400" err="1">
                <a:solidFill>
                  <a:srgbClr val="FFFFFF"/>
                </a:solidFill>
                <a:latin typeface="Trebuchet MS" panose="020B0703020202090204" pitchFamily="34" charset="0"/>
                <a:cs typeface="Arial"/>
              </a:rPr>
              <a:t>Effaclar</a:t>
            </a:r>
            <a:r>
              <a:rPr lang="en-GB" sz="1400">
                <a:solidFill>
                  <a:srgbClr val="FFFFFF"/>
                </a:solidFill>
                <a:latin typeface="Trebuchet MS" panose="020B0703020202090204" pitchFamily="34" charset="0"/>
                <a:cs typeface="Arial"/>
              </a:rPr>
              <a:t> DUO+M </a:t>
            </a:r>
            <a:r>
              <a:rPr lang="el-GR" sz="1400">
                <a:solidFill>
                  <a:srgbClr val="FFFFFF"/>
                </a:solidFill>
                <a:latin typeface="Trebuchet MS" panose="020B0703020202090204" pitchFamily="34" charset="0"/>
                <a:cs typeface="Arial"/>
              </a:rPr>
              <a:t>φέρνει μια </a:t>
            </a:r>
            <a:r>
              <a:rPr lang="el-GR" sz="1400" b="1">
                <a:solidFill>
                  <a:srgbClr val="FFFFFF"/>
                </a:solidFill>
                <a:latin typeface="Trebuchet MS" panose="020B0703020202090204" pitchFamily="34" charset="0"/>
                <a:cs typeface="Arial"/>
              </a:rPr>
              <a:t>πρωτοποριακή προσέγγιση για την αντιμετώπιση της ακμής</a:t>
            </a:r>
            <a:r>
              <a:rPr lang="en-GB" sz="1400">
                <a:solidFill>
                  <a:srgbClr val="FFFFFF"/>
                </a:solidFill>
                <a:latin typeface="Trebuchet MS" panose="020B0703020202090204" pitchFamily="34" charset="0"/>
                <a:cs typeface="Arial"/>
              </a:rPr>
              <a:t>.</a:t>
            </a:r>
            <a:r>
              <a:rPr lang="en-GB" sz="1400" b="1">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Με τη δύναμη της επαναστατικής επιστήμης του μικροβιώματος</a:t>
            </a:r>
            <a:r>
              <a:rPr lang="en-GB" sz="1400">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στοχεύει τον </a:t>
            </a:r>
            <a:r>
              <a:rPr lang="el-GR" sz="1400" err="1">
                <a:solidFill>
                  <a:srgbClr val="FFFFFF"/>
                </a:solidFill>
                <a:latin typeface="Trebuchet MS" panose="020B0703020202090204" pitchFamily="34" charset="0"/>
                <a:cs typeface="Arial"/>
              </a:rPr>
              <a:t>φυλότυπο</a:t>
            </a:r>
            <a:r>
              <a:rPr lang="en-GB" sz="1400">
                <a:solidFill>
                  <a:srgbClr val="FFFFFF"/>
                </a:solidFill>
                <a:latin typeface="Trebuchet MS" panose="020B0703020202090204" pitchFamily="34" charset="0"/>
                <a:cs typeface="Arial"/>
              </a:rPr>
              <a:t> IA1</a:t>
            </a:r>
            <a:r>
              <a:rPr lang="el-GR" sz="1400">
                <a:solidFill>
                  <a:srgbClr val="FFFFFF"/>
                </a:solidFill>
                <a:latin typeface="Trebuchet MS" panose="020B0703020202090204" pitchFamily="34" charset="0"/>
                <a:cs typeface="Arial"/>
              </a:rPr>
              <a:t> του</a:t>
            </a:r>
            <a:r>
              <a:rPr lang="en-GB" sz="1400">
                <a:solidFill>
                  <a:srgbClr val="FFFFFF"/>
                </a:solidFill>
                <a:latin typeface="Trebuchet MS" panose="020B0703020202090204" pitchFamily="34" charset="0"/>
                <a:cs typeface="Arial"/>
              </a:rPr>
              <a:t> </a:t>
            </a:r>
            <a:r>
              <a:rPr lang="en-GB" sz="1400" i="1" err="1">
                <a:solidFill>
                  <a:srgbClr val="FFFFFF"/>
                </a:solidFill>
                <a:latin typeface="Trebuchet MS" panose="020B0703020202090204" pitchFamily="34" charset="0"/>
                <a:cs typeface="Arial"/>
              </a:rPr>
              <a:t>C.acnes</a:t>
            </a:r>
            <a:r>
              <a:rPr lang="el-GR" sz="1400" i="1">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για </a:t>
            </a:r>
            <a:r>
              <a:rPr lang="el-GR" sz="1400" b="1">
                <a:solidFill>
                  <a:srgbClr val="FFFFFF"/>
                </a:solidFill>
                <a:latin typeface="Trebuchet MS" panose="020B0703020202090204" pitchFamily="34" charset="0"/>
                <a:cs typeface="Arial"/>
              </a:rPr>
              <a:t>γρήγορα αποτελέσματα</a:t>
            </a:r>
            <a:r>
              <a:rPr lang="el-GR" sz="1400">
                <a:solidFill>
                  <a:srgbClr val="FFFFFF"/>
                </a:solidFill>
                <a:latin typeface="Trebuchet MS" panose="020B0703020202090204" pitchFamily="34" charset="0"/>
                <a:cs typeface="Arial"/>
              </a:rPr>
              <a:t>:</a:t>
            </a:r>
            <a:r>
              <a:rPr lang="en-GB" sz="1400">
                <a:solidFill>
                  <a:srgbClr val="FFFFFF"/>
                </a:solidFill>
                <a:latin typeface="Trebuchet MS" panose="020B0703020202090204" pitchFamily="34" charset="0"/>
                <a:cs typeface="Arial"/>
              </a:rPr>
              <a:t> </a:t>
            </a:r>
            <a:r>
              <a:rPr lang="el-GR" sz="1400" err="1">
                <a:solidFill>
                  <a:srgbClr val="FFFFFF"/>
                </a:solidFill>
                <a:latin typeface="Trebuchet MS" panose="020B0703020202090204" pitchFamily="34" charset="0"/>
                <a:cs typeface="Arial"/>
              </a:rPr>
              <a:t>επανεξισορροπώντας</a:t>
            </a:r>
            <a:r>
              <a:rPr lang="el-GR" sz="1400">
                <a:solidFill>
                  <a:srgbClr val="FFFFFF"/>
                </a:solidFill>
                <a:latin typeface="Trebuchet MS" panose="020B0703020202090204" pitchFamily="34" charset="0"/>
                <a:cs typeface="Arial"/>
              </a:rPr>
              <a:t> το μικροβίωμα του δέρματος, μειώνει τις ατέλειες και την υπερβολική παραγωγή σμήγματος </a:t>
            </a:r>
            <a:r>
              <a:rPr lang="el-GR" sz="1400" b="1">
                <a:solidFill>
                  <a:srgbClr val="FFFFFF"/>
                </a:solidFill>
                <a:latin typeface="Trebuchet MS" panose="020B0703020202090204" pitchFamily="34" charset="0"/>
                <a:cs typeface="Arial"/>
              </a:rPr>
              <a:t>στην πηγή </a:t>
            </a:r>
            <a:r>
              <a:rPr lang="el-GR" sz="1400">
                <a:solidFill>
                  <a:srgbClr val="FFFFFF"/>
                </a:solidFill>
                <a:latin typeface="Trebuchet MS" panose="020B0703020202090204" pitchFamily="34" charset="0"/>
                <a:cs typeface="Arial"/>
              </a:rPr>
              <a:t>τους.</a:t>
            </a:r>
          </a:p>
        </p:txBody>
      </p:sp>
      <p:pic>
        <p:nvPicPr>
          <p:cNvPr id="9" name="object 9"/>
          <p:cNvPicPr/>
          <p:nvPr/>
        </p:nvPicPr>
        <p:blipFill>
          <a:blip r:embed="rId4" cstate="print"/>
          <a:stretch>
            <a:fillRect/>
          </a:stretch>
        </p:blipFill>
        <p:spPr>
          <a:xfrm>
            <a:off x="7927200" y="3606012"/>
            <a:ext cx="1648802" cy="2807995"/>
          </a:xfrm>
          <a:prstGeom prst="rect">
            <a:avLst/>
          </a:prstGeom>
        </p:spPr>
      </p:pic>
      <p:sp>
        <p:nvSpPr>
          <p:cNvPr id="10" name="object 10"/>
          <p:cNvSpPr txBox="1"/>
          <p:nvPr/>
        </p:nvSpPr>
        <p:spPr>
          <a:xfrm>
            <a:off x="7927200" y="2070100"/>
            <a:ext cx="6593840" cy="1243930"/>
          </a:xfrm>
          <a:prstGeom prst="rect">
            <a:avLst/>
          </a:prstGeom>
        </p:spPr>
        <p:txBody>
          <a:bodyPr vert="horz" wrap="square" lIns="0" tIns="12700" rIns="0" bIns="0" rtlCol="0">
            <a:spAutoFit/>
          </a:bodyPr>
          <a:lstStyle/>
          <a:p>
            <a:pPr marL="12700">
              <a:lnSpc>
                <a:spcPts val="3200"/>
              </a:lnSpc>
              <a:spcBef>
                <a:spcPts val="100"/>
              </a:spcBef>
            </a:pPr>
            <a:r>
              <a:rPr lang="el-GR" sz="3200" b="1">
                <a:latin typeface="Trebuchet MS" panose="020B0703020202090204" pitchFamily="34" charset="0"/>
                <a:cs typeface="Arial"/>
              </a:rPr>
              <a:t>ΜΙΑ ΝΕΑ ΕΠΟΧΗ ΣΤΗΝ ΑΝΤΙΜΕΤΩΠΙΣΗ ΤΗΣ ΑΚΜΗΣ,</a:t>
            </a:r>
            <a:endParaRPr sz="3200">
              <a:latin typeface="Trebuchet MS" panose="020B0703020202090204" pitchFamily="34" charset="0"/>
              <a:cs typeface="Arial"/>
            </a:endParaRPr>
          </a:p>
          <a:p>
            <a:pPr marL="12700">
              <a:lnSpc>
                <a:spcPts val="3200"/>
              </a:lnSpc>
            </a:pPr>
            <a:r>
              <a:rPr lang="el-GR" sz="3200">
                <a:solidFill>
                  <a:srgbClr val="69C6DD"/>
                </a:solidFill>
                <a:latin typeface="Trebuchet MS" panose="020B0703020202090204" pitchFamily="34" charset="0"/>
                <a:cs typeface="Arial"/>
              </a:rPr>
              <a:t>ΜΕ ΜΙΑ ΠΑΝΙΣΧΥΡΗ ΣΥΝΘΕΣΗ</a:t>
            </a:r>
            <a:endParaRPr sz="3200">
              <a:latin typeface="Trebuchet MS" panose="020B0703020202090204" pitchFamily="34" charset="0"/>
              <a:cs typeface="Arial"/>
            </a:endParaRPr>
          </a:p>
        </p:txBody>
      </p:sp>
      <p:sp>
        <p:nvSpPr>
          <p:cNvPr id="11" name="object 11"/>
          <p:cNvSpPr txBox="1"/>
          <p:nvPr/>
        </p:nvSpPr>
        <p:spPr>
          <a:xfrm>
            <a:off x="7914500" y="6422853"/>
            <a:ext cx="1571625" cy="2327497"/>
          </a:xfrm>
          <a:prstGeom prst="rect">
            <a:avLst/>
          </a:prstGeom>
        </p:spPr>
        <p:txBody>
          <a:bodyPr vert="horz" wrap="square" lIns="0" tIns="12700" rIns="0" bIns="0" rtlCol="0">
            <a:spAutoFit/>
          </a:bodyPr>
          <a:lstStyle/>
          <a:p>
            <a:pPr marL="12700" marR="5080" lvl="0" indent="0" defTabSz="914400" eaLnBrk="1" fontAlgn="auto" latinLnBrk="0" hangingPunct="1">
              <a:lnSpc>
                <a:spcPct val="108300"/>
              </a:lnSpc>
              <a:spcBef>
                <a:spcPts val="100"/>
              </a:spcBef>
              <a:spcAft>
                <a:spcPts val="0"/>
              </a:spcAft>
              <a:buClrTx/>
              <a:buSzTx/>
              <a:buFontTx/>
              <a:buNone/>
              <a:tabLst/>
              <a:defRPr/>
            </a:pPr>
            <a:r>
              <a:rPr lang="el-GR" sz="1000" b="1">
                <a:latin typeface="Trebuchet MS" panose="020B0703020202090204" pitchFamily="34" charset="0"/>
                <a:cs typeface="Arial"/>
              </a:rPr>
              <a:t>Ενεργό συστατικό </a:t>
            </a:r>
            <a:r>
              <a:rPr sz="1000" b="1" err="1">
                <a:latin typeface="Trebuchet MS" panose="020B0703020202090204" pitchFamily="34" charset="0"/>
                <a:cs typeface="Arial"/>
              </a:rPr>
              <a:t>Phylobioma</a:t>
            </a:r>
            <a:r>
              <a:rPr sz="1000" b="1">
                <a:latin typeface="Trebuchet MS" panose="020B0703020202090204" pitchFamily="34" charset="0"/>
                <a:cs typeface="Arial"/>
              </a:rPr>
              <a:t>: </a:t>
            </a:r>
            <a:r>
              <a:rPr lang="el-GR" sz="1000">
                <a:latin typeface="Trebuchet MS" panose="020B0703020202090204" pitchFamily="34" charset="0"/>
                <a:cs typeface="Arial"/>
              </a:rPr>
              <a:t>Ένα πρωτοποριακό συστατικό που περιορίζει την ανάπτυξη του </a:t>
            </a:r>
            <a:r>
              <a:rPr lang="el-GR" sz="1000" err="1">
                <a:latin typeface="Trebuchet MS" panose="020B0703020202090204" pitchFamily="34" charset="0"/>
                <a:cs typeface="Arial"/>
              </a:rPr>
              <a:t>φυλότυπου</a:t>
            </a:r>
            <a:r>
              <a:rPr lang="el-GR" sz="1000">
                <a:latin typeface="Trebuchet MS" panose="020B0703020202090204" pitchFamily="34" charset="0"/>
                <a:cs typeface="Arial"/>
              </a:rPr>
              <a:t> </a:t>
            </a:r>
            <a:r>
              <a:rPr lang="en-GB" sz="1000">
                <a:latin typeface="Trebuchet MS" panose="020B0703020202090204" pitchFamily="34" charset="0"/>
                <a:cs typeface="Arial"/>
              </a:rPr>
              <a:t>IA1 </a:t>
            </a:r>
            <a:r>
              <a:rPr lang="el-GR" sz="1000">
                <a:latin typeface="Trebuchet MS" panose="020B0703020202090204" pitchFamily="34" charset="0"/>
                <a:cs typeface="Arial"/>
              </a:rPr>
              <a:t>του </a:t>
            </a:r>
            <a:r>
              <a:rPr lang="en-GB" sz="1000" i="1" err="1">
                <a:latin typeface="Trebuchet MS" panose="020B0703020202090204" pitchFamily="34" charset="0"/>
                <a:cs typeface="Arial"/>
              </a:rPr>
              <a:t>C.acnes</a:t>
            </a:r>
            <a:r>
              <a:rPr lang="en-GB" sz="1000" i="1">
                <a:latin typeface="Trebuchet MS" panose="020B0703020202090204" pitchFamily="34" charset="0"/>
                <a:cs typeface="Arial"/>
              </a:rPr>
              <a:t> </a:t>
            </a:r>
            <a:r>
              <a:rPr lang="el-GR" sz="1000">
                <a:latin typeface="Trebuchet MS" panose="020B0703020202090204" pitchFamily="34" charset="0"/>
                <a:cs typeface="Arial"/>
              </a:rPr>
              <a:t>εξισορροπώντας το δέρμα με τάση ακμής, ενώ παράλληλα αναστέλλει την παραγωγή σμήγματος, τη φλεγμονή και την </a:t>
            </a:r>
            <a:r>
              <a:rPr lang="el-GR" sz="1000" err="1">
                <a:latin typeface="Trebuchet MS" panose="020B0703020202090204" pitchFamily="34" charset="0"/>
                <a:cs typeface="Arial"/>
              </a:rPr>
              <a:t>υπερκερατινοποίηση</a:t>
            </a:r>
            <a:r>
              <a:rPr lang="el-GR" sz="1000">
                <a:latin typeface="Trebuchet MS" panose="020B0703020202090204" pitchFamily="34" charset="0"/>
                <a:cs typeface="Arial"/>
              </a:rPr>
              <a:t> και μειώνει σημαντικά τις ατέλειες.</a:t>
            </a:r>
          </a:p>
        </p:txBody>
      </p:sp>
      <p:sp>
        <p:nvSpPr>
          <p:cNvPr id="12" name="object 12"/>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
        <p:nvSpPr>
          <p:cNvPr id="13" name="object 13"/>
          <p:cNvSpPr txBox="1"/>
          <p:nvPr/>
        </p:nvSpPr>
        <p:spPr>
          <a:xfrm>
            <a:off x="13134393" y="6422853"/>
            <a:ext cx="1585595" cy="1662699"/>
          </a:xfrm>
          <a:prstGeom prst="rect">
            <a:avLst/>
          </a:prstGeom>
        </p:spPr>
        <p:txBody>
          <a:bodyPr vert="horz" wrap="square" lIns="0" tIns="12700" rIns="0" bIns="0" rtlCol="0">
            <a:spAutoFit/>
          </a:bodyPr>
          <a:lstStyle/>
          <a:p>
            <a:pPr marL="12700" marR="5080" algn="l">
              <a:lnSpc>
                <a:spcPct val="108300"/>
              </a:lnSpc>
              <a:spcBef>
                <a:spcPts val="100"/>
              </a:spcBef>
            </a:pPr>
            <a:r>
              <a:rPr sz="1000" b="1">
                <a:latin typeface="Trebuchet MS" panose="020B0703020202090204" pitchFamily="34" charset="0"/>
                <a:cs typeface="Arial"/>
              </a:rPr>
              <a:t>Aquae Posae Filiformis (APF</a:t>
            </a:r>
            <a:r>
              <a:rPr lang="en-GR" sz="1000" b="1">
                <a:latin typeface="Trebuchet MS" panose="020B0703020202090204" pitchFamily="34" charset="0"/>
                <a:cs typeface="Arial"/>
              </a:rPr>
              <a:t>)</a:t>
            </a:r>
            <a:r>
              <a:rPr sz="1000" b="1">
                <a:latin typeface="Trebuchet MS" panose="020B0703020202090204" pitchFamily="34" charset="0"/>
                <a:cs typeface="Arial"/>
              </a:rPr>
              <a:t>: </a:t>
            </a:r>
            <a:r>
              <a:rPr lang="el-GR" sz="1000">
                <a:latin typeface="Trebuchet MS" panose="020B0703020202090204" pitchFamily="34" charset="0"/>
                <a:cs typeface="Arial"/>
              </a:rPr>
              <a:t>Κλάσματα πρεβιοτικών που εκχυλίζονται από το μοναδικό Ιαματικό Νερό της </a:t>
            </a:r>
            <a:r>
              <a:rPr sz="1000">
                <a:latin typeface="Trebuchet MS" panose="020B0703020202090204" pitchFamily="34" charset="0"/>
                <a:cs typeface="Arial"/>
              </a:rPr>
              <a:t>La Roche-Posay </a:t>
            </a:r>
            <a:r>
              <a:rPr lang="el-GR" sz="1000">
                <a:latin typeface="Trebuchet MS" panose="020B0703020202090204" pitchFamily="34" charset="0"/>
                <a:cs typeface="Arial"/>
              </a:rPr>
              <a:t>και συμβάλλουν στην αποκατάσταση και διατήρηση της ισορροπίας του δέρματος.</a:t>
            </a:r>
            <a:endParaRPr sz="1000">
              <a:latin typeface="Trebuchet MS" panose="020B0703020202090204" pitchFamily="34" charset="0"/>
              <a:cs typeface="Arial"/>
            </a:endParaRPr>
          </a:p>
        </p:txBody>
      </p:sp>
      <p:sp>
        <p:nvSpPr>
          <p:cNvPr id="14" name="object 14"/>
          <p:cNvSpPr txBox="1"/>
          <p:nvPr/>
        </p:nvSpPr>
        <p:spPr>
          <a:xfrm>
            <a:off x="11394366" y="6422853"/>
            <a:ext cx="1585594" cy="831703"/>
          </a:xfrm>
          <a:prstGeom prst="rect">
            <a:avLst/>
          </a:prstGeom>
        </p:spPr>
        <p:txBody>
          <a:bodyPr vert="horz" wrap="square" lIns="0" tIns="12700" rIns="0" bIns="0" rtlCol="0" anchor="t">
            <a:spAutoFit/>
          </a:bodyPr>
          <a:lstStyle/>
          <a:p>
            <a:pPr marL="12700" marR="5080">
              <a:lnSpc>
                <a:spcPct val="108300"/>
              </a:lnSpc>
              <a:spcBef>
                <a:spcPts val="100"/>
              </a:spcBef>
            </a:pPr>
            <a:r>
              <a:rPr sz="1000" b="1" err="1">
                <a:latin typeface="Trebuchet MS"/>
                <a:cs typeface="Arial"/>
              </a:rPr>
              <a:t>Procerad</a:t>
            </a:r>
            <a:r>
              <a:rPr sz="1000" b="1" baseline="30000" err="1">
                <a:latin typeface="Trebuchet MS"/>
                <a:cs typeface="Arial"/>
              </a:rPr>
              <a:t>TM</a:t>
            </a:r>
            <a:r>
              <a:rPr sz="1000" b="1">
                <a:latin typeface="Trebuchet MS"/>
                <a:cs typeface="Arial"/>
              </a:rPr>
              <a:t>: </a:t>
            </a:r>
            <a:r>
              <a:rPr lang="el-GR" sz="1000">
                <a:latin typeface="Trebuchet MS"/>
                <a:cs typeface="Arial"/>
              </a:rPr>
              <a:t>Αποκλειστικό,  </a:t>
            </a:r>
            <a:r>
              <a:rPr lang="en-GB" sz="1000">
                <a:latin typeface="Trebuchet MS"/>
                <a:cs typeface="Arial"/>
              </a:rPr>
              <a:t>ceramide </a:t>
            </a:r>
            <a:r>
              <a:rPr lang="el-GR" sz="1000">
                <a:latin typeface="Trebuchet MS"/>
                <a:cs typeface="Arial"/>
              </a:rPr>
              <a:t>που συμβάλλει στην πρόληψη των κόκκινων / καφέ σημαδιών.</a:t>
            </a:r>
          </a:p>
        </p:txBody>
      </p:sp>
      <p:pic>
        <p:nvPicPr>
          <p:cNvPr id="15" name="object 15"/>
          <p:cNvPicPr/>
          <p:nvPr/>
        </p:nvPicPr>
        <p:blipFill>
          <a:blip r:embed="rId5" cstate="print"/>
          <a:stretch>
            <a:fillRect/>
          </a:stretch>
        </p:blipFill>
        <p:spPr>
          <a:xfrm>
            <a:off x="11407126" y="3606012"/>
            <a:ext cx="1648802" cy="2807989"/>
          </a:xfrm>
          <a:prstGeom prst="rect">
            <a:avLst/>
          </a:prstGeom>
        </p:spPr>
      </p:pic>
      <p:pic>
        <p:nvPicPr>
          <p:cNvPr id="16" name="object 16"/>
          <p:cNvPicPr/>
          <p:nvPr/>
        </p:nvPicPr>
        <p:blipFill>
          <a:blip r:embed="rId6" cstate="print"/>
          <a:stretch>
            <a:fillRect/>
          </a:stretch>
        </p:blipFill>
        <p:spPr>
          <a:xfrm>
            <a:off x="13147090" y="3606000"/>
            <a:ext cx="1648815" cy="2807995"/>
          </a:xfrm>
          <a:prstGeom prst="rect">
            <a:avLst/>
          </a:prstGeom>
        </p:spPr>
      </p:pic>
      <p:grpSp>
        <p:nvGrpSpPr>
          <p:cNvPr id="17" name="object 17"/>
          <p:cNvGrpSpPr/>
          <p:nvPr/>
        </p:nvGrpSpPr>
        <p:grpSpPr>
          <a:xfrm>
            <a:off x="5485498" y="3903256"/>
            <a:ext cx="1323340" cy="2414905"/>
            <a:chOff x="5485498" y="3903256"/>
            <a:chExt cx="1323340" cy="2414905"/>
          </a:xfrm>
        </p:grpSpPr>
        <p:sp>
          <p:nvSpPr>
            <p:cNvPr id="18" name="object 18"/>
            <p:cNvSpPr/>
            <p:nvPr/>
          </p:nvSpPr>
          <p:spPr>
            <a:xfrm>
              <a:off x="5485498" y="3903256"/>
              <a:ext cx="360045" cy="695325"/>
            </a:xfrm>
            <a:custGeom>
              <a:avLst/>
              <a:gdLst/>
              <a:ahLst/>
              <a:cxnLst/>
              <a:rect l="l" t="t" r="r" b="b"/>
              <a:pathLst>
                <a:path w="360045" h="695325">
                  <a:moveTo>
                    <a:pt x="359994" y="0"/>
                  </a:moveTo>
                  <a:lnTo>
                    <a:pt x="0" y="0"/>
                  </a:lnTo>
                  <a:lnTo>
                    <a:pt x="0" y="695248"/>
                  </a:lnTo>
                  <a:lnTo>
                    <a:pt x="359994" y="695248"/>
                  </a:lnTo>
                  <a:lnTo>
                    <a:pt x="359994" y="0"/>
                  </a:lnTo>
                  <a:close/>
                </a:path>
              </a:pathLst>
            </a:custGeom>
            <a:solidFill>
              <a:srgbClr val="FFFFFF">
                <a:alpha val="46998"/>
              </a:srgbClr>
            </a:solidFill>
          </p:spPr>
          <p:txBody>
            <a:bodyPr wrap="square" lIns="0" tIns="0" rIns="0" bIns="0" rtlCol="0"/>
            <a:lstStyle/>
            <a:p>
              <a:endParaRPr>
                <a:latin typeface="Trebuchet MS" panose="020B0703020202090204" pitchFamily="34" charset="0"/>
              </a:endParaRPr>
            </a:p>
          </p:txBody>
        </p:sp>
        <p:sp>
          <p:nvSpPr>
            <p:cNvPr id="19" name="object 19"/>
            <p:cNvSpPr/>
            <p:nvPr/>
          </p:nvSpPr>
          <p:spPr>
            <a:xfrm>
              <a:off x="5485498" y="4598505"/>
              <a:ext cx="360045" cy="695325"/>
            </a:xfrm>
            <a:custGeom>
              <a:avLst/>
              <a:gdLst/>
              <a:ahLst/>
              <a:cxnLst/>
              <a:rect l="l" t="t" r="r" b="b"/>
              <a:pathLst>
                <a:path w="360045" h="695325">
                  <a:moveTo>
                    <a:pt x="359994" y="0"/>
                  </a:moveTo>
                  <a:lnTo>
                    <a:pt x="0" y="0"/>
                  </a:lnTo>
                  <a:lnTo>
                    <a:pt x="0" y="695248"/>
                  </a:lnTo>
                  <a:lnTo>
                    <a:pt x="359994" y="695248"/>
                  </a:lnTo>
                  <a:lnTo>
                    <a:pt x="359994" y="0"/>
                  </a:lnTo>
                  <a:close/>
                </a:path>
              </a:pathLst>
            </a:custGeom>
            <a:solidFill>
              <a:srgbClr val="FFFFFF">
                <a:alpha val="26998"/>
              </a:srgbClr>
            </a:solidFill>
          </p:spPr>
          <p:txBody>
            <a:bodyPr wrap="square" lIns="0" tIns="0" rIns="0" bIns="0" rtlCol="0"/>
            <a:lstStyle/>
            <a:p>
              <a:endParaRPr>
                <a:latin typeface="Trebuchet MS" panose="020B0703020202090204" pitchFamily="34" charset="0"/>
              </a:endParaRPr>
            </a:p>
          </p:txBody>
        </p:sp>
        <p:sp>
          <p:nvSpPr>
            <p:cNvPr id="20" name="object 20"/>
            <p:cNvSpPr/>
            <p:nvPr/>
          </p:nvSpPr>
          <p:spPr>
            <a:xfrm>
              <a:off x="5485498" y="5293753"/>
              <a:ext cx="360045" cy="695325"/>
            </a:xfrm>
            <a:custGeom>
              <a:avLst/>
              <a:gdLst/>
              <a:ahLst/>
              <a:cxnLst/>
              <a:rect l="l" t="t" r="r" b="b"/>
              <a:pathLst>
                <a:path w="360045" h="695325">
                  <a:moveTo>
                    <a:pt x="359994" y="0"/>
                  </a:moveTo>
                  <a:lnTo>
                    <a:pt x="0" y="0"/>
                  </a:lnTo>
                  <a:lnTo>
                    <a:pt x="0" y="695248"/>
                  </a:lnTo>
                  <a:lnTo>
                    <a:pt x="359994" y="695248"/>
                  </a:lnTo>
                  <a:lnTo>
                    <a:pt x="359994" y="0"/>
                  </a:lnTo>
                  <a:close/>
                </a:path>
              </a:pathLst>
            </a:custGeom>
            <a:solidFill>
              <a:srgbClr val="FFFFFF">
                <a:alpha val="46998"/>
              </a:srgbClr>
            </a:solidFill>
          </p:spPr>
          <p:txBody>
            <a:bodyPr wrap="square" lIns="0" tIns="0" rIns="0" bIns="0" rtlCol="0"/>
            <a:lstStyle/>
            <a:p>
              <a:endParaRPr>
                <a:latin typeface="Trebuchet MS" panose="020B0703020202090204" pitchFamily="34" charset="0"/>
              </a:endParaRPr>
            </a:p>
          </p:txBody>
        </p:sp>
        <p:sp>
          <p:nvSpPr>
            <p:cNvPr id="21" name="object 21"/>
            <p:cNvSpPr/>
            <p:nvPr/>
          </p:nvSpPr>
          <p:spPr>
            <a:xfrm>
              <a:off x="5485498" y="5989002"/>
              <a:ext cx="360045" cy="329565"/>
            </a:xfrm>
            <a:custGeom>
              <a:avLst/>
              <a:gdLst/>
              <a:ahLst/>
              <a:cxnLst/>
              <a:rect l="l" t="t" r="r" b="b"/>
              <a:pathLst>
                <a:path w="360045" h="329564">
                  <a:moveTo>
                    <a:pt x="359994" y="0"/>
                  </a:moveTo>
                  <a:lnTo>
                    <a:pt x="0" y="0"/>
                  </a:lnTo>
                  <a:lnTo>
                    <a:pt x="0" y="329069"/>
                  </a:lnTo>
                  <a:lnTo>
                    <a:pt x="359994" y="329069"/>
                  </a:lnTo>
                  <a:lnTo>
                    <a:pt x="359994" y="0"/>
                  </a:lnTo>
                  <a:close/>
                </a:path>
              </a:pathLst>
            </a:custGeom>
            <a:solidFill>
              <a:srgbClr val="FFFFFF">
                <a:alpha val="69999"/>
              </a:srgbClr>
            </a:solidFill>
          </p:spPr>
          <p:txBody>
            <a:bodyPr wrap="square" lIns="0" tIns="0" rIns="0" bIns="0" rtlCol="0"/>
            <a:lstStyle/>
            <a:p>
              <a:endParaRPr>
                <a:latin typeface="Trebuchet MS" panose="020B0703020202090204" pitchFamily="34" charset="0"/>
              </a:endParaRPr>
            </a:p>
          </p:txBody>
        </p:sp>
        <p:sp>
          <p:nvSpPr>
            <p:cNvPr id="22" name="object 22"/>
            <p:cNvSpPr/>
            <p:nvPr/>
          </p:nvSpPr>
          <p:spPr>
            <a:xfrm>
              <a:off x="6448501" y="3903256"/>
              <a:ext cx="360045" cy="347980"/>
            </a:xfrm>
            <a:custGeom>
              <a:avLst/>
              <a:gdLst/>
              <a:ahLst/>
              <a:cxnLst/>
              <a:rect l="l" t="t" r="r" b="b"/>
              <a:pathLst>
                <a:path w="360045" h="347979">
                  <a:moveTo>
                    <a:pt x="359994" y="0"/>
                  </a:moveTo>
                  <a:lnTo>
                    <a:pt x="0" y="0"/>
                  </a:lnTo>
                  <a:lnTo>
                    <a:pt x="0" y="347624"/>
                  </a:lnTo>
                  <a:lnTo>
                    <a:pt x="359994" y="347624"/>
                  </a:lnTo>
                  <a:lnTo>
                    <a:pt x="359994" y="0"/>
                  </a:lnTo>
                  <a:close/>
                </a:path>
              </a:pathLst>
            </a:custGeom>
            <a:solidFill>
              <a:srgbClr val="FFFFFF">
                <a:alpha val="46998"/>
              </a:srgbClr>
            </a:solidFill>
          </p:spPr>
          <p:txBody>
            <a:bodyPr wrap="square" lIns="0" tIns="0" rIns="0" bIns="0" rtlCol="0"/>
            <a:lstStyle/>
            <a:p>
              <a:endParaRPr>
                <a:latin typeface="Trebuchet MS" panose="020B0703020202090204" pitchFamily="34" charset="0"/>
              </a:endParaRPr>
            </a:p>
          </p:txBody>
        </p:sp>
        <p:sp>
          <p:nvSpPr>
            <p:cNvPr id="23" name="object 23"/>
            <p:cNvSpPr/>
            <p:nvPr/>
          </p:nvSpPr>
          <p:spPr>
            <a:xfrm>
              <a:off x="6448501" y="4250880"/>
              <a:ext cx="360045" cy="347980"/>
            </a:xfrm>
            <a:custGeom>
              <a:avLst/>
              <a:gdLst/>
              <a:ahLst/>
              <a:cxnLst/>
              <a:rect l="l" t="t" r="r" b="b"/>
              <a:pathLst>
                <a:path w="360045" h="347979">
                  <a:moveTo>
                    <a:pt x="359994" y="0"/>
                  </a:moveTo>
                  <a:lnTo>
                    <a:pt x="0" y="0"/>
                  </a:lnTo>
                  <a:lnTo>
                    <a:pt x="0" y="347624"/>
                  </a:lnTo>
                  <a:lnTo>
                    <a:pt x="359994" y="347624"/>
                  </a:lnTo>
                  <a:lnTo>
                    <a:pt x="359994" y="0"/>
                  </a:lnTo>
                  <a:close/>
                </a:path>
              </a:pathLst>
            </a:custGeom>
            <a:solidFill>
              <a:srgbClr val="FFFFFF">
                <a:alpha val="26998"/>
              </a:srgbClr>
            </a:solidFill>
          </p:spPr>
          <p:txBody>
            <a:bodyPr wrap="square" lIns="0" tIns="0" rIns="0" bIns="0" rtlCol="0"/>
            <a:lstStyle/>
            <a:p>
              <a:endParaRPr>
                <a:latin typeface="Trebuchet MS" panose="020B0703020202090204" pitchFamily="34" charset="0"/>
              </a:endParaRPr>
            </a:p>
          </p:txBody>
        </p:sp>
        <p:sp>
          <p:nvSpPr>
            <p:cNvPr id="24" name="object 24"/>
            <p:cNvSpPr/>
            <p:nvPr/>
          </p:nvSpPr>
          <p:spPr>
            <a:xfrm>
              <a:off x="6448501" y="4598505"/>
              <a:ext cx="360045" cy="347980"/>
            </a:xfrm>
            <a:custGeom>
              <a:avLst/>
              <a:gdLst/>
              <a:ahLst/>
              <a:cxnLst/>
              <a:rect l="l" t="t" r="r" b="b"/>
              <a:pathLst>
                <a:path w="360045" h="347979">
                  <a:moveTo>
                    <a:pt x="359994" y="0"/>
                  </a:moveTo>
                  <a:lnTo>
                    <a:pt x="0" y="0"/>
                  </a:lnTo>
                  <a:lnTo>
                    <a:pt x="0" y="347624"/>
                  </a:lnTo>
                  <a:lnTo>
                    <a:pt x="359994" y="347624"/>
                  </a:lnTo>
                  <a:lnTo>
                    <a:pt x="359994" y="0"/>
                  </a:lnTo>
                  <a:close/>
                </a:path>
              </a:pathLst>
            </a:custGeom>
            <a:solidFill>
              <a:srgbClr val="FFFFFF">
                <a:alpha val="46998"/>
              </a:srgbClr>
            </a:solidFill>
          </p:spPr>
          <p:txBody>
            <a:bodyPr wrap="square" lIns="0" tIns="0" rIns="0" bIns="0" rtlCol="0"/>
            <a:lstStyle/>
            <a:p>
              <a:endParaRPr>
                <a:latin typeface="Trebuchet MS" panose="020B0703020202090204" pitchFamily="34" charset="0"/>
              </a:endParaRPr>
            </a:p>
          </p:txBody>
        </p:sp>
        <p:sp>
          <p:nvSpPr>
            <p:cNvPr id="25" name="object 25"/>
            <p:cNvSpPr/>
            <p:nvPr/>
          </p:nvSpPr>
          <p:spPr>
            <a:xfrm>
              <a:off x="6448501" y="4946129"/>
              <a:ext cx="360045" cy="1372235"/>
            </a:xfrm>
            <a:custGeom>
              <a:avLst/>
              <a:gdLst/>
              <a:ahLst/>
              <a:cxnLst/>
              <a:rect l="l" t="t" r="r" b="b"/>
              <a:pathLst>
                <a:path w="360045" h="1372235">
                  <a:moveTo>
                    <a:pt x="359994" y="0"/>
                  </a:moveTo>
                  <a:lnTo>
                    <a:pt x="0" y="0"/>
                  </a:lnTo>
                  <a:lnTo>
                    <a:pt x="0" y="1371942"/>
                  </a:lnTo>
                  <a:lnTo>
                    <a:pt x="359994" y="1371942"/>
                  </a:lnTo>
                  <a:lnTo>
                    <a:pt x="359994" y="0"/>
                  </a:lnTo>
                  <a:close/>
                </a:path>
              </a:pathLst>
            </a:custGeom>
            <a:solidFill>
              <a:srgbClr val="FFFFFF">
                <a:alpha val="69999"/>
              </a:srgbClr>
            </a:solidFill>
          </p:spPr>
          <p:txBody>
            <a:bodyPr wrap="square" lIns="0" tIns="0" rIns="0" bIns="0" rtlCol="0"/>
            <a:lstStyle/>
            <a:p>
              <a:endParaRPr>
                <a:latin typeface="Trebuchet MS" panose="020B0703020202090204" pitchFamily="34" charset="0"/>
              </a:endParaRPr>
            </a:p>
          </p:txBody>
        </p:sp>
      </p:grpSp>
      <p:sp>
        <p:nvSpPr>
          <p:cNvPr id="26" name="object 26"/>
          <p:cNvSpPr txBox="1"/>
          <p:nvPr/>
        </p:nvSpPr>
        <p:spPr>
          <a:xfrm>
            <a:off x="5485498" y="3903256"/>
            <a:ext cx="360045" cy="436017"/>
          </a:xfrm>
          <a:prstGeom prst="rect">
            <a:avLst/>
          </a:prstGeom>
        </p:spPr>
        <p:txBody>
          <a:bodyPr vert="horz" wrap="square" lIns="0" tIns="0" rIns="0" bIns="0" rtlCol="0">
            <a:spAutoFit/>
          </a:bodyPr>
          <a:lstStyle/>
          <a:p>
            <a:pPr>
              <a:lnSpc>
                <a:spcPct val="100000"/>
              </a:lnSpc>
            </a:pPr>
            <a:endParaRPr sz="1200">
              <a:latin typeface="Trebuchet MS" panose="020B0703020202090204" pitchFamily="34" charset="0"/>
              <a:cs typeface="Times New Roman"/>
            </a:endParaRPr>
          </a:p>
          <a:p>
            <a:pPr marL="106680">
              <a:lnSpc>
                <a:spcPct val="100000"/>
              </a:lnSpc>
              <a:spcBef>
                <a:spcPts val="705"/>
              </a:spcBef>
            </a:pPr>
            <a:r>
              <a:rPr sz="1050" b="1">
                <a:solidFill>
                  <a:srgbClr val="FFFFFF"/>
                </a:solidFill>
                <a:latin typeface="Trebuchet MS" panose="020B0703020202090204" pitchFamily="34" charset="0"/>
                <a:cs typeface="Arial"/>
              </a:rPr>
              <a:t>IB</a:t>
            </a:r>
            <a:endParaRPr sz="1050">
              <a:latin typeface="Trebuchet MS" panose="020B0703020202090204" pitchFamily="34" charset="0"/>
              <a:cs typeface="Arial"/>
            </a:endParaRPr>
          </a:p>
        </p:txBody>
      </p:sp>
      <p:sp>
        <p:nvSpPr>
          <p:cNvPr id="27" name="object 27"/>
          <p:cNvSpPr txBox="1"/>
          <p:nvPr/>
        </p:nvSpPr>
        <p:spPr>
          <a:xfrm>
            <a:off x="5485498" y="4598504"/>
            <a:ext cx="360045" cy="412292"/>
          </a:xfrm>
          <a:prstGeom prst="rect">
            <a:avLst/>
          </a:prstGeom>
        </p:spPr>
        <p:txBody>
          <a:bodyPr vert="horz" wrap="square" lIns="0" tIns="4445" rIns="0" bIns="0" rtlCol="0">
            <a:spAutoFit/>
          </a:bodyPr>
          <a:lstStyle/>
          <a:p>
            <a:pPr>
              <a:lnSpc>
                <a:spcPct val="100000"/>
              </a:lnSpc>
              <a:spcBef>
                <a:spcPts val="35"/>
              </a:spcBef>
            </a:pPr>
            <a:endParaRPr sz="1600">
              <a:latin typeface="Trebuchet MS" panose="020B0703020202090204" pitchFamily="34" charset="0"/>
              <a:cs typeface="Times New Roman"/>
            </a:endParaRPr>
          </a:p>
          <a:p>
            <a:pPr marL="8890" algn="ctr">
              <a:lnSpc>
                <a:spcPct val="100000"/>
              </a:lnSpc>
            </a:pPr>
            <a:r>
              <a:rPr sz="1050" b="1">
                <a:solidFill>
                  <a:srgbClr val="FFFFFF"/>
                </a:solidFill>
                <a:latin typeface="Trebuchet MS" panose="020B0703020202090204" pitchFamily="34" charset="0"/>
                <a:cs typeface="Arial"/>
              </a:rPr>
              <a:t>II</a:t>
            </a:r>
            <a:endParaRPr sz="1050">
              <a:latin typeface="Trebuchet MS" panose="020B0703020202090204" pitchFamily="34" charset="0"/>
              <a:cs typeface="Arial"/>
            </a:endParaRPr>
          </a:p>
        </p:txBody>
      </p:sp>
      <p:sp>
        <p:nvSpPr>
          <p:cNvPr id="28" name="object 28"/>
          <p:cNvSpPr txBox="1"/>
          <p:nvPr/>
        </p:nvSpPr>
        <p:spPr>
          <a:xfrm>
            <a:off x="6448501" y="4250880"/>
            <a:ext cx="360045" cy="237886"/>
          </a:xfrm>
          <a:prstGeom prst="rect">
            <a:avLst/>
          </a:prstGeom>
        </p:spPr>
        <p:txBody>
          <a:bodyPr vert="horz" wrap="square" lIns="0" tIns="75565" rIns="0" bIns="0" rtlCol="0">
            <a:spAutoFit/>
          </a:bodyPr>
          <a:lstStyle/>
          <a:p>
            <a:pPr marL="9525" algn="ctr">
              <a:lnSpc>
                <a:spcPct val="100000"/>
              </a:lnSpc>
              <a:spcBef>
                <a:spcPts val="595"/>
              </a:spcBef>
            </a:pPr>
            <a:r>
              <a:rPr sz="1050" b="1">
                <a:solidFill>
                  <a:srgbClr val="FFFFFF"/>
                </a:solidFill>
                <a:latin typeface="Trebuchet MS" panose="020B0703020202090204" pitchFamily="34" charset="0"/>
                <a:cs typeface="Arial"/>
              </a:rPr>
              <a:t>II</a:t>
            </a:r>
            <a:endParaRPr sz="1050">
              <a:latin typeface="Trebuchet MS" panose="020B0703020202090204" pitchFamily="34" charset="0"/>
              <a:cs typeface="Arial"/>
            </a:endParaRPr>
          </a:p>
        </p:txBody>
      </p:sp>
      <p:sp>
        <p:nvSpPr>
          <p:cNvPr id="29" name="object 29"/>
          <p:cNvSpPr txBox="1"/>
          <p:nvPr/>
        </p:nvSpPr>
        <p:spPr>
          <a:xfrm>
            <a:off x="5485498" y="5293754"/>
            <a:ext cx="360045" cy="387927"/>
          </a:xfrm>
          <a:prstGeom prst="rect">
            <a:avLst/>
          </a:prstGeom>
        </p:spPr>
        <p:txBody>
          <a:bodyPr vert="horz" wrap="square" lIns="0" tIns="3175" rIns="0" bIns="0" rtlCol="0">
            <a:spAutoFit/>
          </a:bodyPr>
          <a:lstStyle/>
          <a:p>
            <a:pPr>
              <a:lnSpc>
                <a:spcPct val="100000"/>
              </a:lnSpc>
              <a:spcBef>
                <a:spcPts val="25"/>
              </a:spcBef>
            </a:pPr>
            <a:endParaRPr sz="1450">
              <a:latin typeface="Trebuchet MS" panose="020B0703020202090204" pitchFamily="34" charset="0"/>
              <a:cs typeface="Times New Roman"/>
            </a:endParaRPr>
          </a:p>
          <a:p>
            <a:pPr marL="102235">
              <a:lnSpc>
                <a:spcPct val="100000"/>
              </a:lnSpc>
              <a:spcBef>
                <a:spcPts val="5"/>
              </a:spcBef>
            </a:pPr>
            <a:r>
              <a:rPr sz="1050" b="1">
                <a:solidFill>
                  <a:srgbClr val="FFFFFF"/>
                </a:solidFill>
                <a:latin typeface="Trebuchet MS" panose="020B0703020202090204" pitchFamily="34" charset="0"/>
                <a:cs typeface="Arial"/>
              </a:rPr>
              <a:t>III</a:t>
            </a:r>
            <a:endParaRPr sz="1050">
              <a:latin typeface="Trebuchet MS" panose="020B0703020202090204" pitchFamily="34" charset="0"/>
              <a:cs typeface="Arial"/>
            </a:endParaRPr>
          </a:p>
        </p:txBody>
      </p:sp>
      <p:sp>
        <p:nvSpPr>
          <p:cNvPr id="30" name="object 30"/>
          <p:cNvSpPr txBox="1"/>
          <p:nvPr/>
        </p:nvSpPr>
        <p:spPr>
          <a:xfrm>
            <a:off x="6448501" y="4598504"/>
            <a:ext cx="360045" cy="251351"/>
          </a:xfrm>
          <a:prstGeom prst="rect">
            <a:avLst/>
          </a:prstGeom>
        </p:spPr>
        <p:txBody>
          <a:bodyPr vert="horz" wrap="square" lIns="0" tIns="88900" rIns="0" bIns="0" rtlCol="0">
            <a:spAutoFit/>
          </a:bodyPr>
          <a:lstStyle/>
          <a:p>
            <a:pPr marL="102235">
              <a:lnSpc>
                <a:spcPct val="100000"/>
              </a:lnSpc>
              <a:spcBef>
                <a:spcPts val="700"/>
              </a:spcBef>
            </a:pPr>
            <a:r>
              <a:rPr sz="1050" b="1">
                <a:solidFill>
                  <a:srgbClr val="FFFFFF"/>
                </a:solidFill>
                <a:latin typeface="Trebuchet MS" panose="020B0703020202090204" pitchFamily="34" charset="0"/>
                <a:cs typeface="Arial"/>
              </a:rPr>
              <a:t>III</a:t>
            </a:r>
            <a:endParaRPr sz="1050">
              <a:latin typeface="Trebuchet MS" panose="020B0703020202090204" pitchFamily="34" charset="0"/>
              <a:cs typeface="Arial"/>
            </a:endParaRPr>
          </a:p>
        </p:txBody>
      </p:sp>
      <p:sp>
        <p:nvSpPr>
          <p:cNvPr id="31" name="object 31"/>
          <p:cNvSpPr txBox="1"/>
          <p:nvPr/>
        </p:nvSpPr>
        <p:spPr>
          <a:xfrm>
            <a:off x="5485498" y="5989002"/>
            <a:ext cx="360045" cy="214801"/>
          </a:xfrm>
          <a:prstGeom prst="rect">
            <a:avLst/>
          </a:prstGeom>
        </p:spPr>
        <p:txBody>
          <a:bodyPr vert="horz" wrap="square" lIns="0" tIns="52704" rIns="0" bIns="0" rtlCol="0">
            <a:spAutoFit/>
          </a:bodyPr>
          <a:lstStyle/>
          <a:p>
            <a:pPr marL="73025">
              <a:lnSpc>
                <a:spcPct val="100000"/>
              </a:lnSpc>
              <a:spcBef>
                <a:spcPts val="414"/>
              </a:spcBef>
            </a:pPr>
            <a:r>
              <a:rPr sz="1050" b="1">
                <a:solidFill>
                  <a:srgbClr val="FFFFFF"/>
                </a:solidFill>
                <a:latin typeface="Trebuchet MS" panose="020B0703020202090204" pitchFamily="34" charset="0"/>
                <a:cs typeface="Arial"/>
              </a:rPr>
              <a:t>IA1</a:t>
            </a:r>
            <a:endParaRPr sz="1050">
              <a:latin typeface="Trebuchet MS" panose="020B0703020202090204" pitchFamily="34" charset="0"/>
              <a:cs typeface="Arial"/>
            </a:endParaRPr>
          </a:p>
        </p:txBody>
      </p:sp>
      <p:sp>
        <p:nvSpPr>
          <p:cNvPr id="32" name="object 32"/>
          <p:cNvSpPr txBox="1"/>
          <p:nvPr/>
        </p:nvSpPr>
        <p:spPr>
          <a:xfrm>
            <a:off x="6448501" y="3903256"/>
            <a:ext cx="360045" cy="244298"/>
          </a:xfrm>
          <a:prstGeom prst="rect">
            <a:avLst/>
          </a:prstGeom>
        </p:spPr>
        <p:txBody>
          <a:bodyPr vert="horz" wrap="square" lIns="0" tIns="81915" rIns="0" bIns="0" rtlCol="0">
            <a:spAutoFit/>
          </a:bodyPr>
          <a:lstStyle/>
          <a:p>
            <a:pPr marL="106680">
              <a:lnSpc>
                <a:spcPct val="100000"/>
              </a:lnSpc>
              <a:spcBef>
                <a:spcPts val="645"/>
              </a:spcBef>
            </a:pPr>
            <a:r>
              <a:rPr sz="1050" b="1">
                <a:solidFill>
                  <a:srgbClr val="FFFFFF"/>
                </a:solidFill>
                <a:latin typeface="Trebuchet MS" panose="020B0703020202090204" pitchFamily="34" charset="0"/>
                <a:cs typeface="Arial"/>
              </a:rPr>
              <a:t>IB</a:t>
            </a:r>
            <a:endParaRPr sz="1050">
              <a:latin typeface="Trebuchet MS" panose="020B0703020202090204" pitchFamily="34" charset="0"/>
              <a:cs typeface="Arial"/>
            </a:endParaRPr>
          </a:p>
        </p:txBody>
      </p:sp>
      <p:sp>
        <p:nvSpPr>
          <p:cNvPr id="33" name="object 33"/>
          <p:cNvSpPr txBox="1"/>
          <p:nvPr/>
        </p:nvSpPr>
        <p:spPr>
          <a:xfrm>
            <a:off x="6448501" y="4946129"/>
            <a:ext cx="360045" cy="707886"/>
          </a:xfrm>
          <a:prstGeom prst="rect">
            <a:avLst/>
          </a:prstGeom>
        </p:spPr>
        <p:txBody>
          <a:bodyPr vert="horz" wrap="square" lIns="0" tIns="0" rIns="0" bIns="0" rtlCol="0">
            <a:spAutoFit/>
          </a:bodyPr>
          <a:lstStyle/>
          <a:p>
            <a:pPr>
              <a:lnSpc>
                <a:spcPct val="100000"/>
              </a:lnSpc>
            </a:pPr>
            <a:endParaRPr sz="1200">
              <a:latin typeface="Trebuchet MS" panose="020B0703020202090204" pitchFamily="34" charset="0"/>
              <a:cs typeface="Times New Roman"/>
            </a:endParaRPr>
          </a:p>
          <a:p>
            <a:pPr>
              <a:lnSpc>
                <a:spcPct val="100000"/>
              </a:lnSpc>
            </a:pPr>
            <a:endParaRPr sz="1200">
              <a:latin typeface="Trebuchet MS" panose="020B0703020202090204" pitchFamily="34" charset="0"/>
              <a:cs typeface="Times New Roman"/>
            </a:endParaRPr>
          </a:p>
          <a:p>
            <a:pPr>
              <a:lnSpc>
                <a:spcPct val="100000"/>
              </a:lnSpc>
              <a:spcBef>
                <a:spcPts val="40"/>
              </a:spcBef>
            </a:pPr>
            <a:endParaRPr sz="1150">
              <a:latin typeface="Trebuchet MS" panose="020B0703020202090204" pitchFamily="34" charset="0"/>
              <a:cs typeface="Times New Roman"/>
            </a:endParaRPr>
          </a:p>
          <a:p>
            <a:pPr marL="73025">
              <a:lnSpc>
                <a:spcPct val="100000"/>
              </a:lnSpc>
            </a:pPr>
            <a:r>
              <a:rPr sz="1050" b="1">
                <a:solidFill>
                  <a:srgbClr val="FFFFFF"/>
                </a:solidFill>
                <a:latin typeface="Trebuchet MS" panose="020B0703020202090204" pitchFamily="34" charset="0"/>
                <a:cs typeface="Arial"/>
              </a:rPr>
              <a:t>IA1</a:t>
            </a:r>
            <a:endParaRPr sz="1050">
              <a:latin typeface="Trebuchet MS" panose="020B0703020202090204" pitchFamily="34" charset="0"/>
              <a:cs typeface="Arial"/>
            </a:endParaRPr>
          </a:p>
        </p:txBody>
      </p:sp>
      <p:sp>
        <p:nvSpPr>
          <p:cNvPr id="34" name="object 34"/>
          <p:cNvSpPr txBox="1"/>
          <p:nvPr/>
        </p:nvSpPr>
        <p:spPr>
          <a:xfrm>
            <a:off x="5314706" y="6388563"/>
            <a:ext cx="689610" cy="116057"/>
          </a:xfrm>
          <a:prstGeom prst="rect">
            <a:avLst/>
          </a:prstGeom>
        </p:spPr>
        <p:txBody>
          <a:bodyPr vert="horz" wrap="square" lIns="0" tIns="15875" rIns="0" bIns="0" rtlCol="0">
            <a:spAutoFit/>
          </a:bodyPr>
          <a:lstStyle/>
          <a:p>
            <a:pPr marL="12700" algn="ctr">
              <a:lnSpc>
                <a:spcPct val="100000"/>
              </a:lnSpc>
              <a:spcBef>
                <a:spcPts val="125"/>
              </a:spcBef>
            </a:pPr>
            <a:r>
              <a:rPr lang="el-GR" sz="650">
                <a:solidFill>
                  <a:srgbClr val="FFFFFF"/>
                </a:solidFill>
                <a:latin typeface="Trebuchet MS" panose="020B0703020202090204" pitchFamily="34" charset="0"/>
                <a:cs typeface="Arial"/>
              </a:rPr>
              <a:t>ΥΓΙΕΣ ΔΕΡΜΑ</a:t>
            </a:r>
            <a:endParaRPr sz="650">
              <a:latin typeface="Trebuchet MS" panose="020B0703020202090204" pitchFamily="34" charset="0"/>
              <a:cs typeface="Arial"/>
            </a:endParaRPr>
          </a:p>
        </p:txBody>
      </p:sp>
      <p:sp>
        <p:nvSpPr>
          <p:cNvPr id="35" name="object 35"/>
          <p:cNvSpPr txBox="1"/>
          <p:nvPr/>
        </p:nvSpPr>
        <p:spPr>
          <a:xfrm>
            <a:off x="6300029" y="6388563"/>
            <a:ext cx="689610" cy="116057"/>
          </a:xfrm>
          <a:prstGeom prst="rect">
            <a:avLst/>
          </a:prstGeom>
        </p:spPr>
        <p:txBody>
          <a:bodyPr vert="horz" wrap="square" lIns="0" tIns="15875" rIns="0" bIns="0" rtlCol="0">
            <a:spAutoFit/>
          </a:bodyPr>
          <a:lstStyle/>
          <a:p>
            <a:pPr marL="12700" algn="ctr">
              <a:lnSpc>
                <a:spcPct val="100000"/>
              </a:lnSpc>
              <a:spcBef>
                <a:spcPts val="125"/>
              </a:spcBef>
            </a:pPr>
            <a:r>
              <a:rPr lang="el-GR" sz="650">
                <a:solidFill>
                  <a:srgbClr val="FFFFFF"/>
                </a:solidFill>
                <a:latin typeface="Trebuchet MS" panose="020B0703020202090204" pitchFamily="34" charset="0"/>
                <a:cs typeface="Arial"/>
              </a:rPr>
              <a:t>ΔΕΡΜΑ ΜΕ ΑΚΜΗ</a:t>
            </a:r>
            <a:endParaRPr sz="650">
              <a:latin typeface="Trebuchet MS" panose="020B0703020202090204" pitchFamily="34" charset="0"/>
              <a:cs typeface="Arial"/>
            </a:endParaRPr>
          </a:p>
        </p:txBody>
      </p:sp>
      <p:grpSp>
        <p:nvGrpSpPr>
          <p:cNvPr id="36" name="object 36"/>
          <p:cNvGrpSpPr/>
          <p:nvPr/>
        </p:nvGrpSpPr>
        <p:grpSpPr>
          <a:xfrm>
            <a:off x="5836231" y="4072307"/>
            <a:ext cx="621030" cy="2106295"/>
            <a:chOff x="5836231" y="4072307"/>
            <a:chExt cx="621030" cy="2106295"/>
          </a:xfrm>
        </p:grpSpPr>
        <p:sp>
          <p:nvSpPr>
            <p:cNvPr id="37" name="object 37"/>
            <p:cNvSpPr/>
            <p:nvPr/>
          </p:nvSpPr>
          <p:spPr>
            <a:xfrm>
              <a:off x="5872909" y="4081018"/>
              <a:ext cx="561975" cy="162560"/>
            </a:xfrm>
            <a:custGeom>
              <a:avLst/>
              <a:gdLst/>
              <a:ahLst/>
              <a:cxnLst/>
              <a:rect l="l" t="t" r="r" b="b"/>
              <a:pathLst>
                <a:path w="561975" h="162560">
                  <a:moveTo>
                    <a:pt x="0" y="161963"/>
                  </a:moveTo>
                  <a:lnTo>
                    <a:pt x="561886" y="0"/>
                  </a:lnTo>
                </a:path>
              </a:pathLst>
            </a:custGeom>
            <a:ln w="9525">
              <a:solidFill>
                <a:srgbClr val="FFFFFF"/>
              </a:solidFill>
              <a:prstDash val="dot"/>
            </a:ln>
          </p:spPr>
          <p:txBody>
            <a:bodyPr wrap="square" lIns="0" tIns="0" rIns="0" bIns="0" rtlCol="0"/>
            <a:lstStyle/>
            <a:p>
              <a:endParaRPr>
                <a:latin typeface="Trebuchet MS" panose="020B0703020202090204" pitchFamily="34" charset="0"/>
              </a:endParaRPr>
            </a:p>
          </p:txBody>
        </p:sp>
        <p:sp>
          <p:nvSpPr>
            <p:cNvPr id="38" name="object 38"/>
            <p:cNvSpPr/>
            <p:nvPr/>
          </p:nvSpPr>
          <p:spPr>
            <a:xfrm>
              <a:off x="5840730" y="4072318"/>
              <a:ext cx="612775" cy="183515"/>
            </a:xfrm>
            <a:custGeom>
              <a:avLst/>
              <a:gdLst/>
              <a:ahLst/>
              <a:cxnLst/>
              <a:rect l="l" t="t" r="r" b="b"/>
              <a:pathLst>
                <a:path w="612775" h="183514">
                  <a:moveTo>
                    <a:pt x="9525" y="178574"/>
                  </a:moveTo>
                  <a:lnTo>
                    <a:pt x="8128" y="175196"/>
                  </a:lnTo>
                  <a:lnTo>
                    <a:pt x="4762" y="173812"/>
                  </a:lnTo>
                  <a:lnTo>
                    <a:pt x="1397" y="175196"/>
                  </a:lnTo>
                  <a:lnTo>
                    <a:pt x="0" y="178574"/>
                  </a:lnTo>
                  <a:lnTo>
                    <a:pt x="1397" y="181940"/>
                  </a:lnTo>
                  <a:lnTo>
                    <a:pt x="4762" y="183337"/>
                  </a:lnTo>
                  <a:lnTo>
                    <a:pt x="8128" y="181940"/>
                  </a:lnTo>
                  <a:lnTo>
                    <a:pt x="9525" y="178574"/>
                  </a:lnTo>
                  <a:close/>
                </a:path>
                <a:path w="612775" h="183514">
                  <a:moveTo>
                    <a:pt x="612521" y="4762"/>
                  </a:moveTo>
                  <a:lnTo>
                    <a:pt x="611124" y="1384"/>
                  </a:lnTo>
                  <a:lnTo>
                    <a:pt x="607758" y="0"/>
                  </a:lnTo>
                  <a:lnTo>
                    <a:pt x="604393" y="1384"/>
                  </a:lnTo>
                  <a:lnTo>
                    <a:pt x="602996" y="4762"/>
                  </a:lnTo>
                  <a:lnTo>
                    <a:pt x="604393" y="8128"/>
                  </a:lnTo>
                  <a:lnTo>
                    <a:pt x="607758" y="9525"/>
                  </a:lnTo>
                  <a:lnTo>
                    <a:pt x="611124" y="8128"/>
                  </a:lnTo>
                  <a:lnTo>
                    <a:pt x="612521" y="4762"/>
                  </a:lnTo>
                  <a:close/>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39" name="object 39"/>
            <p:cNvSpPr/>
            <p:nvPr/>
          </p:nvSpPr>
          <p:spPr>
            <a:xfrm>
              <a:off x="5865764" y="4434416"/>
              <a:ext cx="572135" cy="515620"/>
            </a:xfrm>
            <a:custGeom>
              <a:avLst/>
              <a:gdLst/>
              <a:ahLst/>
              <a:cxnLst/>
              <a:rect l="l" t="t" r="r" b="b"/>
              <a:pathLst>
                <a:path w="572135" h="515620">
                  <a:moveTo>
                    <a:pt x="0" y="515061"/>
                  </a:moveTo>
                  <a:lnTo>
                    <a:pt x="571944" y="0"/>
                  </a:lnTo>
                </a:path>
              </a:pathLst>
            </a:custGeom>
            <a:ln w="9525">
              <a:solidFill>
                <a:srgbClr val="FFFFFF"/>
              </a:solidFill>
              <a:prstDash val="dot"/>
            </a:ln>
          </p:spPr>
          <p:txBody>
            <a:bodyPr wrap="square" lIns="0" tIns="0" rIns="0" bIns="0" rtlCol="0"/>
            <a:lstStyle/>
            <a:p>
              <a:endParaRPr>
                <a:latin typeface="Trebuchet MS" panose="020B0703020202090204" pitchFamily="34" charset="0"/>
              </a:endParaRPr>
            </a:p>
          </p:txBody>
        </p:sp>
        <p:sp>
          <p:nvSpPr>
            <p:cNvPr id="40" name="object 40"/>
            <p:cNvSpPr/>
            <p:nvPr/>
          </p:nvSpPr>
          <p:spPr>
            <a:xfrm>
              <a:off x="5839409" y="4419930"/>
              <a:ext cx="614045" cy="554355"/>
            </a:xfrm>
            <a:custGeom>
              <a:avLst/>
              <a:gdLst/>
              <a:ahLst/>
              <a:cxnLst/>
              <a:rect l="l" t="t" r="r" b="b"/>
              <a:pathLst>
                <a:path w="614045" h="554354">
                  <a:moveTo>
                    <a:pt x="9525" y="548982"/>
                  </a:moveTo>
                  <a:lnTo>
                    <a:pt x="8128" y="545617"/>
                  </a:lnTo>
                  <a:lnTo>
                    <a:pt x="4762" y="544220"/>
                  </a:lnTo>
                  <a:lnTo>
                    <a:pt x="1397" y="545617"/>
                  </a:lnTo>
                  <a:lnTo>
                    <a:pt x="0" y="548982"/>
                  </a:lnTo>
                  <a:lnTo>
                    <a:pt x="1397" y="552361"/>
                  </a:lnTo>
                  <a:lnTo>
                    <a:pt x="4762" y="553745"/>
                  </a:lnTo>
                  <a:lnTo>
                    <a:pt x="8128" y="552361"/>
                  </a:lnTo>
                  <a:lnTo>
                    <a:pt x="9525" y="548982"/>
                  </a:lnTo>
                  <a:close/>
                </a:path>
                <a:path w="614045" h="554354">
                  <a:moveTo>
                    <a:pt x="613841" y="4762"/>
                  </a:moveTo>
                  <a:lnTo>
                    <a:pt x="612444" y="1397"/>
                  </a:lnTo>
                  <a:lnTo>
                    <a:pt x="609079" y="0"/>
                  </a:lnTo>
                  <a:lnTo>
                    <a:pt x="605713" y="1397"/>
                  </a:lnTo>
                  <a:lnTo>
                    <a:pt x="604316" y="4762"/>
                  </a:lnTo>
                  <a:lnTo>
                    <a:pt x="605713" y="8140"/>
                  </a:lnTo>
                  <a:lnTo>
                    <a:pt x="609079" y="9525"/>
                  </a:lnTo>
                  <a:lnTo>
                    <a:pt x="612444" y="8140"/>
                  </a:lnTo>
                  <a:lnTo>
                    <a:pt x="613841" y="4762"/>
                  </a:lnTo>
                  <a:close/>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41" name="object 41"/>
            <p:cNvSpPr/>
            <p:nvPr/>
          </p:nvSpPr>
          <p:spPr>
            <a:xfrm>
              <a:off x="5862250" y="4830990"/>
              <a:ext cx="578485" cy="788035"/>
            </a:xfrm>
            <a:custGeom>
              <a:avLst/>
              <a:gdLst/>
              <a:ahLst/>
              <a:cxnLst/>
              <a:rect l="l" t="t" r="r" b="b"/>
              <a:pathLst>
                <a:path w="578485" h="788035">
                  <a:moveTo>
                    <a:pt x="0" y="787565"/>
                  </a:moveTo>
                  <a:lnTo>
                    <a:pt x="577875" y="0"/>
                  </a:lnTo>
                </a:path>
              </a:pathLst>
            </a:custGeom>
            <a:ln w="9525">
              <a:solidFill>
                <a:srgbClr val="FFFFFF"/>
              </a:solidFill>
              <a:prstDash val="dot"/>
            </a:ln>
          </p:spPr>
          <p:txBody>
            <a:bodyPr wrap="square" lIns="0" tIns="0" rIns="0" bIns="0" rtlCol="0"/>
            <a:lstStyle/>
            <a:p>
              <a:endParaRPr>
                <a:latin typeface="Trebuchet MS" panose="020B0703020202090204" pitchFamily="34" charset="0"/>
              </a:endParaRPr>
            </a:p>
          </p:txBody>
        </p:sp>
        <p:sp>
          <p:nvSpPr>
            <p:cNvPr id="42" name="object 42"/>
            <p:cNvSpPr/>
            <p:nvPr/>
          </p:nvSpPr>
          <p:spPr>
            <a:xfrm>
              <a:off x="5840730" y="4814811"/>
              <a:ext cx="612775" cy="831850"/>
            </a:xfrm>
            <a:custGeom>
              <a:avLst/>
              <a:gdLst/>
              <a:ahLst/>
              <a:cxnLst/>
              <a:rect l="l" t="t" r="r" b="b"/>
              <a:pathLst>
                <a:path w="612775" h="831850">
                  <a:moveTo>
                    <a:pt x="9525" y="826579"/>
                  </a:moveTo>
                  <a:lnTo>
                    <a:pt x="8128" y="823214"/>
                  </a:lnTo>
                  <a:lnTo>
                    <a:pt x="4762" y="821817"/>
                  </a:lnTo>
                  <a:lnTo>
                    <a:pt x="1397" y="823214"/>
                  </a:lnTo>
                  <a:lnTo>
                    <a:pt x="0" y="826579"/>
                  </a:lnTo>
                  <a:lnTo>
                    <a:pt x="1397" y="829945"/>
                  </a:lnTo>
                  <a:lnTo>
                    <a:pt x="4762" y="831342"/>
                  </a:lnTo>
                  <a:lnTo>
                    <a:pt x="8128" y="829945"/>
                  </a:lnTo>
                  <a:lnTo>
                    <a:pt x="9525" y="826579"/>
                  </a:lnTo>
                  <a:close/>
                </a:path>
                <a:path w="612775" h="831850">
                  <a:moveTo>
                    <a:pt x="612521" y="4762"/>
                  </a:moveTo>
                  <a:lnTo>
                    <a:pt x="611124" y="1397"/>
                  </a:lnTo>
                  <a:lnTo>
                    <a:pt x="607758" y="0"/>
                  </a:lnTo>
                  <a:lnTo>
                    <a:pt x="604393" y="1397"/>
                  </a:lnTo>
                  <a:lnTo>
                    <a:pt x="602996" y="4762"/>
                  </a:lnTo>
                  <a:lnTo>
                    <a:pt x="604393" y="8128"/>
                  </a:lnTo>
                  <a:lnTo>
                    <a:pt x="607758" y="9525"/>
                  </a:lnTo>
                  <a:lnTo>
                    <a:pt x="611124" y="8128"/>
                  </a:lnTo>
                  <a:lnTo>
                    <a:pt x="612521" y="4762"/>
                  </a:lnTo>
                  <a:close/>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43" name="object 43"/>
            <p:cNvSpPr/>
            <p:nvPr/>
          </p:nvSpPr>
          <p:spPr>
            <a:xfrm>
              <a:off x="5860714" y="5552846"/>
              <a:ext cx="582295" cy="600710"/>
            </a:xfrm>
            <a:custGeom>
              <a:avLst/>
              <a:gdLst/>
              <a:ahLst/>
              <a:cxnLst/>
              <a:rect l="l" t="t" r="r" b="b"/>
              <a:pathLst>
                <a:path w="582295" h="600710">
                  <a:moveTo>
                    <a:pt x="0" y="600583"/>
                  </a:moveTo>
                  <a:lnTo>
                    <a:pt x="581761" y="0"/>
                  </a:lnTo>
                </a:path>
              </a:pathLst>
            </a:custGeom>
            <a:ln w="9525">
              <a:solidFill>
                <a:srgbClr val="FFFFFF"/>
              </a:solidFill>
              <a:prstDash val="dot"/>
            </a:ln>
          </p:spPr>
          <p:txBody>
            <a:bodyPr wrap="square" lIns="0" tIns="0" rIns="0" bIns="0" rtlCol="0"/>
            <a:lstStyle/>
            <a:p>
              <a:endParaRPr>
                <a:latin typeface="Trebuchet MS" panose="020B0703020202090204" pitchFamily="34" charset="0"/>
              </a:endParaRPr>
            </a:p>
          </p:txBody>
        </p:sp>
        <p:sp>
          <p:nvSpPr>
            <p:cNvPr id="44" name="object 44"/>
            <p:cNvSpPr/>
            <p:nvPr/>
          </p:nvSpPr>
          <p:spPr>
            <a:xfrm>
              <a:off x="5836221" y="5537911"/>
              <a:ext cx="621030" cy="640715"/>
            </a:xfrm>
            <a:custGeom>
              <a:avLst/>
              <a:gdLst/>
              <a:ahLst/>
              <a:cxnLst/>
              <a:rect l="l" t="t" r="r" b="b"/>
              <a:pathLst>
                <a:path w="621029" h="640714">
                  <a:moveTo>
                    <a:pt x="9525" y="635889"/>
                  </a:moveTo>
                  <a:lnTo>
                    <a:pt x="8128" y="632510"/>
                  </a:lnTo>
                  <a:lnTo>
                    <a:pt x="4762" y="631126"/>
                  </a:lnTo>
                  <a:lnTo>
                    <a:pt x="1397" y="632510"/>
                  </a:lnTo>
                  <a:lnTo>
                    <a:pt x="0" y="635889"/>
                  </a:lnTo>
                  <a:lnTo>
                    <a:pt x="1397" y="639254"/>
                  </a:lnTo>
                  <a:lnTo>
                    <a:pt x="4762" y="640651"/>
                  </a:lnTo>
                  <a:lnTo>
                    <a:pt x="8128" y="639254"/>
                  </a:lnTo>
                  <a:lnTo>
                    <a:pt x="9525" y="635889"/>
                  </a:lnTo>
                  <a:close/>
                </a:path>
                <a:path w="621029" h="640714">
                  <a:moveTo>
                    <a:pt x="620864" y="4762"/>
                  </a:moveTo>
                  <a:lnTo>
                    <a:pt x="619467" y="1384"/>
                  </a:lnTo>
                  <a:lnTo>
                    <a:pt x="616102" y="0"/>
                  </a:lnTo>
                  <a:lnTo>
                    <a:pt x="612736" y="1384"/>
                  </a:lnTo>
                  <a:lnTo>
                    <a:pt x="611339" y="4762"/>
                  </a:lnTo>
                  <a:lnTo>
                    <a:pt x="612736" y="8128"/>
                  </a:lnTo>
                  <a:lnTo>
                    <a:pt x="616102" y="9525"/>
                  </a:lnTo>
                  <a:lnTo>
                    <a:pt x="619467" y="8128"/>
                  </a:lnTo>
                  <a:lnTo>
                    <a:pt x="620864" y="4762"/>
                  </a:lnTo>
                  <a:close/>
                </a:path>
              </a:pathLst>
            </a:custGeom>
            <a:solidFill>
              <a:srgbClr val="FFFFFF"/>
            </a:solidFill>
          </p:spPr>
          <p:txBody>
            <a:bodyPr wrap="square" lIns="0" tIns="0" rIns="0" bIns="0" rtlCol="0"/>
            <a:lstStyle/>
            <a:p>
              <a:endParaRPr>
                <a:latin typeface="Trebuchet MS" panose="020B0703020202090204" pitchFamily="34" charset="0"/>
              </a:endParaRPr>
            </a:p>
          </p:txBody>
        </p:sp>
      </p:grpSp>
      <p:sp>
        <p:nvSpPr>
          <p:cNvPr id="45" name="object 45"/>
          <p:cNvSpPr txBox="1"/>
          <p:nvPr/>
        </p:nvSpPr>
        <p:spPr>
          <a:xfrm>
            <a:off x="5359499" y="3636466"/>
            <a:ext cx="1630140" cy="174407"/>
          </a:xfrm>
          <a:prstGeom prst="rect">
            <a:avLst/>
          </a:prstGeom>
        </p:spPr>
        <p:txBody>
          <a:bodyPr vert="horz" wrap="square" lIns="0" tIns="12700" rIns="0" bIns="0" rtlCol="0">
            <a:spAutoFit/>
          </a:bodyPr>
          <a:lstStyle/>
          <a:p>
            <a:pPr marL="12700" algn="ctr">
              <a:lnSpc>
                <a:spcPct val="100000"/>
              </a:lnSpc>
              <a:spcBef>
                <a:spcPts val="100"/>
              </a:spcBef>
            </a:pPr>
            <a:r>
              <a:rPr lang="el-GR" sz="1050">
                <a:solidFill>
                  <a:srgbClr val="FFFFFF"/>
                </a:solidFill>
                <a:latin typeface="Trebuchet MS" panose="020B0703020202090204" pitchFamily="34" charset="0"/>
                <a:cs typeface="Arial"/>
              </a:rPr>
              <a:t>ΦΥΛΟΤΥΠΟΙ ΤΟΥ </a:t>
            </a:r>
            <a:r>
              <a:rPr sz="1050">
                <a:solidFill>
                  <a:srgbClr val="FFFFFF"/>
                </a:solidFill>
                <a:latin typeface="Trebuchet MS" panose="020B0703020202090204" pitchFamily="34" charset="0"/>
                <a:cs typeface="Arial"/>
              </a:rPr>
              <a:t>C.ACNES</a:t>
            </a:r>
            <a:endParaRPr sz="1050">
              <a:latin typeface="Trebuchet MS" panose="020B0703020202090204" pitchFamily="34" charset="0"/>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8292465" cy="10692130"/>
            <a:chOff x="0" y="0"/>
            <a:chExt cx="8292465" cy="10692130"/>
          </a:xfrm>
        </p:grpSpPr>
        <p:pic>
          <p:nvPicPr>
            <p:cNvPr id="3" name="object 3"/>
            <p:cNvPicPr/>
            <p:nvPr/>
          </p:nvPicPr>
          <p:blipFill>
            <a:blip r:embed="rId2" cstate="print"/>
            <a:stretch>
              <a:fillRect/>
            </a:stretch>
          </p:blipFill>
          <p:spPr>
            <a:xfrm>
              <a:off x="0" y="0"/>
              <a:ext cx="8291995" cy="10692002"/>
            </a:xfrm>
            <a:prstGeom prst="rect">
              <a:avLst/>
            </a:prstGeom>
          </p:spPr>
        </p:pic>
        <p:sp>
          <p:nvSpPr>
            <p:cNvPr id="4" name="object 4"/>
            <p:cNvSpPr/>
            <p:nvPr/>
          </p:nvSpPr>
          <p:spPr>
            <a:xfrm>
              <a:off x="0" y="1321803"/>
              <a:ext cx="3726179" cy="8585835"/>
            </a:xfrm>
            <a:custGeom>
              <a:avLst/>
              <a:gdLst/>
              <a:ahLst/>
              <a:cxnLst/>
              <a:rect l="l" t="t" r="r" b="b"/>
              <a:pathLst>
                <a:path w="3726179" h="8585835">
                  <a:moveTo>
                    <a:pt x="3726002" y="0"/>
                  </a:moveTo>
                  <a:lnTo>
                    <a:pt x="0" y="0"/>
                  </a:lnTo>
                  <a:lnTo>
                    <a:pt x="0" y="1140752"/>
                  </a:lnTo>
                  <a:lnTo>
                    <a:pt x="1648472" y="2155583"/>
                  </a:lnTo>
                  <a:lnTo>
                    <a:pt x="0" y="3170415"/>
                  </a:lnTo>
                  <a:lnTo>
                    <a:pt x="0" y="4311192"/>
                  </a:lnTo>
                  <a:lnTo>
                    <a:pt x="3726002" y="4311192"/>
                  </a:lnTo>
                  <a:lnTo>
                    <a:pt x="3726002" y="3326447"/>
                  </a:lnTo>
                  <a:lnTo>
                    <a:pt x="1510347" y="3326447"/>
                  </a:lnTo>
                  <a:lnTo>
                    <a:pt x="2933407" y="2431783"/>
                  </a:lnTo>
                  <a:lnTo>
                    <a:pt x="2933407" y="1885403"/>
                  </a:lnTo>
                  <a:lnTo>
                    <a:pt x="1510347" y="984719"/>
                  </a:lnTo>
                  <a:lnTo>
                    <a:pt x="3726002" y="984719"/>
                  </a:lnTo>
                  <a:lnTo>
                    <a:pt x="3726002" y="0"/>
                  </a:lnTo>
                  <a:close/>
                </a:path>
                <a:path w="3726179" h="8585835">
                  <a:moveTo>
                    <a:pt x="2248903" y="7116940"/>
                  </a:moveTo>
                  <a:lnTo>
                    <a:pt x="1297000" y="7116940"/>
                  </a:lnTo>
                  <a:lnTo>
                    <a:pt x="1297000" y="8585835"/>
                  </a:lnTo>
                  <a:lnTo>
                    <a:pt x="2248903" y="8585835"/>
                  </a:lnTo>
                  <a:lnTo>
                    <a:pt x="2248903" y="7116940"/>
                  </a:lnTo>
                  <a:close/>
                </a:path>
                <a:path w="3726179" h="8585835">
                  <a:moveTo>
                    <a:pt x="3726002" y="6140424"/>
                  </a:moveTo>
                  <a:lnTo>
                    <a:pt x="0" y="6140424"/>
                  </a:lnTo>
                  <a:lnTo>
                    <a:pt x="0" y="7116940"/>
                  </a:lnTo>
                  <a:lnTo>
                    <a:pt x="3726002" y="7116940"/>
                  </a:lnTo>
                  <a:lnTo>
                    <a:pt x="3726002" y="6140424"/>
                  </a:lnTo>
                  <a:close/>
                </a:path>
                <a:path w="3726179" h="8585835">
                  <a:moveTo>
                    <a:pt x="2248903" y="4679746"/>
                  </a:moveTo>
                  <a:lnTo>
                    <a:pt x="1297000" y="4679746"/>
                  </a:lnTo>
                  <a:lnTo>
                    <a:pt x="1297000" y="6140424"/>
                  </a:lnTo>
                  <a:lnTo>
                    <a:pt x="2248903" y="6140424"/>
                  </a:lnTo>
                  <a:lnTo>
                    <a:pt x="2248903" y="4679746"/>
                  </a:lnTo>
                  <a:close/>
                </a:path>
              </a:pathLst>
            </a:custGeom>
            <a:solidFill>
              <a:srgbClr val="FFFFFF"/>
            </a:solidFill>
          </p:spPr>
          <p:txBody>
            <a:bodyPr wrap="square" lIns="0" tIns="0" rIns="0" bIns="0" rtlCol="0"/>
            <a:lstStyle/>
            <a:p>
              <a:endParaRPr>
                <a:latin typeface="Trebuchet MS" panose="020B0703020202090204" pitchFamily="34" charset="0"/>
              </a:endParaRPr>
            </a:p>
          </p:txBody>
        </p:sp>
      </p:grpSp>
      <p:sp>
        <p:nvSpPr>
          <p:cNvPr id="5" name="object 5"/>
          <p:cNvSpPr txBox="1"/>
          <p:nvPr/>
        </p:nvSpPr>
        <p:spPr>
          <a:xfrm>
            <a:off x="10490298" y="2035467"/>
            <a:ext cx="4159151" cy="1489447"/>
          </a:xfrm>
          <a:prstGeom prst="rect">
            <a:avLst/>
          </a:prstGeom>
        </p:spPr>
        <p:txBody>
          <a:bodyPr vert="horz" wrap="square" lIns="0" tIns="12700" rIns="0" bIns="0" rtlCol="0">
            <a:spAutoFit/>
          </a:bodyPr>
          <a:lstStyle/>
          <a:p>
            <a:pPr marL="12700" marR="5080">
              <a:lnSpc>
                <a:spcPct val="113000"/>
              </a:lnSpc>
              <a:spcBef>
                <a:spcPts val="100"/>
              </a:spcBef>
            </a:pPr>
            <a:r>
              <a:rPr lang="el-GR" sz="1050" b="1">
                <a:solidFill>
                  <a:srgbClr val="69C6DD"/>
                </a:solidFill>
                <a:latin typeface="Trebuchet MS" panose="020B0703020202090204" pitchFamily="34" charset="0"/>
                <a:cs typeface="Arial"/>
              </a:rPr>
              <a:t>Πόσο σημαντική ήταν η ανακάλυψη των διαφορετικών </a:t>
            </a:r>
            <a:r>
              <a:rPr lang="el-GR" sz="1050" b="1" err="1">
                <a:solidFill>
                  <a:srgbClr val="69C6DD"/>
                </a:solidFill>
                <a:latin typeface="Trebuchet MS" panose="020B0703020202090204" pitchFamily="34" charset="0"/>
                <a:cs typeface="Arial"/>
              </a:rPr>
              <a:t>φυλότυπων</a:t>
            </a:r>
            <a:r>
              <a:rPr lang="el-GR" sz="1050" b="1">
                <a:solidFill>
                  <a:srgbClr val="69C6DD"/>
                </a:solidFill>
                <a:latin typeface="Trebuchet MS" panose="020B0703020202090204" pitchFamily="34" charset="0"/>
                <a:cs typeface="Arial"/>
              </a:rPr>
              <a:t> για την ανάπτυξη μιας αποτελεσματικής λύσης για τους ασθενείς με ακμή;</a:t>
            </a:r>
            <a:endParaRPr sz="1050">
              <a:latin typeface="Trebuchet MS" panose="020B0703020202090204" pitchFamily="34" charset="0"/>
              <a:cs typeface="Arial"/>
            </a:endParaRPr>
          </a:p>
          <a:p>
            <a:pPr marL="12700">
              <a:lnSpc>
                <a:spcPct val="113000"/>
              </a:lnSpc>
              <a:spcBef>
                <a:spcPts val="180"/>
              </a:spcBef>
            </a:pPr>
            <a:r>
              <a:rPr lang="el-GR" sz="1050" b="1" err="1">
                <a:latin typeface="Trebuchet MS" panose="020B0703020202090204" pitchFamily="34" charset="0"/>
                <a:cs typeface="Arial"/>
              </a:rPr>
              <a:t>Δρ</a:t>
            </a:r>
            <a:r>
              <a:rPr sz="1050" b="1">
                <a:latin typeface="Trebuchet MS" panose="020B0703020202090204" pitchFamily="34" charset="0"/>
                <a:cs typeface="Arial"/>
              </a:rPr>
              <a:t>. Tan: </a:t>
            </a:r>
            <a:r>
              <a:rPr lang="el-GR" sz="1050">
                <a:latin typeface="Trebuchet MS" panose="020B0703020202090204" pitchFamily="34" charset="0"/>
                <a:cs typeface="Arial"/>
              </a:rPr>
              <a:t>Η ανακάλυψη των διαφορετικών </a:t>
            </a:r>
            <a:r>
              <a:rPr lang="el-GR" sz="1050" err="1">
                <a:latin typeface="Trebuchet MS" panose="020B0703020202090204" pitchFamily="34" charset="0"/>
                <a:cs typeface="Arial"/>
              </a:rPr>
              <a:t>φυλότυπων</a:t>
            </a:r>
            <a:r>
              <a:rPr lang="el-GR" sz="1050">
                <a:latin typeface="Trebuchet MS" panose="020B0703020202090204" pitchFamily="34" charset="0"/>
                <a:cs typeface="Arial"/>
              </a:rPr>
              <a:t> του</a:t>
            </a:r>
            <a:r>
              <a:rPr sz="1050">
                <a:latin typeface="Trebuchet MS" panose="020B0703020202090204" pitchFamily="34" charset="0"/>
                <a:cs typeface="Arial"/>
              </a:rPr>
              <a:t> </a:t>
            </a:r>
            <a:r>
              <a:rPr sz="1050" i="1" err="1">
                <a:latin typeface="Trebuchet MS" panose="020B0703020202090204" pitchFamily="34" charset="0"/>
                <a:cs typeface="Arial"/>
              </a:rPr>
              <a:t>C.acnes</a:t>
            </a:r>
            <a:r>
              <a:rPr sz="1050" i="1">
                <a:latin typeface="Trebuchet MS" panose="020B0703020202090204" pitchFamily="34" charset="0"/>
                <a:cs typeface="Arial"/>
              </a:rPr>
              <a:t> </a:t>
            </a:r>
            <a:r>
              <a:rPr lang="el-GR" sz="1050">
                <a:latin typeface="Trebuchet MS" panose="020B0703020202090204" pitchFamily="34" charset="0"/>
                <a:cs typeface="Arial"/>
              </a:rPr>
              <a:t>–κάποιων </a:t>
            </a:r>
            <a:r>
              <a:rPr lang="el-GR" sz="1050" err="1">
                <a:latin typeface="Trebuchet MS" panose="020B0703020202090204" pitchFamily="34" charset="0"/>
                <a:cs typeface="Arial"/>
              </a:rPr>
              <a:t>προφλεγμονωδών</a:t>
            </a:r>
            <a:r>
              <a:rPr lang="el-GR" sz="1050">
                <a:latin typeface="Trebuchet MS" panose="020B0703020202090204" pitchFamily="34" charset="0"/>
                <a:cs typeface="Arial"/>
              </a:rPr>
              <a:t> και κάποιων φλεγμονωδών– καθιστά αναγκαία την επαναξιολόγηση των αντιβιοτικών θεραπειών για το </a:t>
            </a:r>
            <a:r>
              <a:rPr sz="1050" i="1" err="1">
                <a:latin typeface="Trebuchet MS" panose="020B0703020202090204" pitchFamily="34" charset="0"/>
                <a:cs typeface="Arial"/>
              </a:rPr>
              <a:t>C.acnes</a:t>
            </a:r>
            <a:r>
              <a:rPr sz="1050">
                <a:latin typeface="Trebuchet MS" panose="020B0703020202090204" pitchFamily="34" charset="0"/>
                <a:cs typeface="Arial"/>
              </a:rPr>
              <a:t>. </a:t>
            </a:r>
            <a:r>
              <a:rPr lang="el-GR" sz="1050">
                <a:latin typeface="Trebuchet MS" panose="020B0703020202090204" pitchFamily="34" charset="0"/>
                <a:cs typeface="Arial"/>
              </a:rPr>
              <a:t>Χρειαζόμαστε μια πιο στοχευμένη προσέγγιση για την ακμή, η οποία να λαμβάνει υπόψη τους </a:t>
            </a:r>
            <a:r>
              <a:rPr lang="el-GR" sz="1050" err="1">
                <a:latin typeface="Trebuchet MS" panose="020B0703020202090204" pitchFamily="34" charset="0"/>
                <a:cs typeface="Arial"/>
              </a:rPr>
              <a:t>προφλεγμονώδεις</a:t>
            </a:r>
            <a:r>
              <a:rPr lang="el-GR" sz="1050">
                <a:latin typeface="Trebuchet MS" panose="020B0703020202090204" pitchFamily="34" charset="0"/>
                <a:cs typeface="Arial"/>
              </a:rPr>
              <a:t> </a:t>
            </a:r>
            <a:r>
              <a:rPr lang="el-GR" sz="1050" err="1">
                <a:latin typeface="Trebuchet MS" panose="020B0703020202090204" pitchFamily="34" charset="0"/>
                <a:cs typeface="Arial"/>
              </a:rPr>
              <a:t>φυλότυπους</a:t>
            </a:r>
            <a:r>
              <a:rPr lang="el-GR" sz="1050">
                <a:latin typeface="Trebuchet MS" panose="020B0703020202090204" pitchFamily="34" charset="0"/>
                <a:cs typeface="Arial"/>
              </a:rPr>
              <a:t>.</a:t>
            </a:r>
            <a:endParaRPr sz="1050">
              <a:latin typeface="Trebuchet MS" panose="020B0703020202090204" pitchFamily="34" charset="0"/>
              <a:cs typeface="Arial"/>
            </a:endParaRPr>
          </a:p>
        </p:txBody>
      </p:sp>
      <p:sp>
        <p:nvSpPr>
          <p:cNvPr id="6" name="object 6"/>
          <p:cNvSpPr txBox="1"/>
          <p:nvPr/>
        </p:nvSpPr>
        <p:spPr>
          <a:xfrm>
            <a:off x="10490298" y="3651842"/>
            <a:ext cx="4159150" cy="1305229"/>
          </a:xfrm>
          <a:prstGeom prst="rect">
            <a:avLst/>
          </a:prstGeom>
        </p:spPr>
        <p:txBody>
          <a:bodyPr vert="horz" wrap="square" lIns="0" tIns="12700" rIns="0" bIns="0" rtlCol="0">
            <a:spAutoFit/>
          </a:bodyPr>
          <a:lstStyle/>
          <a:p>
            <a:pPr marL="12700" marR="5080">
              <a:lnSpc>
                <a:spcPct val="113000"/>
              </a:lnSpc>
              <a:spcBef>
                <a:spcPts val="100"/>
              </a:spcBef>
            </a:pPr>
            <a:r>
              <a:rPr lang="el-GR" sz="1050" b="1">
                <a:solidFill>
                  <a:srgbClr val="69C6DD"/>
                </a:solidFill>
                <a:latin typeface="Trebuchet MS" panose="020B0703020202090204" pitchFamily="34" charset="0"/>
                <a:cs typeface="Arial"/>
              </a:rPr>
              <a:t>Πώς λειτουργεί το </a:t>
            </a:r>
            <a:r>
              <a:rPr sz="1050" b="1" err="1">
                <a:solidFill>
                  <a:srgbClr val="69C6DD"/>
                </a:solidFill>
                <a:latin typeface="Trebuchet MS" panose="020B0703020202090204" pitchFamily="34" charset="0"/>
                <a:cs typeface="Arial"/>
              </a:rPr>
              <a:t>Phylobioma</a:t>
            </a:r>
            <a:r>
              <a:rPr sz="1050" b="1">
                <a:solidFill>
                  <a:srgbClr val="69C6DD"/>
                </a:solidFill>
                <a:latin typeface="Trebuchet MS" panose="020B0703020202090204" pitchFamily="34" charset="0"/>
                <a:cs typeface="Arial"/>
              </a:rPr>
              <a:t>, </a:t>
            </a:r>
            <a:r>
              <a:rPr lang="el-GR" sz="1050" b="1">
                <a:solidFill>
                  <a:srgbClr val="69C6DD"/>
                </a:solidFill>
                <a:latin typeface="Trebuchet MS" panose="020B0703020202090204" pitchFamily="34" charset="0"/>
                <a:cs typeface="Arial"/>
              </a:rPr>
              <a:t>το νέο συστατικό στο</a:t>
            </a:r>
            <a:r>
              <a:rPr sz="1050" b="1">
                <a:solidFill>
                  <a:srgbClr val="69C6DD"/>
                </a:solidFill>
                <a:latin typeface="Trebuchet MS" panose="020B0703020202090204" pitchFamily="34" charset="0"/>
                <a:cs typeface="Arial"/>
              </a:rPr>
              <a:t> Effaclar DUO+M</a:t>
            </a:r>
            <a:r>
              <a:rPr lang="el-GR" sz="1050" b="1">
                <a:solidFill>
                  <a:srgbClr val="69C6DD"/>
                </a:solidFill>
                <a:latin typeface="Trebuchet MS" panose="020B0703020202090204" pitchFamily="34" charset="0"/>
                <a:cs typeface="Arial"/>
              </a:rPr>
              <a:t>, συγκριτικά με άλλα προϊόντα για την ακμή;</a:t>
            </a:r>
          </a:p>
          <a:p>
            <a:pPr marL="12700">
              <a:lnSpc>
                <a:spcPct val="113000"/>
              </a:lnSpc>
              <a:spcBef>
                <a:spcPts val="180"/>
              </a:spcBef>
            </a:pPr>
            <a:r>
              <a:rPr lang="el-GR" sz="1050" b="1" err="1">
                <a:latin typeface="Trebuchet MS" panose="020B0703020202090204" pitchFamily="34" charset="0"/>
                <a:cs typeface="Arial"/>
              </a:rPr>
              <a:t>Δρ</a:t>
            </a:r>
            <a:r>
              <a:rPr sz="1050" b="1">
                <a:latin typeface="Trebuchet MS" panose="020B0703020202090204" pitchFamily="34" charset="0"/>
                <a:cs typeface="Arial"/>
              </a:rPr>
              <a:t>. Demessant: </a:t>
            </a:r>
            <a:r>
              <a:rPr lang="el-GR" sz="1050">
                <a:latin typeface="Trebuchet MS" panose="020B0703020202090204" pitchFamily="34" charset="0"/>
                <a:cs typeface="Arial"/>
              </a:rPr>
              <a:t>Το </a:t>
            </a:r>
            <a:r>
              <a:rPr sz="1050" err="1">
                <a:latin typeface="Trebuchet MS" panose="020B0703020202090204" pitchFamily="34" charset="0"/>
                <a:cs typeface="Arial"/>
              </a:rPr>
              <a:t>Effaclar</a:t>
            </a:r>
            <a:r>
              <a:rPr sz="1050">
                <a:latin typeface="Trebuchet MS" panose="020B0703020202090204" pitchFamily="34" charset="0"/>
                <a:cs typeface="Arial"/>
              </a:rPr>
              <a:t> </a:t>
            </a:r>
            <a:r>
              <a:rPr sz="1050" err="1">
                <a:latin typeface="Trebuchet MS" panose="020B0703020202090204" pitchFamily="34" charset="0"/>
                <a:cs typeface="Arial"/>
              </a:rPr>
              <a:t>Duo+M</a:t>
            </a:r>
            <a:r>
              <a:rPr sz="1050">
                <a:latin typeface="Trebuchet MS" panose="020B0703020202090204" pitchFamily="34" charset="0"/>
                <a:cs typeface="Arial"/>
              </a:rPr>
              <a:t> </a:t>
            </a:r>
            <a:r>
              <a:rPr lang="el-GR" sz="1050">
                <a:latin typeface="Trebuchet MS" panose="020B0703020202090204" pitchFamily="34" charset="0"/>
                <a:cs typeface="Arial"/>
              </a:rPr>
              <a:t>προχωρά πέρα από την κλασσική διαχείριση της ακμής. Για πρώτη φορά, το ενεργό συστατικό </a:t>
            </a:r>
            <a:r>
              <a:rPr sz="1050" err="1">
                <a:latin typeface="Trebuchet MS" panose="020B0703020202090204" pitchFamily="34" charset="0"/>
                <a:cs typeface="Arial"/>
              </a:rPr>
              <a:t>Phylobioma</a:t>
            </a:r>
            <a:r>
              <a:rPr sz="1050">
                <a:latin typeface="Trebuchet MS" panose="020B0703020202090204" pitchFamily="34" charset="0"/>
                <a:cs typeface="Arial"/>
              </a:rPr>
              <a:t> </a:t>
            </a:r>
            <a:r>
              <a:rPr lang="el-GR" sz="1050">
                <a:latin typeface="Trebuchet MS" panose="020B0703020202090204" pitchFamily="34" charset="0"/>
                <a:cs typeface="Arial"/>
              </a:rPr>
              <a:t>αναστέλλει την ανάπτυξη του </a:t>
            </a:r>
            <a:r>
              <a:rPr lang="el-GR" sz="1050" err="1">
                <a:latin typeface="Trebuchet MS" panose="020B0703020202090204" pitchFamily="34" charset="0"/>
                <a:cs typeface="Arial"/>
              </a:rPr>
              <a:t>φυλότυπου</a:t>
            </a:r>
            <a:r>
              <a:rPr lang="el-GR" sz="1050">
                <a:latin typeface="Trebuchet MS" panose="020B0703020202090204" pitchFamily="34" charset="0"/>
                <a:cs typeface="Arial"/>
              </a:rPr>
              <a:t> </a:t>
            </a:r>
            <a:r>
              <a:rPr lang="en-GB" sz="1050">
                <a:latin typeface="Trebuchet MS" panose="020B0703020202090204" pitchFamily="34" charset="0"/>
                <a:cs typeface="Arial"/>
              </a:rPr>
              <a:t>IA1 </a:t>
            </a:r>
            <a:r>
              <a:rPr lang="el-GR" sz="1050">
                <a:latin typeface="Trebuchet MS" panose="020B0703020202090204" pitchFamily="34" charset="0"/>
                <a:cs typeface="Arial"/>
              </a:rPr>
              <a:t>του </a:t>
            </a:r>
            <a:r>
              <a:rPr sz="1050" i="1" err="1">
                <a:latin typeface="Trebuchet MS" panose="020B0703020202090204" pitchFamily="34" charset="0"/>
                <a:cs typeface="Arial"/>
              </a:rPr>
              <a:t>C.acnes</a:t>
            </a:r>
            <a:r>
              <a:rPr sz="1050" i="1">
                <a:latin typeface="Trebuchet MS" panose="020B0703020202090204" pitchFamily="34" charset="0"/>
                <a:cs typeface="Arial"/>
              </a:rPr>
              <a:t> </a:t>
            </a:r>
            <a:r>
              <a:rPr lang="el-GR" sz="1050">
                <a:latin typeface="Trebuchet MS" panose="020B0703020202090204" pitchFamily="34" charset="0"/>
                <a:cs typeface="Arial"/>
              </a:rPr>
              <a:t>στοχεύοντας τις ατέλειες στην πηγή τους και </a:t>
            </a:r>
            <a:r>
              <a:rPr lang="el-GR" sz="1050" err="1">
                <a:latin typeface="Trebuchet MS" panose="020B0703020202090204" pitchFamily="34" charset="0"/>
                <a:cs typeface="Arial"/>
              </a:rPr>
              <a:t>επανεξισορροπώντας</a:t>
            </a:r>
            <a:r>
              <a:rPr lang="el-GR" sz="1050">
                <a:latin typeface="Trebuchet MS" panose="020B0703020202090204" pitchFamily="34" charset="0"/>
                <a:cs typeface="Arial"/>
              </a:rPr>
              <a:t> το μικροβίωμα του δέρματος. </a:t>
            </a:r>
            <a:endParaRPr sz="1050">
              <a:latin typeface="Trebuchet MS" panose="020B0703020202090204" pitchFamily="34" charset="0"/>
              <a:cs typeface="Arial"/>
            </a:endParaRPr>
          </a:p>
        </p:txBody>
      </p:sp>
      <p:sp>
        <p:nvSpPr>
          <p:cNvPr id="7" name="object 7"/>
          <p:cNvSpPr txBox="1"/>
          <p:nvPr/>
        </p:nvSpPr>
        <p:spPr>
          <a:xfrm>
            <a:off x="10490298" y="5121651"/>
            <a:ext cx="4159150" cy="940001"/>
          </a:xfrm>
          <a:prstGeom prst="rect">
            <a:avLst/>
          </a:prstGeom>
        </p:spPr>
        <p:txBody>
          <a:bodyPr vert="horz" wrap="square" lIns="0" tIns="12700" rIns="0" bIns="0" rtlCol="0">
            <a:spAutoFit/>
          </a:bodyPr>
          <a:lstStyle/>
          <a:p>
            <a:pPr marL="12700" marR="5080">
              <a:lnSpc>
                <a:spcPct val="113000"/>
              </a:lnSpc>
              <a:spcBef>
                <a:spcPts val="100"/>
              </a:spcBef>
            </a:pPr>
            <a:r>
              <a:rPr lang="el-GR" sz="1050" b="1">
                <a:solidFill>
                  <a:srgbClr val="69C6DD"/>
                </a:solidFill>
                <a:latin typeface="Trebuchet MS" panose="020B0703020202090204" pitchFamily="34" charset="0"/>
                <a:cs typeface="Arial"/>
              </a:rPr>
              <a:t>Γιατί η στόχευση του </a:t>
            </a:r>
            <a:r>
              <a:rPr lang="el-GR" sz="1050" b="1" err="1">
                <a:solidFill>
                  <a:srgbClr val="69C6DD"/>
                </a:solidFill>
                <a:latin typeface="Trebuchet MS" panose="020B0703020202090204" pitchFamily="34" charset="0"/>
                <a:cs typeface="Arial"/>
              </a:rPr>
              <a:t>φυλότυπου</a:t>
            </a:r>
            <a:r>
              <a:rPr lang="el-GR" sz="1050" b="1">
                <a:solidFill>
                  <a:srgbClr val="69C6DD"/>
                </a:solidFill>
                <a:latin typeface="Trebuchet MS" panose="020B0703020202090204" pitchFamily="34" charset="0"/>
                <a:cs typeface="Arial"/>
              </a:rPr>
              <a:t> </a:t>
            </a:r>
            <a:r>
              <a:rPr lang="en-GB" sz="1050" b="1">
                <a:solidFill>
                  <a:srgbClr val="69C6DD"/>
                </a:solidFill>
                <a:latin typeface="Trebuchet MS" panose="020B0703020202090204" pitchFamily="34" charset="0"/>
                <a:cs typeface="Arial"/>
              </a:rPr>
              <a:t>IA1 </a:t>
            </a:r>
            <a:r>
              <a:rPr lang="el-GR" sz="1050" b="1">
                <a:solidFill>
                  <a:srgbClr val="69C6DD"/>
                </a:solidFill>
                <a:latin typeface="Trebuchet MS" panose="020B0703020202090204" pitchFamily="34" charset="0"/>
                <a:cs typeface="Arial"/>
              </a:rPr>
              <a:t>του </a:t>
            </a:r>
            <a:r>
              <a:rPr sz="1050" b="1" i="1" err="1">
                <a:solidFill>
                  <a:srgbClr val="69C6DD"/>
                </a:solidFill>
                <a:latin typeface="Trebuchet MS" panose="020B0703020202090204" pitchFamily="34" charset="0"/>
                <a:cs typeface="Arial"/>
              </a:rPr>
              <a:t>C.acnes</a:t>
            </a:r>
            <a:r>
              <a:rPr sz="1050" b="1" i="1">
                <a:solidFill>
                  <a:srgbClr val="69C6DD"/>
                </a:solidFill>
                <a:latin typeface="Trebuchet MS" panose="020B0703020202090204" pitchFamily="34" charset="0"/>
                <a:cs typeface="Arial"/>
              </a:rPr>
              <a:t> </a:t>
            </a:r>
            <a:r>
              <a:rPr lang="el-GR" sz="1050" b="1">
                <a:solidFill>
                  <a:srgbClr val="69C6DD"/>
                </a:solidFill>
                <a:latin typeface="Trebuchet MS" panose="020B0703020202090204" pitchFamily="34" charset="0"/>
                <a:cs typeface="Arial"/>
              </a:rPr>
              <a:t>είναι ένας γρήγορος τρόπος αντιμετώπισης της ακμής;</a:t>
            </a:r>
            <a:endParaRPr sz="1050">
              <a:latin typeface="Trebuchet MS" panose="020B0703020202090204" pitchFamily="34" charset="0"/>
              <a:cs typeface="Arial"/>
            </a:endParaRPr>
          </a:p>
          <a:p>
            <a:pPr marL="12700">
              <a:lnSpc>
                <a:spcPct val="113000"/>
              </a:lnSpc>
              <a:spcBef>
                <a:spcPts val="180"/>
              </a:spcBef>
              <a:defRPr/>
            </a:pPr>
            <a:r>
              <a:rPr lang="el-GR" sz="1050" b="1" err="1">
                <a:latin typeface="Trebuchet MS" panose="020B0703020202090204" pitchFamily="34" charset="0"/>
                <a:cs typeface="Arial"/>
              </a:rPr>
              <a:t>Δρ</a:t>
            </a:r>
            <a:r>
              <a:rPr sz="1050" b="1">
                <a:latin typeface="Trebuchet MS" panose="020B0703020202090204" pitchFamily="34" charset="0"/>
                <a:cs typeface="Arial"/>
              </a:rPr>
              <a:t>. Tan: </a:t>
            </a:r>
            <a:r>
              <a:rPr lang="el-GR" sz="1050">
                <a:latin typeface="Trebuchet MS" panose="020B0703020202090204" pitchFamily="34" charset="0"/>
                <a:cs typeface="Arial"/>
              </a:rPr>
              <a:t>Η στόχευση του </a:t>
            </a:r>
            <a:r>
              <a:rPr lang="el-GR" sz="1050" err="1">
                <a:latin typeface="Trebuchet MS" panose="020B0703020202090204" pitchFamily="34" charset="0"/>
                <a:cs typeface="Arial"/>
              </a:rPr>
              <a:t>προφλεγμονώδους</a:t>
            </a:r>
            <a:r>
              <a:rPr lang="el-GR" sz="1050">
                <a:latin typeface="Trebuchet MS" panose="020B0703020202090204" pitchFamily="34" charset="0"/>
                <a:cs typeface="Arial"/>
              </a:rPr>
              <a:t> </a:t>
            </a:r>
            <a:r>
              <a:rPr lang="el-GR" sz="1050" err="1">
                <a:latin typeface="Trebuchet MS" panose="020B0703020202090204" pitchFamily="34" charset="0"/>
                <a:cs typeface="Arial"/>
              </a:rPr>
              <a:t>φυλότυπου</a:t>
            </a:r>
            <a:r>
              <a:rPr sz="1050">
                <a:latin typeface="Trebuchet MS" panose="020B0703020202090204" pitchFamily="34" charset="0"/>
                <a:cs typeface="Arial"/>
              </a:rPr>
              <a:t> </a:t>
            </a:r>
            <a:r>
              <a:rPr lang="en-GB" sz="1050">
                <a:latin typeface="Trebuchet MS" panose="020B0703020202090204" pitchFamily="34" charset="0"/>
                <a:cs typeface="Arial"/>
              </a:rPr>
              <a:t>IA1</a:t>
            </a:r>
            <a:r>
              <a:rPr lang="el-GR" sz="1050">
                <a:latin typeface="Trebuchet MS" panose="020B0703020202090204" pitchFamily="34" charset="0"/>
                <a:cs typeface="Arial"/>
              </a:rPr>
              <a:t> του</a:t>
            </a:r>
            <a:r>
              <a:rPr sz="1050">
                <a:latin typeface="Trebuchet MS" panose="020B0703020202090204" pitchFamily="34" charset="0"/>
                <a:cs typeface="Arial"/>
              </a:rPr>
              <a:t> </a:t>
            </a:r>
            <a:r>
              <a:rPr sz="1050" i="1" err="1">
                <a:latin typeface="Trebuchet MS" panose="020B0703020202090204" pitchFamily="34" charset="0"/>
                <a:cs typeface="Arial"/>
              </a:rPr>
              <a:t>C.acnes</a:t>
            </a:r>
            <a:r>
              <a:rPr sz="1050" i="1">
                <a:latin typeface="Trebuchet MS" panose="020B0703020202090204" pitchFamily="34" charset="0"/>
                <a:cs typeface="Arial"/>
              </a:rPr>
              <a:t> </a:t>
            </a:r>
            <a:r>
              <a:rPr lang="el-GR" sz="1050">
                <a:latin typeface="Trebuchet MS" panose="020B0703020202090204" pitchFamily="34" charset="0"/>
                <a:cs typeface="Arial"/>
              </a:rPr>
              <a:t>μπορεί να βοηθήσει στην αποκατάσταση του υγιούς μικροβιώματος του δέρματος</a:t>
            </a:r>
            <a:r>
              <a:rPr sz="1050">
                <a:latin typeface="Trebuchet MS" panose="020B0703020202090204" pitchFamily="34" charset="0"/>
                <a:cs typeface="Arial"/>
              </a:rPr>
              <a:t>.</a:t>
            </a:r>
          </a:p>
        </p:txBody>
      </p:sp>
      <p:sp>
        <p:nvSpPr>
          <p:cNvPr id="8" name="object 8"/>
          <p:cNvSpPr txBox="1"/>
          <p:nvPr/>
        </p:nvSpPr>
        <p:spPr>
          <a:xfrm>
            <a:off x="10502999" y="6226232"/>
            <a:ext cx="4159149" cy="2294154"/>
          </a:xfrm>
          <a:prstGeom prst="rect">
            <a:avLst/>
          </a:prstGeom>
        </p:spPr>
        <p:txBody>
          <a:bodyPr vert="horz" wrap="square" lIns="0" tIns="35560" rIns="0" bIns="0" rtlCol="0">
            <a:spAutoFit/>
          </a:bodyPr>
          <a:lstStyle/>
          <a:p>
            <a:pPr marL="12700">
              <a:lnSpc>
                <a:spcPct val="113000"/>
              </a:lnSpc>
              <a:spcBef>
                <a:spcPts val="280"/>
              </a:spcBef>
            </a:pPr>
            <a:r>
              <a:rPr lang="el-GR" sz="1050" b="1" dirty="0">
                <a:solidFill>
                  <a:srgbClr val="69C6DD"/>
                </a:solidFill>
                <a:latin typeface="Trebuchet MS" panose="020B0703020202090204" pitchFamily="34" charset="0"/>
                <a:cs typeface="Arial"/>
              </a:rPr>
              <a:t>Η σύνθεση του </a:t>
            </a:r>
            <a:r>
              <a:rPr sz="1050" b="1" dirty="0" err="1">
                <a:solidFill>
                  <a:srgbClr val="69C6DD"/>
                </a:solidFill>
                <a:latin typeface="Trebuchet MS" panose="020B0703020202090204" pitchFamily="34" charset="0"/>
                <a:cs typeface="Arial"/>
              </a:rPr>
              <a:t>Effaclar</a:t>
            </a:r>
            <a:r>
              <a:rPr sz="1050" b="1" dirty="0">
                <a:solidFill>
                  <a:srgbClr val="69C6DD"/>
                </a:solidFill>
                <a:latin typeface="Trebuchet MS" panose="020B0703020202090204" pitchFamily="34" charset="0"/>
                <a:cs typeface="Arial"/>
              </a:rPr>
              <a:t> Purifying Gel Cleanser </a:t>
            </a:r>
            <a:r>
              <a:rPr lang="el-GR" sz="1050" b="1" dirty="0">
                <a:solidFill>
                  <a:srgbClr val="69C6DD"/>
                </a:solidFill>
                <a:latin typeface="Trebuchet MS" panose="020B0703020202090204" pitchFamily="34" charset="0"/>
                <a:cs typeface="Arial"/>
              </a:rPr>
              <a:t>βελτιστοποιήθηκε με την προσθήκη του νέου</a:t>
            </a:r>
            <a:r>
              <a:rPr sz="1050" b="1" dirty="0">
                <a:solidFill>
                  <a:srgbClr val="69C6DD"/>
                </a:solidFill>
                <a:latin typeface="Trebuchet MS" panose="020B0703020202090204" pitchFamily="34" charset="0"/>
                <a:cs typeface="Arial"/>
              </a:rPr>
              <a:t> </a:t>
            </a:r>
            <a:r>
              <a:rPr lang="el-GR" sz="1050" b="1" dirty="0">
                <a:solidFill>
                  <a:srgbClr val="69C6DD"/>
                </a:solidFill>
                <a:latin typeface="Trebuchet MS" panose="020B0703020202090204" pitchFamily="34" charset="0"/>
                <a:cs typeface="Arial"/>
              </a:rPr>
              <a:t>ενεργού συστατικού </a:t>
            </a:r>
            <a:r>
              <a:rPr sz="1050" b="1" dirty="0" err="1">
                <a:solidFill>
                  <a:srgbClr val="69C6DD"/>
                </a:solidFill>
                <a:latin typeface="Trebuchet MS" panose="020B0703020202090204" pitchFamily="34" charset="0"/>
                <a:cs typeface="Arial"/>
              </a:rPr>
              <a:t>Phylobioma</a:t>
            </a:r>
            <a:r>
              <a:rPr sz="1050" b="1" dirty="0">
                <a:solidFill>
                  <a:srgbClr val="69C6DD"/>
                </a:solidFill>
                <a:latin typeface="Trebuchet MS" panose="020B0703020202090204" pitchFamily="34" charset="0"/>
                <a:cs typeface="Arial"/>
              </a:rPr>
              <a:t>.</a:t>
            </a:r>
            <a:r>
              <a:rPr lang="el-GR" sz="1050" dirty="0">
                <a:latin typeface="Trebuchet MS" panose="020B0703020202090204" pitchFamily="34" charset="0"/>
                <a:cs typeface="Arial"/>
              </a:rPr>
              <a:t> </a:t>
            </a:r>
            <a:r>
              <a:rPr lang="el-GR" sz="1050" b="1" dirty="0">
                <a:solidFill>
                  <a:srgbClr val="69C6DD"/>
                </a:solidFill>
                <a:latin typeface="Trebuchet MS" panose="020B0703020202090204" pitchFamily="34" charset="0"/>
                <a:cs typeface="Arial"/>
              </a:rPr>
              <a:t>Πόσο σημαντικό είναι να έχουν οι ασθενείς μια ολοκληρωμένη ρουτίνα κατά της ακμής;</a:t>
            </a:r>
            <a:endParaRPr sz="1050" dirty="0">
              <a:latin typeface="Trebuchet MS" panose="020B0703020202090204" pitchFamily="34" charset="0"/>
              <a:cs typeface="Arial"/>
            </a:endParaRPr>
          </a:p>
          <a:p>
            <a:pPr marL="12700" algn="l">
              <a:lnSpc>
                <a:spcPct val="113000"/>
              </a:lnSpc>
              <a:spcBef>
                <a:spcPts val="180"/>
              </a:spcBef>
            </a:pPr>
            <a:r>
              <a:rPr lang="el-GR" sz="1050" b="1" dirty="0" err="1">
                <a:latin typeface="Trebuchet MS" panose="020B0703020202090204" pitchFamily="34" charset="0"/>
                <a:cs typeface="Arial"/>
              </a:rPr>
              <a:t>Δρ</a:t>
            </a:r>
            <a:r>
              <a:rPr sz="1050" b="1" dirty="0">
                <a:latin typeface="Trebuchet MS" panose="020B0703020202090204" pitchFamily="34" charset="0"/>
                <a:cs typeface="Arial"/>
              </a:rPr>
              <a:t>. </a:t>
            </a:r>
            <a:r>
              <a:rPr sz="1050" b="1" dirty="0" err="1">
                <a:latin typeface="Trebuchet MS" panose="020B0703020202090204" pitchFamily="34" charset="0"/>
                <a:cs typeface="Arial"/>
              </a:rPr>
              <a:t>Demessant</a:t>
            </a:r>
            <a:r>
              <a:rPr sz="1050" b="1" dirty="0">
                <a:latin typeface="Trebuchet MS" panose="020B0703020202090204" pitchFamily="34" charset="0"/>
                <a:cs typeface="Arial"/>
              </a:rPr>
              <a:t>: </a:t>
            </a:r>
            <a:r>
              <a:rPr lang="el-GR" sz="1050" dirty="0">
                <a:latin typeface="Trebuchet MS" panose="020B0703020202090204" pitchFamily="34" charset="0"/>
                <a:cs typeface="Arial"/>
              </a:rPr>
              <a:t>Ο καθαρισμός είναι πολύ σημαντικό βήμα σε οποιαδήποτε ρουτίνα για την ακμή.</a:t>
            </a:r>
            <a:r>
              <a:rPr sz="1050" dirty="0">
                <a:latin typeface="Trebuchet MS" panose="020B0703020202090204" pitchFamily="34" charset="0"/>
                <a:cs typeface="Arial"/>
              </a:rPr>
              <a:t> </a:t>
            </a:r>
            <a:r>
              <a:rPr lang="el-GR" sz="1050" dirty="0">
                <a:latin typeface="Trebuchet MS" panose="020B0703020202090204" pitchFamily="34" charset="0"/>
                <a:cs typeface="Arial"/>
              </a:rPr>
              <a:t>Χάρη στο φυσιολογικό </a:t>
            </a:r>
            <a:r>
              <a:rPr sz="1050" dirty="0">
                <a:latin typeface="Trebuchet MS" panose="020B0703020202090204" pitchFamily="34" charset="0"/>
                <a:cs typeface="Arial"/>
              </a:rPr>
              <a:t>pH</a:t>
            </a:r>
            <a:r>
              <a:rPr lang="el-GR" sz="1050" dirty="0">
                <a:latin typeface="Trebuchet MS" panose="020B0703020202090204" pitchFamily="34" charset="0"/>
                <a:cs typeface="Arial"/>
              </a:rPr>
              <a:t> του</a:t>
            </a:r>
            <a:r>
              <a:rPr sz="1050" dirty="0">
                <a:latin typeface="Trebuchet MS" panose="020B0703020202090204" pitchFamily="34" charset="0"/>
                <a:cs typeface="Arial"/>
              </a:rPr>
              <a:t>, </a:t>
            </a:r>
            <a:r>
              <a:rPr lang="el-GR" sz="1050" dirty="0">
                <a:latin typeface="Trebuchet MS" panose="020B0703020202090204" pitchFamily="34" charset="0"/>
                <a:cs typeface="Arial"/>
              </a:rPr>
              <a:t>το</a:t>
            </a:r>
            <a:r>
              <a:rPr sz="1050" dirty="0">
                <a:latin typeface="Trebuchet MS" panose="020B0703020202090204" pitchFamily="34" charset="0"/>
                <a:cs typeface="Arial"/>
              </a:rPr>
              <a:t> </a:t>
            </a:r>
            <a:r>
              <a:rPr sz="1050" dirty="0" err="1">
                <a:latin typeface="Trebuchet MS" panose="020B0703020202090204" pitchFamily="34" charset="0"/>
                <a:cs typeface="Arial"/>
              </a:rPr>
              <a:t>Effaclar</a:t>
            </a:r>
            <a:r>
              <a:rPr sz="1050" dirty="0">
                <a:latin typeface="Trebuchet MS" panose="020B0703020202090204" pitchFamily="34" charset="0"/>
                <a:cs typeface="Arial"/>
              </a:rPr>
              <a:t> Purifying Gel Cleanser </a:t>
            </a:r>
            <a:r>
              <a:rPr lang="el-GR" sz="1050" dirty="0">
                <a:latin typeface="Trebuchet MS" panose="020B0703020202090204" pitchFamily="34" charset="0"/>
                <a:cs typeface="Arial"/>
              </a:rPr>
              <a:t>δεν προσφέρει μόνο καθαρισμό αλλά ταυτόχρονα βοηθά στην </a:t>
            </a:r>
            <a:r>
              <a:rPr lang="el-GR" sz="1050" dirty="0" err="1">
                <a:latin typeface="Trebuchet MS" panose="020B0703020202090204" pitchFamily="34" charset="0"/>
                <a:cs typeface="Arial"/>
              </a:rPr>
              <a:t>επανεξισορρόπηση</a:t>
            </a:r>
            <a:r>
              <a:rPr lang="el-GR" sz="1050" dirty="0">
                <a:latin typeface="Trebuchet MS" panose="020B0703020202090204" pitchFamily="34" charset="0"/>
                <a:cs typeface="Arial"/>
              </a:rPr>
              <a:t> του αυξημένου </a:t>
            </a:r>
            <a:r>
              <a:rPr lang="en-US" sz="1050" dirty="0">
                <a:latin typeface="Trebuchet MS" panose="020B0703020202090204" pitchFamily="34" charset="0"/>
                <a:cs typeface="Arial"/>
              </a:rPr>
              <a:t>pH </a:t>
            </a:r>
            <a:r>
              <a:rPr lang="el-GR" sz="1050" dirty="0">
                <a:latin typeface="Trebuchet MS" panose="020B0703020202090204" pitchFamily="34" charset="0"/>
                <a:cs typeface="Arial"/>
              </a:rPr>
              <a:t>του δέρματος με ακμή, το οποίο μπορεί να οδηγήσει σε ακόμα περισσότερες ατέλειες. Η χρήση του σε συνδυασμό με το </a:t>
            </a:r>
            <a:r>
              <a:rPr sz="1050" dirty="0" err="1">
                <a:latin typeface="Trebuchet MS" panose="020B0703020202090204" pitchFamily="34" charset="0"/>
                <a:cs typeface="Arial"/>
              </a:rPr>
              <a:t>Effaclar</a:t>
            </a:r>
            <a:r>
              <a:rPr lang="el-GR" sz="1050" dirty="0">
                <a:latin typeface="Trebuchet MS" panose="020B0703020202090204" pitchFamily="34" charset="0"/>
                <a:cs typeface="Arial"/>
              </a:rPr>
              <a:t> </a:t>
            </a:r>
            <a:r>
              <a:rPr sz="1050" dirty="0" err="1">
                <a:latin typeface="Trebuchet MS" panose="020B0703020202090204" pitchFamily="34" charset="0"/>
                <a:cs typeface="Arial"/>
              </a:rPr>
              <a:t>Duo+M</a:t>
            </a:r>
            <a:r>
              <a:rPr sz="1050" dirty="0">
                <a:latin typeface="Trebuchet MS" panose="020B0703020202090204" pitchFamily="34" charset="0"/>
                <a:cs typeface="Arial"/>
              </a:rPr>
              <a:t> </a:t>
            </a:r>
            <a:r>
              <a:rPr lang="el-GR" sz="1050" dirty="0">
                <a:latin typeface="Trebuchet MS" panose="020B0703020202090204" pitchFamily="34" charset="0"/>
                <a:cs typeface="Arial"/>
              </a:rPr>
              <a:t>είναι η ιδανική ρουτίνα για μέγιστα αποτελέσματα</a:t>
            </a:r>
            <a:r>
              <a:rPr sz="1050" dirty="0">
                <a:latin typeface="Trebuchet MS" panose="020B0703020202090204" pitchFamily="34" charset="0"/>
                <a:cs typeface="Arial"/>
              </a:rPr>
              <a:t>.</a:t>
            </a:r>
          </a:p>
          <a:p>
            <a:pPr>
              <a:lnSpc>
                <a:spcPct val="113000"/>
              </a:lnSpc>
              <a:spcBef>
                <a:spcPts val="10"/>
              </a:spcBef>
            </a:pPr>
            <a:endParaRPr sz="1400" dirty="0">
              <a:latin typeface="Trebuchet MS" panose="020B0703020202090204" pitchFamily="34" charset="0"/>
              <a:cs typeface="Arial"/>
            </a:endParaRPr>
          </a:p>
        </p:txBody>
      </p:sp>
      <p:sp>
        <p:nvSpPr>
          <p:cNvPr id="9" name="object 9"/>
          <p:cNvSpPr txBox="1"/>
          <p:nvPr/>
        </p:nvSpPr>
        <p:spPr>
          <a:xfrm>
            <a:off x="8817693" y="5236183"/>
            <a:ext cx="1350010" cy="760465"/>
          </a:xfrm>
          <a:prstGeom prst="rect">
            <a:avLst/>
          </a:prstGeom>
        </p:spPr>
        <p:txBody>
          <a:bodyPr vert="horz" wrap="square" lIns="0" tIns="16510" rIns="0" bIns="0" rtlCol="0">
            <a:spAutoFit/>
          </a:bodyPr>
          <a:lstStyle/>
          <a:p>
            <a:pPr marL="12700">
              <a:lnSpc>
                <a:spcPts val="695"/>
              </a:lnSpc>
              <a:spcBef>
                <a:spcPts val="130"/>
              </a:spcBef>
            </a:pPr>
            <a:r>
              <a:rPr lang="el-GR" sz="650" b="1">
                <a:latin typeface="Trebuchet MS" panose="020B0703020202090204" pitchFamily="34" charset="0"/>
                <a:cs typeface="Arial"/>
              </a:rPr>
              <a:t>ΔΡ</a:t>
            </a:r>
            <a:r>
              <a:rPr sz="650" b="1">
                <a:latin typeface="Trebuchet MS" panose="020B0703020202090204" pitchFamily="34" charset="0"/>
                <a:cs typeface="Arial"/>
              </a:rPr>
              <a:t>. JERRY TAN</a:t>
            </a:r>
          </a:p>
          <a:p>
            <a:pPr marL="12700" marR="5080" lvl="0" indent="0" algn="l" defTabSz="914400" eaLnBrk="1" fontAlgn="auto" latinLnBrk="0" hangingPunct="1">
              <a:lnSpc>
                <a:spcPts val="700"/>
              </a:lnSpc>
              <a:spcBef>
                <a:spcPts val="220"/>
              </a:spcBef>
              <a:spcAft>
                <a:spcPts val="0"/>
              </a:spcAft>
              <a:buClrTx/>
              <a:buSzTx/>
              <a:buFontTx/>
              <a:buNone/>
              <a:tabLst/>
              <a:defRPr/>
            </a:pPr>
            <a:r>
              <a:rPr lang="el-GR" sz="600">
                <a:latin typeface="Trebuchet MS" panose="020B0703020202090204" pitchFamily="34" charset="0"/>
                <a:cs typeface="Arial"/>
              </a:rPr>
              <a:t>ΔΕΡΜΑΤΟΛΟΓΟΣ</a:t>
            </a:r>
            <a:r>
              <a:rPr sz="600">
                <a:latin typeface="Trebuchet MS" panose="020B0703020202090204" pitchFamily="34" charset="0"/>
                <a:cs typeface="Arial"/>
              </a:rPr>
              <a:t>. </a:t>
            </a:r>
            <a:endParaRPr lang="el-GR" sz="600">
              <a:latin typeface="Trebuchet MS" panose="020B0703020202090204" pitchFamily="34" charset="0"/>
              <a:cs typeface="Arial"/>
            </a:endParaRPr>
          </a:p>
          <a:p>
            <a:pPr marL="12700" marR="5080" lvl="0" indent="0" algn="l" defTabSz="914400" eaLnBrk="1" fontAlgn="auto" latinLnBrk="0" hangingPunct="1">
              <a:lnSpc>
                <a:spcPts val="700"/>
              </a:lnSpc>
              <a:spcAft>
                <a:spcPts val="0"/>
              </a:spcAft>
              <a:buClrTx/>
              <a:buSzTx/>
              <a:buFontTx/>
              <a:buNone/>
              <a:tabLst/>
              <a:defRPr/>
            </a:pPr>
            <a:r>
              <a:rPr lang="el-GR" sz="600">
                <a:latin typeface="Trebuchet MS" panose="020B0703020202090204" pitchFamily="34" charset="0"/>
                <a:cs typeface="Arial"/>
              </a:rPr>
              <a:t>ΜΕΛΟΣ ΤΗΣ ΑΜΕΡΙΚΑΝΙΚΗΣ ΕΤΑΙΡΕΙΑΣ ΙΑΤΡΙΚΗΣ &amp; ΧΕΙΡΟΥΡΓΙΚΗΣ ΛΕΪΖΕΡ, </a:t>
            </a:r>
          </a:p>
          <a:p>
            <a:pPr marL="12700" marR="5080" lvl="0" indent="0" algn="l" defTabSz="914400" eaLnBrk="1" fontAlgn="auto" latinLnBrk="0" hangingPunct="1">
              <a:lnSpc>
                <a:spcPts val="700"/>
              </a:lnSpc>
              <a:spcAft>
                <a:spcPts val="0"/>
              </a:spcAft>
              <a:buClrTx/>
              <a:buSzTx/>
              <a:buFontTx/>
              <a:buNone/>
              <a:tabLst/>
              <a:defRPr/>
            </a:pPr>
            <a:r>
              <a:rPr lang="el-GR" sz="600">
                <a:latin typeface="Trebuchet MS" panose="020B0703020202090204" pitchFamily="34" charset="0"/>
                <a:cs typeface="Arial"/>
              </a:rPr>
              <a:t>ΤΗΣ ΚΑΝΑΔΙΚΗΣ ΕΤΑΙΡΕΙΑΣ ΔΕΡΜΑΤΟΛΟΓΙΚΗΣ ΧΕΙΡΟΥΡΓΙΚΗΣ, </a:t>
            </a:r>
          </a:p>
          <a:p>
            <a:pPr marL="12700" marR="5080" lvl="0" indent="0" algn="l" defTabSz="914400" eaLnBrk="1" fontAlgn="auto" latinLnBrk="0" hangingPunct="1">
              <a:lnSpc>
                <a:spcPts val="700"/>
              </a:lnSpc>
              <a:spcAft>
                <a:spcPts val="0"/>
              </a:spcAft>
              <a:buClrTx/>
              <a:buSzTx/>
              <a:buFontTx/>
              <a:buNone/>
              <a:tabLst/>
              <a:defRPr/>
            </a:pPr>
            <a:r>
              <a:rPr lang="el-GR" sz="600">
                <a:latin typeface="Trebuchet MS" panose="020B0703020202090204" pitchFamily="34" charset="0"/>
                <a:cs typeface="Arial"/>
              </a:rPr>
              <a:t>ΚΑΙ ΤΗΣ ΚΑΝΑΔΙΚΗΣ ΕΤΑΙΡΕΙΑΣ ΑΙΣΘΗΤΙΚΗΣ ΧΕΙΡΟΥΡΓΙΚΗΣ ΛΕΪΖΕΡ.</a:t>
            </a:r>
          </a:p>
        </p:txBody>
      </p:sp>
      <p:sp>
        <p:nvSpPr>
          <p:cNvPr id="10" name="object 10"/>
          <p:cNvSpPr txBox="1">
            <a:spLocks noGrp="1"/>
          </p:cNvSpPr>
          <p:nvPr>
            <p:ph type="title"/>
          </p:nvPr>
        </p:nvSpPr>
        <p:spPr>
          <a:xfrm>
            <a:off x="10490299" y="1065103"/>
            <a:ext cx="3625751" cy="628377"/>
          </a:xfrm>
          <a:prstGeom prst="rect">
            <a:avLst/>
          </a:prstGeom>
        </p:spPr>
        <p:txBody>
          <a:bodyPr vert="horz" wrap="square" lIns="0" tIns="12700" rIns="0" bIns="0" rtlCol="0">
            <a:spAutoFit/>
          </a:bodyPr>
          <a:lstStyle/>
          <a:p>
            <a:pPr marL="12700">
              <a:lnSpc>
                <a:spcPct val="100000"/>
              </a:lnSpc>
              <a:spcBef>
                <a:spcPts val="100"/>
              </a:spcBef>
            </a:pPr>
            <a:r>
              <a:rPr lang="el-GR">
                <a:latin typeface="Trebuchet MS" panose="020B0703020202090204" pitchFamily="34" charset="0"/>
              </a:rPr>
              <a:t>ΣΥΝΕΝΤΕΥΞΗ</a:t>
            </a:r>
            <a:endParaRPr>
              <a:latin typeface="Trebuchet MS" panose="020B0703020202090204" pitchFamily="34" charset="0"/>
            </a:endParaRPr>
          </a:p>
        </p:txBody>
      </p:sp>
      <p:sp>
        <p:nvSpPr>
          <p:cNvPr id="11" name="object 11"/>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pic>
        <p:nvPicPr>
          <p:cNvPr id="12" name="object 12"/>
          <p:cNvPicPr/>
          <p:nvPr/>
        </p:nvPicPr>
        <p:blipFill>
          <a:blip r:embed="rId3" cstate="print"/>
          <a:stretch>
            <a:fillRect/>
          </a:stretch>
        </p:blipFill>
        <p:spPr>
          <a:xfrm>
            <a:off x="8830398" y="1754098"/>
            <a:ext cx="1358568" cy="1487639"/>
          </a:xfrm>
          <a:prstGeom prst="rect">
            <a:avLst/>
          </a:prstGeom>
        </p:spPr>
      </p:pic>
      <p:pic>
        <p:nvPicPr>
          <p:cNvPr id="13" name="object 13"/>
          <p:cNvPicPr/>
          <p:nvPr/>
        </p:nvPicPr>
        <p:blipFill>
          <a:blip r:embed="rId4" cstate="print"/>
          <a:stretch>
            <a:fillRect/>
          </a:stretch>
        </p:blipFill>
        <p:spPr>
          <a:xfrm>
            <a:off x="8830398" y="3686162"/>
            <a:ext cx="1342402" cy="1487639"/>
          </a:xfrm>
          <a:prstGeom prst="rect">
            <a:avLst/>
          </a:prstGeom>
        </p:spPr>
      </p:pic>
      <p:sp>
        <p:nvSpPr>
          <p:cNvPr id="14" name="object 14"/>
          <p:cNvSpPr/>
          <p:nvPr/>
        </p:nvSpPr>
        <p:spPr>
          <a:xfrm>
            <a:off x="10502999" y="1760448"/>
            <a:ext cx="4041140" cy="0"/>
          </a:xfrm>
          <a:custGeom>
            <a:avLst/>
            <a:gdLst/>
            <a:ahLst/>
            <a:cxnLst/>
            <a:rect l="l" t="t" r="r" b="b"/>
            <a:pathLst>
              <a:path w="4041140">
                <a:moveTo>
                  <a:pt x="0" y="0"/>
                </a:moveTo>
                <a:lnTo>
                  <a:pt x="4041000" y="0"/>
                </a:lnTo>
              </a:path>
            </a:pathLst>
          </a:custGeom>
          <a:ln w="12700">
            <a:solidFill>
              <a:srgbClr val="69C6DD"/>
            </a:solidFill>
          </a:ln>
        </p:spPr>
        <p:txBody>
          <a:bodyPr wrap="square" lIns="0" tIns="0" rIns="0" bIns="0" rtlCol="0"/>
          <a:lstStyle/>
          <a:p>
            <a:endParaRPr>
              <a:latin typeface="Trebuchet MS" panose="020B0703020202090204" pitchFamily="34" charset="0"/>
            </a:endParaRPr>
          </a:p>
        </p:txBody>
      </p:sp>
      <p:sp>
        <p:nvSpPr>
          <p:cNvPr id="15" name="object 15"/>
          <p:cNvSpPr txBox="1"/>
          <p:nvPr/>
        </p:nvSpPr>
        <p:spPr>
          <a:xfrm>
            <a:off x="8817695" y="3292977"/>
            <a:ext cx="1358900" cy="323165"/>
          </a:xfrm>
          <a:prstGeom prst="rect">
            <a:avLst/>
          </a:prstGeom>
        </p:spPr>
        <p:txBody>
          <a:bodyPr vert="horz" wrap="square" lIns="0" tIns="27940" rIns="0" bIns="0" rtlCol="0">
            <a:spAutoFit/>
          </a:bodyPr>
          <a:lstStyle/>
          <a:p>
            <a:pPr marL="12700" marR="5080" algn="l">
              <a:lnSpc>
                <a:spcPts val="700"/>
              </a:lnSpc>
              <a:spcBef>
                <a:spcPts val="220"/>
              </a:spcBef>
            </a:pPr>
            <a:r>
              <a:rPr lang="el-GR" sz="650" b="1">
                <a:latin typeface="Trebuchet MS" panose="020B0703020202090204" pitchFamily="34" charset="0"/>
                <a:cs typeface="Arial"/>
              </a:rPr>
              <a:t>ΔΡ</a:t>
            </a:r>
            <a:r>
              <a:rPr sz="650" b="1">
                <a:latin typeface="Trebuchet MS" panose="020B0703020202090204" pitchFamily="34" charset="0"/>
                <a:cs typeface="Arial"/>
              </a:rPr>
              <a:t>. ANN’LAURE DEMESSANT </a:t>
            </a:r>
            <a:endParaRPr lang="el-GR" sz="650" b="1">
              <a:latin typeface="Trebuchet MS" panose="020B0703020202090204" pitchFamily="34" charset="0"/>
              <a:cs typeface="Arial"/>
            </a:endParaRPr>
          </a:p>
          <a:p>
            <a:pPr marL="12700" marR="5080" algn="l">
              <a:lnSpc>
                <a:spcPts val="700"/>
              </a:lnSpc>
              <a:spcBef>
                <a:spcPts val="220"/>
              </a:spcBef>
            </a:pPr>
            <a:r>
              <a:rPr lang="el-GR" sz="600">
                <a:latin typeface="Trebuchet MS" panose="020B0703020202090204" pitchFamily="34" charset="0"/>
                <a:cs typeface="Arial"/>
              </a:rPr>
              <a:t>ΔΙΕΥΘΥΝΤΡΙΑ ΕΠΙΣΤΗΜΟΝΙΚΗΣ ΕΠΙΚΟΙΝΩΝΙΑΣ ΣΤΗΝ </a:t>
            </a:r>
            <a:r>
              <a:rPr sz="600">
                <a:latin typeface="Trebuchet MS" panose="020B0703020202090204" pitchFamily="34" charset="0"/>
                <a:cs typeface="Arial"/>
              </a:rPr>
              <a:t>LRP</a:t>
            </a:r>
            <a:r>
              <a:rPr lang="el-GR" sz="600">
                <a:latin typeface="Trebuchet MS" panose="020B0703020202090204" pitchFamily="34" charset="0"/>
                <a:cs typeface="Arial"/>
              </a:rPr>
              <a:t>.</a:t>
            </a:r>
            <a:endParaRPr sz="600">
              <a:latin typeface="Trebuchet MS" panose="020B0703020202090204" pitchFamily="34" charset="0"/>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5120022" cy="10692002"/>
            <a:chOff x="0" y="0"/>
            <a:chExt cx="15120022" cy="10692002"/>
          </a:xfrm>
        </p:grpSpPr>
        <p:pic>
          <p:nvPicPr>
            <p:cNvPr id="3" name="object 3"/>
            <p:cNvPicPr/>
            <p:nvPr/>
          </p:nvPicPr>
          <p:blipFill>
            <a:blip r:embed="rId2" cstate="print"/>
            <a:stretch>
              <a:fillRect/>
            </a:stretch>
          </p:blipFill>
          <p:spPr>
            <a:xfrm>
              <a:off x="0" y="9004"/>
              <a:ext cx="15119985" cy="10682998"/>
            </a:xfrm>
            <a:prstGeom prst="rect">
              <a:avLst/>
            </a:prstGeom>
          </p:spPr>
        </p:pic>
        <p:sp>
          <p:nvSpPr>
            <p:cNvPr id="4" name="object 4"/>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grpSp>
      <p:sp>
        <p:nvSpPr>
          <p:cNvPr id="5" name="object 5"/>
          <p:cNvSpPr txBox="1"/>
          <p:nvPr/>
        </p:nvSpPr>
        <p:spPr>
          <a:xfrm>
            <a:off x="9929824" y="1350540"/>
            <a:ext cx="3500426" cy="5005601"/>
          </a:xfrm>
          <a:prstGeom prst="rect">
            <a:avLst/>
          </a:prstGeom>
        </p:spPr>
        <p:txBody>
          <a:bodyPr vert="horz" wrap="square" lIns="0" tIns="12700" rIns="0" bIns="0" rtlCol="0" anchor="t">
            <a:spAutoFit/>
          </a:bodyPr>
          <a:lstStyle/>
          <a:p>
            <a:pPr marL="12700" marR="5080">
              <a:lnSpc>
                <a:spcPct val="113000"/>
              </a:lnSpc>
              <a:spcBef>
                <a:spcPts val="100"/>
              </a:spcBef>
              <a:defRPr/>
            </a:pPr>
            <a:r>
              <a:rPr lang="el-GR" sz="1050" dirty="0">
                <a:latin typeface="Trebuchet MS"/>
                <a:cs typeface="Arial"/>
              </a:rPr>
              <a:t>Το </a:t>
            </a:r>
            <a:r>
              <a:rPr sz="1050" b="1" dirty="0">
                <a:latin typeface="Trebuchet MS"/>
                <a:cs typeface="Arial"/>
              </a:rPr>
              <a:t>EFFACLAR DUO+M </a:t>
            </a:r>
            <a:r>
              <a:rPr lang="el-GR" sz="1050" dirty="0">
                <a:latin typeface="Trebuchet MS"/>
                <a:cs typeface="Arial"/>
              </a:rPr>
              <a:t>έχει αποδειχθεί αποτελεσματικό σε όλους τους</a:t>
            </a:r>
            <a:r>
              <a:rPr lang="el-GR" sz="1050" dirty="0">
                <a:solidFill>
                  <a:srgbClr val="FF0000"/>
                </a:solidFill>
                <a:latin typeface="Trebuchet MS"/>
                <a:cs typeface="Arial"/>
              </a:rPr>
              <a:t> χρωματικούς </a:t>
            </a:r>
            <a:r>
              <a:rPr lang="el-GR" sz="1050" b="1" dirty="0">
                <a:latin typeface="Trebuchet MS"/>
                <a:cs typeface="Arial"/>
              </a:rPr>
              <a:t>τόνους δέρματος</a:t>
            </a:r>
            <a:r>
              <a:rPr lang="el-GR" sz="1050" dirty="0">
                <a:latin typeface="Trebuchet MS"/>
                <a:cs typeface="Arial"/>
              </a:rPr>
              <a:t>, σε πολύ ευαίσθητα δέρματα, σε πολύ σοβαρές ατέλειες, και σε ασθενείς από </a:t>
            </a:r>
            <a:r>
              <a:rPr lang="el-GR" sz="1050" b="1" dirty="0">
                <a:latin typeface="Trebuchet MS"/>
                <a:cs typeface="Arial"/>
              </a:rPr>
              <a:t>10 ετών</a:t>
            </a:r>
            <a:r>
              <a:rPr lang="el-GR" sz="1050" dirty="0">
                <a:latin typeface="Trebuchet MS"/>
                <a:cs typeface="Arial"/>
              </a:rPr>
              <a:t>.</a:t>
            </a:r>
          </a:p>
          <a:p>
            <a:pPr marL="12700" marR="194310">
              <a:lnSpc>
                <a:spcPct val="113000"/>
              </a:lnSpc>
              <a:spcBef>
                <a:spcPts val="100"/>
              </a:spcBef>
            </a:pPr>
            <a:endParaRPr lang="el-GR" sz="1050" dirty="0">
              <a:latin typeface="Trebuchet MS" panose="020B0703020202090204" pitchFamily="34" charset="0"/>
              <a:cs typeface="Arial"/>
            </a:endParaRPr>
          </a:p>
          <a:p>
            <a:pPr marL="12700" marR="5080">
              <a:lnSpc>
                <a:spcPct val="113000"/>
              </a:lnSpc>
              <a:spcBef>
                <a:spcPts val="100"/>
              </a:spcBef>
            </a:pPr>
            <a:r>
              <a:rPr lang="el-GR" sz="1050" dirty="0">
                <a:latin typeface="Trebuchet MS"/>
                <a:cs typeface="Arial"/>
              </a:rPr>
              <a:t>Κατά τη δοκιμή του </a:t>
            </a:r>
            <a:r>
              <a:rPr lang="en-GB" sz="1050" b="1" dirty="0">
                <a:latin typeface="Trebuchet MS"/>
                <a:cs typeface="Arial"/>
              </a:rPr>
              <a:t>EFFACLAR DUO+M</a:t>
            </a:r>
            <a:r>
              <a:rPr lang="en-GB" sz="1050" dirty="0">
                <a:latin typeface="Trebuchet MS"/>
                <a:cs typeface="Arial"/>
              </a:rPr>
              <a:t>,</a:t>
            </a:r>
            <a:r>
              <a:rPr lang="el-GR" sz="1050" dirty="0">
                <a:latin typeface="Trebuchet MS"/>
                <a:cs typeface="Arial"/>
              </a:rPr>
              <a:t> η</a:t>
            </a:r>
            <a:r>
              <a:rPr lang="en-GB" sz="1050" dirty="0">
                <a:latin typeface="Trebuchet MS"/>
                <a:cs typeface="Arial"/>
              </a:rPr>
              <a:t> La Roche–Posay </a:t>
            </a:r>
            <a:r>
              <a:rPr lang="el-GR" sz="1050" dirty="0">
                <a:latin typeface="Trebuchet MS"/>
                <a:cs typeface="Arial"/>
              </a:rPr>
              <a:t>πραγματοποίησε ενδελεχείς αναλύσεις χρησιμοποιώντας 4 διαφορετικές μεθόδους</a:t>
            </a:r>
            <a:r>
              <a:rPr lang="en-GB" sz="1050" dirty="0">
                <a:latin typeface="Trebuchet MS"/>
                <a:cs typeface="Arial"/>
              </a:rPr>
              <a:t>: </a:t>
            </a:r>
            <a:r>
              <a:rPr lang="el-GR" sz="1050" dirty="0">
                <a:latin typeface="Trebuchet MS"/>
                <a:cs typeface="Arial"/>
              </a:rPr>
              <a:t>μια</a:t>
            </a:r>
            <a:r>
              <a:rPr lang="en-GB" sz="1050" dirty="0">
                <a:solidFill>
                  <a:srgbClr val="FF0000"/>
                </a:solidFill>
                <a:latin typeface="Trebuchet MS"/>
                <a:cs typeface="Arial"/>
              </a:rPr>
              <a:t> </a:t>
            </a:r>
            <a:r>
              <a:rPr lang="en-GB" sz="1050" dirty="0" err="1">
                <a:solidFill>
                  <a:srgbClr val="FF0000"/>
                </a:solidFill>
                <a:latin typeface="Trebuchet MS"/>
                <a:cs typeface="Arial"/>
              </a:rPr>
              <a:t>κλινική</a:t>
            </a:r>
            <a:r>
              <a:rPr lang="en-GB" sz="1050" dirty="0">
                <a:solidFill>
                  <a:srgbClr val="FF0000"/>
                </a:solidFill>
                <a:latin typeface="Trebuchet MS"/>
                <a:cs typeface="Arial"/>
              </a:rPr>
              <a:t> </a:t>
            </a:r>
            <a:r>
              <a:rPr lang="el-GR" sz="1050" b="1" dirty="0">
                <a:solidFill>
                  <a:srgbClr val="FF0000"/>
                </a:solidFill>
                <a:latin typeface="Trebuchet MS"/>
                <a:cs typeface="Arial"/>
              </a:rPr>
              <a:t>δοκιμή </a:t>
            </a:r>
            <a:r>
              <a:rPr lang="el-GR" sz="1050" dirty="0">
                <a:solidFill>
                  <a:srgbClr val="FF0000"/>
                </a:solidFill>
                <a:latin typeface="Trebuchet MS"/>
                <a:cs typeface="Arial"/>
              </a:rPr>
              <a:t>για αξιολόγηση της εξέλιξης</a:t>
            </a:r>
            <a:r>
              <a:rPr lang="el-GR" sz="1050" dirty="0">
                <a:latin typeface="Trebuchet MS"/>
                <a:cs typeface="Arial"/>
              </a:rPr>
              <a:t> μιας βλάβης ακμής σε κάθε </a:t>
            </a:r>
            <a:r>
              <a:rPr lang="el-GR" sz="1050" dirty="0" err="1">
                <a:latin typeface="Trebuchet MS"/>
                <a:cs typeface="Arial"/>
              </a:rPr>
              <a:t>φωτότυπο</a:t>
            </a:r>
            <a:r>
              <a:rPr lang="en-GB" sz="1050" dirty="0">
                <a:latin typeface="Trebuchet MS"/>
                <a:cs typeface="Arial"/>
              </a:rPr>
              <a:t>, </a:t>
            </a:r>
            <a:r>
              <a:rPr lang="el-GR" sz="1050" dirty="0">
                <a:latin typeface="Trebuchet MS"/>
                <a:cs typeface="Arial"/>
              </a:rPr>
              <a:t>μια</a:t>
            </a:r>
            <a:r>
              <a:rPr lang="en-GB" sz="1050" dirty="0">
                <a:latin typeface="Trebuchet MS"/>
                <a:cs typeface="Arial"/>
              </a:rPr>
              <a:t> </a:t>
            </a:r>
            <a:r>
              <a:rPr lang="en-GB" sz="1050" b="1" dirty="0">
                <a:latin typeface="Trebuchet MS"/>
                <a:cs typeface="Arial"/>
              </a:rPr>
              <a:t>in</a:t>
            </a:r>
            <a:r>
              <a:rPr lang="en-GB" sz="1050" dirty="0">
                <a:latin typeface="Trebuchet MS"/>
                <a:cs typeface="Arial"/>
              </a:rPr>
              <a:t> </a:t>
            </a:r>
            <a:r>
              <a:rPr lang="en-GB" sz="1050" b="1" dirty="0">
                <a:latin typeface="Trebuchet MS"/>
                <a:cs typeface="Arial"/>
              </a:rPr>
              <a:t>vitro </a:t>
            </a:r>
            <a:r>
              <a:rPr lang="el-GR" sz="1050" b="1" dirty="0">
                <a:latin typeface="Trebuchet MS"/>
                <a:cs typeface="Arial"/>
              </a:rPr>
              <a:t>δοκιμή ειδικά για τον </a:t>
            </a:r>
            <a:r>
              <a:rPr lang="el-GR" sz="1050" b="1" dirty="0" err="1">
                <a:latin typeface="Trebuchet MS"/>
                <a:cs typeface="Arial"/>
              </a:rPr>
              <a:t>φυλότυπο</a:t>
            </a:r>
            <a:r>
              <a:rPr lang="en-GB" sz="1050" b="1" dirty="0">
                <a:latin typeface="Trebuchet MS"/>
                <a:cs typeface="Arial"/>
              </a:rPr>
              <a:t> IA1</a:t>
            </a:r>
            <a:r>
              <a:rPr lang="en-GB" sz="1050" dirty="0">
                <a:latin typeface="Trebuchet MS"/>
                <a:cs typeface="Arial"/>
              </a:rPr>
              <a:t>, </a:t>
            </a:r>
            <a:r>
              <a:rPr lang="el-GR" sz="1050" dirty="0">
                <a:latin typeface="Trebuchet MS"/>
                <a:cs typeface="Arial"/>
              </a:rPr>
              <a:t>μια νέα ανάλυση για τα </a:t>
            </a:r>
            <a:r>
              <a:rPr lang="el-GR" sz="1050" b="1" dirty="0">
                <a:latin typeface="Trebuchet MS"/>
                <a:cs typeface="Arial"/>
              </a:rPr>
              <a:t>σημάδια ακμής</a:t>
            </a:r>
            <a:r>
              <a:rPr lang="en-GB" sz="1050" dirty="0">
                <a:latin typeface="Trebuchet MS"/>
                <a:cs typeface="Arial"/>
              </a:rPr>
              <a:t>, </a:t>
            </a:r>
            <a:r>
              <a:rPr lang="el-GR" sz="1050" dirty="0">
                <a:latin typeface="Trebuchet MS"/>
                <a:cs typeface="Arial"/>
              </a:rPr>
              <a:t>και μια μελέτη σχετικά με τη χρήση ως </a:t>
            </a:r>
            <a:r>
              <a:rPr lang="el-GR" sz="1050" b="1" dirty="0">
                <a:latin typeface="Trebuchet MS"/>
                <a:cs typeface="Arial"/>
              </a:rPr>
              <a:t>συμπληρωματική αγωγή</a:t>
            </a:r>
            <a:r>
              <a:rPr lang="en-GB" sz="1050" dirty="0">
                <a:latin typeface="Trebuchet MS"/>
                <a:cs typeface="Arial"/>
              </a:rPr>
              <a:t>.</a:t>
            </a:r>
          </a:p>
          <a:p>
            <a:pPr marL="12700" marR="5080">
              <a:lnSpc>
                <a:spcPct val="113000"/>
              </a:lnSpc>
              <a:spcBef>
                <a:spcPts val="100"/>
              </a:spcBef>
            </a:pPr>
            <a:endParaRPr lang="en-GB" sz="1050" dirty="0">
              <a:latin typeface="Trebuchet MS" panose="020B0703020202090204" pitchFamily="34" charset="0"/>
              <a:cs typeface="Arial"/>
            </a:endParaRPr>
          </a:p>
          <a:p>
            <a:pPr marL="12700" marR="5080">
              <a:lnSpc>
                <a:spcPct val="113000"/>
              </a:lnSpc>
              <a:spcBef>
                <a:spcPts val="100"/>
              </a:spcBef>
            </a:pPr>
            <a:r>
              <a:rPr lang="el-GR" sz="1050" dirty="0">
                <a:latin typeface="Trebuchet MS"/>
                <a:cs typeface="Arial"/>
              </a:rPr>
              <a:t>Με δοκιμές σε </a:t>
            </a:r>
            <a:r>
              <a:rPr lang="el-GR" sz="1050" b="1" dirty="0">
                <a:latin typeface="Trebuchet MS"/>
                <a:cs typeface="Arial"/>
              </a:rPr>
              <a:t>πάνω από 17.000 ασθενείς από 10 έως 79 ετών σε περισσότερες από 28 χώρες –από την Αμερική και την Ευρώπη μέχρι την Αφρική</a:t>
            </a:r>
            <a:r>
              <a:rPr lang="el-GR" sz="1050" dirty="0">
                <a:latin typeface="Trebuchet MS"/>
                <a:cs typeface="Arial"/>
              </a:rPr>
              <a:t>, τα ορατά αποτελέσματα πριν και μετά από τη χρήση του </a:t>
            </a:r>
            <a:r>
              <a:rPr lang="en-GB" sz="1050" b="1" dirty="0">
                <a:latin typeface="Trebuchet MS"/>
                <a:cs typeface="Arial"/>
              </a:rPr>
              <a:t>EFFACLAR DUO+M </a:t>
            </a:r>
            <a:r>
              <a:rPr lang="el-GR" sz="1050" dirty="0">
                <a:latin typeface="Trebuchet MS"/>
                <a:cs typeface="Arial"/>
              </a:rPr>
              <a:t>σε</a:t>
            </a:r>
            <a:r>
              <a:rPr lang="en-GB" sz="1050" dirty="0">
                <a:latin typeface="Trebuchet MS"/>
                <a:cs typeface="Arial"/>
              </a:rPr>
              <a:t> </a:t>
            </a:r>
            <a:r>
              <a:rPr lang="en-GB" sz="1050" b="1" dirty="0">
                <a:latin typeface="Trebuchet MS"/>
                <a:cs typeface="Arial"/>
              </a:rPr>
              <a:t>ό</a:t>
            </a:r>
            <a:r>
              <a:rPr lang="el-GR" sz="1050" b="1" dirty="0" err="1">
                <a:latin typeface="Trebuchet MS"/>
                <a:cs typeface="Arial"/>
              </a:rPr>
              <a:t>λους</a:t>
            </a:r>
            <a:r>
              <a:rPr lang="el-GR" sz="1050" b="1" dirty="0">
                <a:latin typeface="Trebuchet MS"/>
                <a:cs typeface="Arial"/>
              </a:rPr>
              <a:t> τους </a:t>
            </a:r>
            <a:r>
              <a:rPr lang="el-GR" sz="1050" b="1" dirty="0" err="1">
                <a:latin typeface="Trebuchet MS"/>
                <a:cs typeface="Arial"/>
              </a:rPr>
              <a:t>φωτότυπους</a:t>
            </a:r>
            <a:r>
              <a:rPr lang="el-GR" sz="1050" b="1" dirty="0">
                <a:latin typeface="Trebuchet MS"/>
                <a:cs typeface="Arial"/>
              </a:rPr>
              <a:t> </a:t>
            </a:r>
            <a:r>
              <a:rPr lang="en-GB" sz="1050" dirty="0">
                <a:latin typeface="Trebuchet MS"/>
                <a:cs typeface="Arial"/>
              </a:rPr>
              <a:t>ή</a:t>
            </a:r>
            <a:r>
              <a:rPr lang="el-GR" sz="1050" dirty="0" err="1">
                <a:latin typeface="Trebuchet MS"/>
                <a:cs typeface="Arial"/>
              </a:rPr>
              <a:t>ταν</a:t>
            </a:r>
            <a:r>
              <a:rPr lang="el-GR" sz="1050" dirty="0">
                <a:latin typeface="Trebuchet MS"/>
                <a:cs typeface="Arial"/>
              </a:rPr>
              <a:t> αναμφισβήτητα</a:t>
            </a:r>
            <a:r>
              <a:rPr lang="en-GB" sz="1050" dirty="0">
                <a:latin typeface="Trebuchet MS"/>
                <a:cs typeface="Arial"/>
              </a:rPr>
              <a:t>, </a:t>
            </a:r>
            <a:r>
              <a:rPr lang="el-GR" sz="1050" dirty="0">
                <a:latin typeface="Trebuchet MS"/>
                <a:cs typeface="Arial"/>
              </a:rPr>
              <a:t>αποδεικνύοντας ότι το προϊόν πράγματι προσφέρει τριπλή αποτελεσματικότητα: Κατά των ατελειών. Κατά των μαύρων στιγμάτων. Κατά των σημαδιών</a:t>
            </a:r>
            <a:r>
              <a:rPr lang="en-GB" sz="1050" dirty="0">
                <a:latin typeface="Trebuchet MS"/>
                <a:cs typeface="Arial"/>
              </a:rPr>
              <a:t>.</a:t>
            </a:r>
          </a:p>
          <a:p>
            <a:pPr marL="12700" marR="5080">
              <a:lnSpc>
                <a:spcPct val="113000"/>
              </a:lnSpc>
              <a:spcBef>
                <a:spcPts val="100"/>
              </a:spcBef>
            </a:pPr>
            <a:endParaRPr lang="en-GB" sz="1050" dirty="0">
              <a:latin typeface="Trebuchet MS" panose="020B0703020202090204" pitchFamily="34" charset="0"/>
              <a:cs typeface="Arial"/>
            </a:endParaRPr>
          </a:p>
          <a:p>
            <a:pPr marL="12700" marR="5080">
              <a:lnSpc>
                <a:spcPct val="113000"/>
              </a:lnSpc>
              <a:spcBef>
                <a:spcPts val="100"/>
              </a:spcBef>
            </a:pPr>
            <a:r>
              <a:rPr lang="el-GR" sz="1050" b="1" dirty="0">
                <a:latin typeface="Trebuchet MS"/>
                <a:cs typeface="Arial"/>
              </a:rPr>
              <a:t>Για πρώτη φορά</a:t>
            </a:r>
            <a:r>
              <a:rPr lang="en-GB" sz="1050" b="1" dirty="0">
                <a:latin typeface="Trebuchet MS"/>
                <a:cs typeface="Arial"/>
              </a:rPr>
              <a:t>, </a:t>
            </a:r>
            <a:r>
              <a:rPr lang="el-GR" sz="1050" b="1" dirty="0">
                <a:latin typeface="Trebuchet MS"/>
                <a:cs typeface="Arial"/>
              </a:rPr>
              <a:t>αποδεδειγμένη αποτελεσματικότητα, μέρα με τη μέρα, με εικόνες πριν &amp; μετά που δείχνουν την εξέλιξη μιας βλάβης ακμής σε βάθος 1 εβδομάδας</a:t>
            </a:r>
            <a:r>
              <a:rPr lang="en-GB" sz="1050" b="1" dirty="0">
                <a:latin typeface="Trebuchet MS"/>
                <a:cs typeface="Arial"/>
              </a:rPr>
              <a:t>.</a:t>
            </a:r>
            <a:endParaRPr lang="en-GB" sz="1050" dirty="0">
              <a:latin typeface="Trebuchet MS"/>
              <a:cs typeface="Arial"/>
            </a:endParaRPr>
          </a:p>
        </p:txBody>
      </p:sp>
      <p:sp>
        <p:nvSpPr>
          <p:cNvPr id="8" name="object 8"/>
          <p:cNvSpPr txBox="1"/>
          <p:nvPr/>
        </p:nvSpPr>
        <p:spPr>
          <a:xfrm>
            <a:off x="466446" y="1248885"/>
            <a:ext cx="5483951" cy="2757165"/>
          </a:xfrm>
          <a:prstGeom prst="rect">
            <a:avLst/>
          </a:prstGeom>
        </p:spPr>
        <p:txBody>
          <a:bodyPr vert="horz" wrap="square" lIns="0" tIns="114300" rIns="0" bIns="0" rtlCol="0" anchor="t">
            <a:spAutoFit/>
          </a:bodyPr>
          <a:lstStyle/>
          <a:p>
            <a:pPr marL="12700" marR="1012190">
              <a:lnSpc>
                <a:spcPts val="3200"/>
              </a:lnSpc>
              <a:spcBef>
                <a:spcPts val="900"/>
              </a:spcBef>
            </a:pPr>
            <a:r>
              <a:rPr lang="el-GR" sz="3200" b="1" dirty="0">
                <a:latin typeface="Trebuchet MS"/>
                <a:cs typeface="Arial"/>
              </a:rPr>
              <a:t>Η ΠΙΟ ΟΛΟΚΛΗΡΩΜΕΝΗ ΚΛΙΝΙΚΗ ΠΛΑΤΦΟΡΜΑ </a:t>
            </a:r>
            <a:r>
              <a:rPr lang="el-GR" sz="3200" b="1" dirty="0">
                <a:solidFill>
                  <a:schemeClr val="tx1"/>
                </a:solidFill>
                <a:latin typeface="Trebuchet MS"/>
                <a:cs typeface="Arial"/>
              </a:rPr>
              <a:t>ΔΟΚΙΜΩΝ</a:t>
            </a:r>
            <a:endParaRPr sz="3200" dirty="0">
              <a:solidFill>
                <a:schemeClr val="tx1"/>
              </a:solidFill>
              <a:latin typeface="Trebuchet MS"/>
              <a:cs typeface="Arial"/>
            </a:endParaRPr>
          </a:p>
          <a:p>
            <a:pPr marL="12700">
              <a:lnSpc>
                <a:spcPts val="2200"/>
              </a:lnSpc>
            </a:pPr>
            <a:r>
              <a:rPr sz="2000" dirty="0">
                <a:solidFill>
                  <a:srgbClr val="69C6DD"/>
                </a:solidFill>
                <a:latin typeface="Trebuchet MS"/>
                <a:cs typeface="Arial"/>
              </a:rPr>
              <a:t>+</a:t>
            </a:r>
            <a:r>
              <a:rPr lang="en-US" sz="2000" dirty="0">
                <a:solidFill>
                  <a:srgbClr val="69C6DD"/>
                </a:solidFill>
                <a:latin typeface="Trebuchet MS"/>
                <a:cs typeface="Arial"/>
              </a:rPr>
              <a:t> </a:t>
            </a:r>
            <a:r>
              <a:rPr lang="el-GR" sz="2000" dirty="0">
                <a:latin typeface="Trebuchet MS"/>
                <a:cs typeface="Arial"/>
              </a:rPr>
              <a:t>ΑΜΕΣΗ ΑΠΟΤΕΛΕΣΜΑΤΙΚΟΤΗΤΑ</a:t>
            </a:r>
            <a:endParaRPr sz="2000" dirty="0">
              <a:latin typeface="Trebuchet MS"/>
              <a:cs typeface="Arial"/>
            </a:endParaRPr>
          </a:p>
          <a:p>
            <a:pPr marL="222250" indent="-209550">
              <a:lnSpc>
                <a:spcPts val="2200"/>
              </a:lnSpc>
            </a:pPr>
            <a:r>
              <a:rPr sz="2000" dirty="0">
                <a:solidFill>
                  <a:srgbClr val="69C6DD"/>
                </a:solidFill>
                <a:latin typeface="Trebuchet MS"/>
                <a:cs typeface="Arial"/>
              </a:rPr>
              <a:t>+ </a:t>
            </a:r>
            <a:r>
              <a:rPr lang="el-GR" sz="2000" dirty="0">
                <a:latin typeface="Trebuchet MS"/>
                <a:cs typeface="Arial"/>
              </a:rPr>
              <a:t>ΑΠΟΔΕΔΕΙΓΜΕΝΑ ΟΡΑΤΑ ΑΠΟΤΕΛΕΣΜΑΤΑ ΣΕ 8 ΩΡΕΣ</a:t>
            </a:r>
            <a:endParaRPr sz="2000" dirty="0">
              <a:latin typeface="Trebuchet MS"/>
              <a:cs typeface="Arial"/>
            </a:endParaRPr>
          </a:p>
          <a:p>
            <a:pPr marL="222250" indent="-209550">
              <a:lnSpc>
                <a:spcPts val="2200"/>
              </a:lnSpc>
            </a:pPr>
            <a:r>
              <a:rPr sz="2000" dirty="0">
                <a:solidFill>
                  <a:srgbClr val="69C6DD"/>
                </a:solidFill>
                <a:latin typeface="Trebuchet MS"/>
                <a:cs typeface="Arial"/>
              </a:rPr>
              <a:t>+ </a:t>
            </a:r>
            <a:r>
              <a:rPr lang="el-GR" sz="2000" dirty="0">
                <a:latin typeface="Trebuchet MS"/>
                <a:cs typeface="Arial"/>
              </a:rPr>
              <a:t>ΔΟΚΙΜΑΣΜΕΝΟ ΣΕ ΚΑΘΕ ΦΩΤΟΤΥΠΟ ΚΑΙ ΑΚΟΜΑ ΚΑΙ ΣΕ ΣΟΒΑΡΕΣ ΠΕΡΙΠΤΩΣΕΙΣ</a:t>
            </a:r>
            <a:endParaRPr lang="en-GB" sz="2000" dirty="0">
              <a:latin typeface="Trebuchet MS"/>
              <a:cs typeface="Arial"/>
            </a:endParaRPr>
          </a:p>
        </p:txBody>
      </p:sp>
      <p:sp>
        <p:nvSpPr>
          <p:cNvPr id="10" name="object 10"/>
          <p:cNvSpPr txBox="1"/>
          <p:nvPr/>
        </p:nvSpPr>
        <p:spPr>
          <a:xfrm>
            <a:off x="1441253" y="5778011"/>
            <a:ext cx="4866462" cy="1579278"/>
          </a:xfrm>
          <a:prstGeom prst="rect">
            <a:avLst/>
          </a:prstGeom>
        </p:spPr>
        <p:txBody>
          <a:bodyPr vert="horz" wrap="square" lIns="0" tIns="17145" rIns="0" bIns="0" rtlCol="0">
            <a:spAutoFit/>
          </a:bodyPr>
          <a:lstStyle/>
          <a:p>
            <a:pPr marL="12700">
              <a:lnSpc>
                <a:spcPct val="100000"/>
              </a:lnSpc>
              <a:spcBef>
                <a:spcPts val="135"/>
              </a:spcBef>
            </a:pPr>
            <a:r>
              <a:rPr sz="10150" b="1" dirty="0">
                <a:solidFill>
                  <a:srgbClr val="69C6DD"/>
                </a:solidFill>
                <a:latin typeface="Trebuchet MS" panose="020B0703020202090204" pitchFamily="34" charset="0"/>
                <a:cs typeface="Arial"/>
              </a:rPr>
              <a:t>17000</a:t>
            </a:r>
            <a:endParaRPr sz="10150" dirty="0">
              <a:latin typeface="Trebuchet MS" panose="020B0703020202090204" pitchFamily="34" charset="0"/>
              <a:cs typeface="Arial"/>
            </a:endParaRPr>
          </a:p>
        </p:txBody>
      </p:sp>
      <p:sp>
        <p:nvSpPr>
          <p:cNvPr id="11" name="object 11"/>
          <p:cNvSpPr txBox="1"/>
          <p:nvPr/>
        </p:nvSpPr>
        <p:spPr>
          <a:xfrm>
            <a:off x="510819" y="6982098"/>
            <a:ext cx="3864610" cy="646972"/>
          </a:xfrm>
          <a:prstGeom prst="rect">
            <a:avLst/>
          </a:prstGeom>
        </p:spPr>
        <p:txBody>
          <a:bodyPr vert="horz" wrap="square" lIns="0" tIns="15875" rIns="0" bIns="0" rtlCol="0">
            <a:spAutoFit/>
          </a:bodyPr>
          <a:lstStyle/>
          <a:p>
            <a:pPr marL="12700">
              <a:lnSpc>
                <a:spcPct val="100000"/>
              </a:lnSpc>
              <a:spcBef>
                <a:spcPts val="125"/>
              </a:spcBef>
            </a:pPr>
            <a:r>
              <a:rPr lang="el-GR" sz="4100" dirty="0">
                <a:latin typeface="Trebuchet MS" panose="020B0703020202090204" pitchFamily="34" charset="0"/>
                <a:cs typeface="Arial"/>
              </a:rPr>
              <a:t>ΑΣΘΕΝΕΙΣ ΑΠΟ</a:t>
            </a:r>
            <a:endParaRPr sz="4100" dirty="0">
              <a:latin typeface="Trebuchet MS" panose="020B0703020202090204" pitchFamily="34" charset="0"/>
              <a:cs typeface="Arial"/>
            </a:endParaRPr>
          </a:p>
        </p:txBody>
      </p:sp>
      <p:sp>
        <p:nvSpPr>
          <p:cNvPr id="12" name="object 12"/>
          <p:cNvSpPr txBox="1"/>
          <p:nvPr/>
        </p:nvSpPr>
        <p:spPr>
          <a:xfrm>
            <a:off x="924714" y="7418960"/>
            <a:ext cx="4794250" cy="646972"/>
          </a:xfrm>
          <a:prstGeom prst="rect">
            <a:avLst/>
          </a:prstGeom>
        </p:spPr>
        <p:txBody>
          <a:bodyPr vert="horz" wrap="square" lIns="0" tIns="15875" rIns="0" bIns="0" rtlCol="0">
            <a:spAutoFit/>
          </a:bodyPr>
          <a:lstStyle/>
          <a:p>
            <a:pPr marL="12700">
              <a:lnSpc>
                <a:spcPct val="100000"/>
              </a:lnSpc>
              <a:spcBef>
                <a:spcPts val="125"/>
              </a:spcBef>
            </a:pPr>
            <a:r>
              <a:rPr sz="4100" dirty="0">
                <a:latin typeface="Trebuchet MS" panose="020B0703020202090204" pitchFamily="34" charset="0"/>
                <a:cs typeface="Arial"/>
              </a:rPr>
              <a:t>10 </a:t>
            </a:r>
            <a:r>
              <a:rPr lang="el-GR" sz="4100" dirty="0">
                <a:latin typeface="Trebuchet MS" panose="020B0703020202090204" pitchFamily="34" charset="0"/>
                <a:cs typeface="Arial"/>
              </a:rPr>
              <a:t>ΕΩΣ</a:t>
            </a:r>
            <a:r>
              <a:rPr sz="4100" dirty="0">
                <a:latin typeface="Trebuchet MS" panose="020B0703020202090204" pitchFamily="34" charset="0"/>
                <a:cs typeface="Arial"/>
              </a:rPr>
              <a:t> 79 </a:t>
            </a:r>
            <a:r>
              <a:rPr lang="el-GR" sz="4100" dirty="0">
                <a:latin typeface="Trebuchet MS" panose="020B0703020202090204" pitchFamily="34" charset="0"/>
                <a:cs typeface="Arial"/>
              </a:rPr>
              <a:t>ΕΤΩΝ</a:t>
            </a:r>
            <a:endParaRPr sz="4100" dirty="0">
              <a:latin typeface="Trebuchet MS" panose="020B0703020202090204" pitchFamily="34" charset="0"/>
              <a:cs typeface="Arial"/>
            </a:endParaRPr>
          </a:p>
        </p:txBody>
      </p:sp>
      <p:sp>
        <p:nvSpPr>
          <p:cNvPr id="13" name="object 13"/>
          <p:cNvSpPr txBox="1"/>
          <p:nvPr/>
        </p:nvSpPr>
        <p:spPr>
          <a:xfrm>
            <a:off x="466446" y="4447992"/>
            <a:ext cx="5593080" cy="1863331"/>
          </a:xfrm>
          <a:prstGeom prst="rect">
            <a:avLst/>
          </a:prstGeom>
        </p:spPr>
        <p:txBody>
          <a:bodyPr vert="horz" wrap="square" lIns="0" tIns="16510" rIns="0" bIns="0" rtlCol="0">
            <a:spAutoFit/>
          </a:bodyPr>
          <a:lstStyle/>
          <a:p>
            <a:pPr marL="12700">
              <a:lnSpc>
                <a:spcPct val="100000"/>
              </a:lnSpc>
              <a:spcBef>
                <a:spcPts val="130"/>
              </a:spcBef>
            </a:pPr>
            <a:r>
              <a:rPr lang="el-GR" sz="12000" b="1" dirty="0">
                <a:solidFill>
                  <a:srgbClr val="FFFFFF"/>
                </a:solidFill>
                <a:latin typeface="Trebuchet MS" panose="020B0703020202090204" pitchFamily="34" charset="0"/>
                <a:cs typeface="Arial"/>
              </a:rPr>
              <a:t>ΔΟΚΙΜΗ</a:t>
            </a:r>
            <a:endParaRPr sz="12000" dirty="0">
              <a:latin typeface="Trebuchet MS" panose="020B0703020202090204" pitchFamily="34" charset="0"/>
              <a:cs typeface="Arial"/>
            </a:endParaRPr>
          </a:p>
        </p:txBody>
      </p:sp>
      <p:sp>
        <p:nvSpPr>
          <p:cNvPr id="14" name="object 14"/>
          <p:cNvSpPr txBox="1"/>
          <p:nvPr/>
        </p:nvSpPr>
        <p:spPr>
          <a:xfrm>
            <a:off x="976622" y="6567650"/>
            <a:ext cx="782955" cy="646972"/>
          </a:xfrm>
          <a:prstGeom prst="rect">
            <a:avLst/>
          </a:prstGeom>
        </p:spPr>
        <p:txBody>
          <a:bodyPr vert="horz" wrap="square" lIns="0" tIns="15875" rIns="0" bIns="0" rtlCol="0">
            <a:spAutoFit/>
          </a:bodyPr>
          <a:lstStyle/>
          <a:p>
            <a:pPr marL="12700">
              <a:lnSpc>
                <a:spcPct val="100000"/>
              </a:lnSpc>
              <a:spcBef>
                <a:spcPts val="125"/>
              </a:spcBef>
            </a:pPr>
            <a:r>
              <a:rPr lang="el-GR" sz="4100" dirty="0">
                <a:latin typeface="Trebuchet MS" panose="020B0703020202090204" pitchFamily="34" charset="0"/>
                <a:cs typeface="Arial"/>
              </a:rPr>
              <a:t>ΣΕ</a:t>
            </a:r>
            <a:endParaRPr sz="4100" dirty="0">
              <a:latin typeface="Trebuchet MS" panose="020B0703020202090204" pitchFamily="34" charset="0"/>
              <a:cs typeface="Arial"/>
            </a:endParaRPr>
          </a:p>
        </p:txBody>
      </p:sp>
      <p:sp>
        <p:nvSpPr>
          <p:cNvPr id="15" name="object 15"/>
          <p:cNvSpPr txBox="1"/>
          <p:nvPr/>
        </p:nvSpPr>
        <p:spPr>
          <a:xfrm>
            <a:off x="8717300" y="1363926"/>
            <a:ext cx="402590" cy="228268"/>
          </a:xfrm>
          <a:prstGeom prst="rect">
            <a:avLst/>
          </a:prstGeom>
        </p:spPr>
        <p:txBody>
          <a:bodyPr vert="horz" wrap="square" lIns="0" tIns="12700" rIns="0" bIns="0" rtlCol="0">
            <a:spAutoFit/>
          </a:bodyPr>
          <a:lstStyle/>
          <a:p>
            <a:pPr marL="12700">
              <a:lnSpc>
                <a:spcPct val="100000"/>
              </a:lnSpc>
              <a:spcBef>
                <a:spcPts val="100"/>
              </a:spcBef>
            </a:pPr>
            <a:r>
              <a:rPr lang="el-GR" sz="1400" b="1" dirty="0">
                <a:solidFill>
                  <a:srgbClr val="69C6DD"/>
                </a:solidFill>
                <a:latin typeface="Trebuchet MS" panose="020B0703020202090204" pitchFamily="34" charset="0"/>
                <a:cs typeface="Arial"/>
              </a:rPr>
              <a:t>ΝΕΑ</a:t>
            </a:r>
            <a:endParaRPr sz="1400" dirty="0">
              <a:latin typeface="Trebuchet MS" panose="020B0703020202090204" pitchFamily="34" charset="0"/>
              <a:cs typeface="Arial"/>
            </a:endParaRPr>
          </a:p>
        </p:txBody>
      </p:sp>
      <p:grpSp>
        <p:nvGrpSpPr>
          <p:cNvPr id="16" name="object 16"/>
          <p:cNvGrpSpPr/>
          <p:nvPr/>
        </p:nvGrpSpPr>
        <p:grpSpPr>
          <a:xfrm>
            <a:off x="9942524" y="6472504"/>
            <a:ext cx="3194685" cy="3173730"/>
            <a:chOff x="9942524" y="6472504"/>
            <a:chExt cx="3194685" cy="3173730"/>
          </a:xfrm>
        </p:grpSpPr>
        <p:sp>
          <p:nvSpPr>
            <p:cNvPr id="17" name="object 17"/>
            <p:cNvSpPr/>
            <p:nvPr/>
          </p:nvSpPr>
          <p:spPr>
            <a:xfrm>
              <a:off x="10535970" y="6472504"/>
              <a:ext cx="2014855" cy="3173730"/>
            </a:xfrm>
            <a:custGeom>
              <a:avLst/>
              <a:gdLst/>
              <a:ahLst/>
              <a:cxnLst/>
              <a:rect l="l" t="t" r="r" b="b"/>
              <a:pathLst>
                <a:path w="2014854" h="3173729">
                  <a:moveTo>
                    <a:pt x="672630" y="0"/>
                  </a:moveTo>
                  <a:lnTo>
                    <a:pt x="0" y="0"/>
                  </a:lnTo>
                  <a:lnTo>
                    <a:pt x="0" y="3173450"/>
                  </a:lnTo>
                  <a:lnTo>
                    <a:pt x="672630" y="3173450"/>
                  </a:lnTo>
                  <a:lnTo>
                    <a:pt x="672630" y="0"/>
                  </a:lnTo>
                  <a:close/>
                </a:path>
                <a:path w="2014854" h="3173729">
                  <a:moveTo>
                    <a:pt x="2014702" y="0"/>
                  </a:moveTo>
                  <a:lnTo>
                    <a:pt x="1342072" y="0"/>
                  </a:lnTo>
                  <a:lnTo>
                    <a:pt x="1342072" y="3173450"/>
                  </a:lnTo>
                  <a:lnTo>
                    <a:pt x="2014702" y="3173450"/>
                  </a:lnTo>
                  <a:lnTo>
                    <a:pt x="2014702" y="0"/>
                  </a:lnTo>
                  <a:close/>
                </a:path>
              </a:pathLst>
            </a:custGeom>
            <a:solidFill>
              <a:srgbClr val="69C6DD">
                <a:alpha val="14999"/>
              </a:srgbClr>
            </a:solidFill>
          </p:spPr>
          <p:txBody>
            <a:bodyPr wrap="square" lIns="0" tIns="0" rIns="0" bIns="0" rtlCol="0"/>
            <a:lstStyle/>
            <a:p>
              <a:endParaRPr>
                <a:latin typeface="Trebuchet MS" panose="020B0703020202090204" pitchFamily="34" charset="0"/>
              </a:endParaRPr>
            </a:p>
          </p:txBody>
        </p:sp>
        <p:pic>
          <p:nvPicPr>
            <p:cNvPr id="18" name="object 18"/>
            <p:cNvPicPr/>
            <p:nvPr/>
          </p:nvPicPr>
          <p:blipFill>
            <a:blip r:embed="rId3" cstate="print"/>
            <a:stretch>
              <a:fillRect/>
            </a:stretch>
          </p:blipFill>
          <p:spPr>
            <a:xfrm>
              <a:off x="9942524" y="6848564"/>
              <a:ext cx="522907" cy="522897"/>
            </a:xfrm>
            <a:prstGeom prst="rect">
              <a:avLst/>
            </a:prstGeom>
          </p:spPr>
        </p:pic>
        <p:pic>
          <p:nvPicPr>
            <p:cNvPr id="19" name="object 19"/>
            <p:cNvPicPr/>
            <p:nvPr/>
          </p:nvPicPr>
          <p:blipFill>
            <a:blip r:embed="rId4" cstate="print"/>
            <a:stretch>
              <a:fillRect/>
            </a:stretch>
          </p:blipFill>
          <p:spPr>
            <a:xfrm>
              <a:off x="10611738" y="6848564"/>
              <a:ext cx="522907" cy="522897"/>
            </a:xfrm>
            <a:prstGeom prst="rect">
              <a:avLst/>
            </a:prstGeom>
          </p:spPr>
        </p:pic>
        <p:pic>
          <p:nvPicPr>
            <p:cNvPr id="20" name="object 20"/>
            <p:cNvPicPr/>
            <p:nvPr/>
          </p:nvPicPr>
          <p:blipFill>
            <a:blip r:embed="rId5" cstate="print"/>
            <a:stretch>
              <a:fillRect/>
            </a:stretch>
          </p:blipFill>
          <p:spPr>
            <a:xfrm>
              <a:off x="11280952" y="6848564"/>
              <a:ext cx="522908" cy="522897"/>
            </a:xfrm>
            <a:prstGeom prst="rect">
              <a:avLst/>
            </a:prstGeom>
          </p:spPr>
        </p:pic>
        <p:pic>
          <p:nvPicPr>
            <p:cNvPr id="21" name="object 21"/>
            <p:cNvPicPr/>
            <p:nvPr/>
          </p:nvPicPr>
          <p:blipFill>
            <a:blip r:embed="rId6" cstate="print"/>
            <a:stretch>
              <a:fillRect/>
            </a:stretch>
          </p:blipFill>
          <p:spPr>
            <a:xfrm>
              <a:off x="11947461" y="6848564"/>
              <a:ext cx="522897" cy="522897"/>
            </a:xfrm>
            <a:prstGeom prst="rect">
              <a:avLst/>
            </a:prstGeom>
          </p:spPr>
        </p:pic>
        <p:pic>
          <p:nvPicPr>
            <p:cNvPr id="22" name="object 22"/>
            <p:cNvPicPr/>
            <p:nvPr/>
          </p:nvPicPr>
          <p:blipFill>
            <a:blip r:embed="rId7" cstate="print"/>
            <a:stretch>
              <a:fillRect/>
            </a:stretch>
          </p:blipFill>
          <p:spPr>
            <a:xfrm>
              <a:off x="12613958" y="6848564"/>
              <a:ext cx="522908" cy="522897"/>
            </a:xfrm>
            <a:prstGeom prst="rect">
              <a:avLst/>
            </a:prstGeom>
          </p:spPr>
        </p:pic>
        <p:pic>
          <p:nvPicPr>
            <p:cNvPr id="23" name="object 23"/>
            <p:cNvPicPr/>
            <p:nvPr/>
          </p:nvPicPr>
          <p:blipFill>
            <a:blip r:embed="rId8" cstate="print"/>
            <a:stretch>
              <a:fillRect/>
            </a:stretch>
          </p:blipFill>
          <p:spPr>
            <a:xfrm>
              <a:off x="9942524" y="7474255"/>
              <a:ext cx="522909" cy="536383"/>
            </a:xfrm>
            <a:prstGeom prst="rect">
              <a:avLst/>
            </a:prstGeom>
          </p:spPr>
        </p:pic>
        <p:pic>
          <p:nvPicPr>
            <p:cNvPr id="24" name="object 24"/>
            <p:cNvPicPr/>
            <p:nvPr/>
          </p:nvPicPr>
          <p:blipFill>
            <a:blip r:embed="rId9" cstate="print"/>
            <a:stretch>
              <a:fillRect/>
            </a:stretch>
          </p:blipFill>
          <p:spPr>
            <a:xfrm>
              <a:off x="10611738" y="7474255"/>
              <a:ext cx="522909" cy="536383"/>
            </a:xfrm>
            <a:prstGeom prst="rect">
              <a:avLst/>
            </a:prstGeom>
          </p:spPr>
        </p:pic>
        <p:pic>
          <p:nvPicPr>
            <p:cNvPr id="25" name="object 25"/>
            <p:cNvPicPr/>
            <p:nvPr/>
          </p:nvPicPr>
          <p:blipFill>
            <a:blip r:embed="rId10" cstate="print"/>
            <a:stretch>
              <a:fillRect/>
            </a:stretch>
          </p:blipFill>
          <p:spPr>
            <a:xfrm>
              <a:off x="11280952" y="7474255"/>
              <a:ext cx="522909" cy="536383"/>
            </a:xfrm>
            <a:prstGeom prst="rect">
              <a:avLst/>
            </a:prstGeom>
          </p:spPr>
        </p:pic>
        <p:pic>
          <p:nvPicPr>
            <p:cNvPr id="26" name="object 26"/>
            <p:cNvPicPr/>
            <p:nvPr/>
          </p:nvPicPr>
          <p:blipFill>
            <a:blip r:embed="rId11" cstate="print"/>
            <a:stretch>
              <a:fillRect/>
            </a:stretch>
          </p:blipFill>
          <p:spPr>
            <a:xfrm>
              <a:off x="11947461" y="7474255"/>
              <a:ext cx="522897" cy="536383"/>
            </a:xfrm>
            <a:prstGeom prst="rect">
              <a:avLst/>
            </a:prstGeom>
          </p:spPr>
        </p:pic>
        <p:pic>
          <p:nvPicPr>
            <p:cNvPr id="27" name="object 27"/>
            <p:cNvPicPr/>
            <p:nvPr/>
          </p:nvPicPr>
          <p:blipFill>
            <a:blip r:embed="rId12" cstate="print"/>
            <a:stretch>
              <a:fillRect/>
            </a:stretch>
          </p:blipFill>
          <p:spPr>
            <a:xfrm>
              <a:off x="12613957" y="7474255"/>
              <a:ext cx="522909" cy="536383"/>
            </a:xfrm>
            <a:prstGeom prst="rect">
              <a:avLst/>
            </a:prstGeom>
          </p:spPr>
        </p:pic>
        <p:pic>
          <p:nvPicPr>
            <p:cNvPr id="28" name="object 28"/>
            <p:cNvPicPr/>
            <p:nvPr/>
          </p:nvPicPr>
          <p:blipFill>
            <a:blip r:embed="rId13" cstate="print"/>
            <a:stretch>
              <a:fillRect/>
            </a:stretch>
          </p:blipFill>
          <p:spPr>
            <a:xfrm>
              <a:off x="9942524" y="8113433"/>
              <a:ext cx="522909" cy="536371"/>
            </a:xfrm>
            <a:prstGeom prst="rect">
              <a:avLst/>
            </a:prstGeom>
          </p:spPr>
        </p:pic>
        <p:pic>
          <p:nvPicPr>
            <p:cNvPr id="29" name="object 29"/>
            <p:cNvPicPr/>
            <p:nvPr/>
          </p:nvPicPr>
          <p:blipFill>
            <a:blip r:embed="rId14" cstate="print"/>
            <a:stretch>
              <a:fillRect/>
            </a:stretch>
          </p:blipFill>
          <p:spPr>
            <a:xfrm>
              <a:off x="10611738" y="8113433"/>
              <a:ext cx="522909" cy="536371"/>
            </a:xfrm>
            <a:prstGeom prst="rect">
              <a:avLst/>
            </a:prstGeom>
          </p:spPr>
        </p:pic>
        <p:pic>
          <p:nvPicPr>
            <p:cNvPr id="30" name="object 30"/>
            <p:cNvPicPr/>
            <p:nvPr/>
          </p:nvPicPr>
          <p:blipFill>
            <a:blip r:embed="rId15" cstate="print"/>
            <a:stretch>
              <a:fillRect/>
            </a:stretch>
          </p:blipFill>
          <p:spPr>
            <a:xfrm>
              <a:off x="11280952" y="8113433"/>
              <a:ext cx="522439" cy="536371"/>
            </a:xfrm>
            <a:prstGeom prst="rect">
              <a:avLst/>
            </a:prstGeom>
          </p:spPr>
        </p:pic>
        <p:pic>
          <p:nvPicPr>
            <p:cNvPr id="31" name="object 31"/>
            <p:cNvPicPr/>
            <p:nvPr/>
          </p:nvPicPr>
          <p:blipFill>
            <a:blip r:embed="rId16" cstate="print"/>
            <a:stretch>
              <a:fillRect/>
            </a:stretch>
          </p:blipFill>
          <p:spPr>
            <a:xfrm>
              <a:off x="11947461" y="8113433"/>
              <a:ext cx="522897" cy="536371"/>
            </a:xfrm>
            <a:prstGeom prst="rect">
              <a:avLst/>
            </a:prstGeom>
          </p:spPr>
        </p:pic>
        <p:pic>
          <p:nvPicPr>
            <p:cNvPr id="32" name="object 32"/>
            <p:cNvPicPr/>
            <p:nvPr/>
          </p:nvPicPr>
          <p:blipFill>
            <a:blip r:embed="rId17" cstate="print"/>
            <a:stretch>
              <a:fillRect/>
            </a:stretch>
          </p:blipFill>
          <p:spPr>
            <a:xfrm>
              <a:off x="12613957" y="8113433"/>
              <a:ext cx="522439" cy="536371"/>
            </a:xfrm>
            <a:prstGeom prst="rect">
              <a:avLst/>
            </a:prstGeom>
          </p:spPr>
        </p:pic>
        <p:pic>
          <p:nvPicPr>
            <p:cNvPr id="33" name="object 33"/>
            <p:cNvPicPr/>
            <p:nvPr/>
          </p:nvPicPr>
          <p:blipFill>
            <a:blip r:embed="rId18" cstate="print"/>
            <a:stretch>
              <a:fillRect/>
            </a:stretch>
          </p:blipFill>
          <p:spPr>
            <a:xfrm>
              <a:off x="9942524" y="8752599"/>
              <a:ext cx="519455" cy="536384"/>
            </a:xfrm>
            <a:prstGeom prst="rect">
              <a:avLst/>
            </a:prstGeom>
          </p:spPr>
        </p:pic>
        <p:pic>
          <p:nvPicPr>
            <p:cNvPr id="34" name="object 34"/>
            <p:cNvPicPr/>
            <p:nvPr/>
          </p:nvPicPr>
          <p:blipFill>
            <a:blip r:embed="rId19" cstate="print"/>
            <a:stretch>
              <a:fillRect/>
            </a:stretch>
          </p:blipFill>
          <p:spPr>
            <a:xfrm>
              <a:off x="10611738" y="8752599"/>
              <a:ext cx="522909" cy="536384"/>
            </a:xfrm>
            <a:prstGeom prst="rect">
              <a:avLst/>
            </a:prstGeom>
          </p:spPr>
        </p:pic>
        <p:pic>
          <p:nvPicPr>
            <p:cNvPr id="35" name="object 35"/>
            <p:cNvPicPr/>
            <p:nvPr/>
          </p:nvPicPr>
          <p:blipFill>
            <a:blip r:embed="rId20" cstate="print"/>
            <a:stretch>
              <a:fillRect/>
            </a:stretch>
          </p:blipFill>
          <p:spPr>
            <a:xfrm>
              <a:off x="11280952" y="8752599"/>
              <a:ext cx="522224" cy="536384"/>
            </a:xfrm>
            <a:prstGeom prst="rect">
              <a:avLst/>
            </a:prstGeom>
          </p:spPr>
        </p:pic>
        <p:pic>
          <p:nvPicPr>
            <p:cNvPr id="36" name="object 36"/>
            <p:cNvPicPr/>
            <p:nvPr/>
          </p:nvPicPr>
          <p:blipFill>
            <a:blip r:embed="rId21" cstate="print"/>
            <a:stretch>
              <a:fillRect/>
            </a:stretch>
          </p:blipFill>
          <p:spPr>
            <a:xfrm>
              <a:off x="11947461" y="8752599"/>
              <a:ext cx="522897" cy="536384"/>
            </a:xfrm>
            <a:prstGeom prst="rect">
              <a:avLst/>
            </a:prstGeom>
          </p:spPr>
        </p:pic>
        <p:pic>
          <p:nvPicPr>
            <p:cNvPr id="37" name="object 37"/>
            <p:cNvPicPr/>
            <p:nvPr/>
          </p:nvPicPr>
          <p:blipFill>
            <a:blip r:embed="rId22" cstate="print"/>
            <a:stretch>
              <a:fillRect/>
            </a:stretch>
          </p:blipFill>
          <p:spPr>
            <a:xfrm>
              <a:off x="12613957" y="8752599"/>
              <a:ext cx="522909" cy="536384"/>
            </a:xfrm>
            <a:prstGeom prst="rect">
              <a:avLst/>
            </a:prstGeom>
          </p:spPr>
        </p:pic>
      </p:grpSp>
      <p:sp>
        <p:nvSpPr>
          <p:cNvPr id="38" name="object 38"/>
          <p:cNvSpPr txBox="1"/>
          <p:nvPr/>
        </p:nvSpPr>
        <p:spPr>
          <a:xfrm>
            <a:off x="9939071" y="6548807"/>
            <a:ext cx="522908" cy="135935"/>
          </a:xfrm>
          <a:prstGeom prst="rect">
            <a:avLst/>
          </a:prstGeom>
        </p:spPr>
        <p:txBody>
          <a:bodyPr vert="horz" wrap="square" lIns="0" tIns="12700" rIns="0" bIns="0" rtlCol="0">
            <a:spAutoFit/>
          </a:bodyPr>
          <a:lstStyle/>
          <a:p>
            <a:pPr marL="12700" algn="ctr">
              <a:lnSpc>
                <a:spcPct val="100000"/>
              </a:lnSpc>
              <a:spcBef>
                <a:spcPts val="100"/>
              </a:spcBef>
            </a:pPr>
            <a:r>
              <a:rPr lang="el-GR" sz="800">
                <a:latin typeface="Trebuchet MS" panose="020B0703020202090204" pitchFamily="34" charset="0"/>
                <a:cs typeface="Arial"/>
              </a:rPr>
              <a:t>ΗΜ</a:t>
            </a:r>
            <a:r>
              <a:rPr sz="800">
                <a:latin typeface="Trebuchet MS" panose="020B0703020202090204" pitchFamily="34" charset="0"/>
                <a:cs typeface="Arial"/>
              </a:rPr>
              <a:t>0</a:t>
            </a:r>
          </a:p>
        </p:txBody>
      </p:sp>
      <p:sp>
        <p:nvSpPr>
          <p:cNvPr id="39" name="object 39"/>
          <p:cNvSpPr txBox="1"/>
          <p:nvPr/>
        </p:nvSpPr>
        <p:spPr>
          <a:xfrm>
            <a:off x="10535970" y="6472504"/>
            <a:ext cx="673100" cy="213520"/>
          </a:xfrm>
          <a:prstGeom prst="rect">
            <a:avLst/>
          </a:prstGeom>
        </p:spPr>
        <p:txBody>
          <a:bodyPr vert="horz" wrap="square" lIns="0" tIns="89535" rIns="0" bIns="0" rtlCol="0">
            <a:spAutoFit/>
          </a:bodyPr>
          <a:lstStyle/>
          <a:p>
            <a:pPr marR="1270" algn="ctr">
              <a:lnSpc>
                <a:spcPct val="100000"/>
              </a:lnSpc>
              <a:spcBef>
                <a:spcPts val="705"/>
              </a:spcBef>
            </a:pPr>
            <a:r>
              <a:rPr lang="el-GR" sz="800">
                <a:latin typeface="Trebuchet MS" panose="020B0703020202090204" pitchFamily="34" charset="0"/>
                <a:cs typeface="Arial"/>
              </a:rPr>
              <a:t>ΗΜ</a:t>
            </a:r>
            <a:r>
              <a:rPr sz="800">
                <a:latin typeface="Trebuchet MS" panose="020B0703020202090204" pitchFamily="34" charset="0"/>
                <a:cs typeface="Arial"/>
              </a:rPr>
              <a:t>2</a:t>
            </a:r>
          </a:p>
        </p:txBody>
      </p:sp>
      <p:sp>
        <p:nvSpPr>
          <p:cNvPr id="40" name="object 40"/>
          <p:cNvSpPr txBox="1"/>
          <p:nvPr/>
        </p:nvSpPr>
        <p:spPr>
          <a:xfrm>
            <a:off x="11279608" y="6548807"/>
            <a:ext cx="523568" cy="135935"/>
          </a:xfrm>
          <a:prstGeom prst="rect">
            <a:avLst/>
          </a:prstGeom>
        </p:spPr>
        <p:txBody>
          <a:bodyPr vert="horz" wrap="square" lIns="0" tIns="12700" rIns="0" bIns="0" rtlCol="0">
            <a:spAutoFit/>
          </a:bodyPr>
          <a:lstStyle/>
          <a:p>
            <a:pPr marL="12700" algn="ctr">
              <a:lnSpc>
                <a:spcPct val="100000"/>
              </a:lnSpc>
              <a:spcBef>
                <a:spcPts val="100"/>
              </a:spcBef>
            </a:pPr>
            <a:r>
              <a:rPr lang="el-GR" sz="800">
                <a:latin typeface="Trebuchet MS" panose="020B0703020202090204" pitchFamily="34" charset="0"/>
                <a:cs typeface="Arial"/>
              </a:rPr>
              <a:t>ΗΜ</a:t>
            </a:r>
            <a:r>
              <a:rPr sz="800">
                <a:latin typeface="Trebuchet MS" panose="020B0703020202090204" pitchFamily="34" charset="0"/>
                <a:cs typeface="Arial"/>
              </a:rPr>
              <a:t>3</a:t>
            </a:r>
          </a:p>
        </p:txBody>
      </p:sp>
      <p:sp>
        <p:nvSpPr>
          <p:cNvPr id="41" name="object 41"/>
          <p:cNvSpPr txBox="1"/>
          <p:nvPr/>
        </p:nvSpPr>
        <p:spPr>
          <a:xfrm>
            <a:off x="11878043" y="6472504"/>
            <a:ext cx="673100" cy="213520"/>
          </a:xfrm>
          <a:prstGeom prst="rect">
            <a:avLst/>
          </a:prstGeom>
        </p:spPr>
        <p:txBody>
          <a:bodyPr vert="horz" wrap="square" lIns="0" tIns="89535" rIns="0" bIns="0" rtlCol="0">
            <a:spAutoFit/>
          </a:bodyPr>
          <a:lstStyle/>
          <a:p>
            <a:pPr marR="13970" algn="ctr">
              <a:lnSpc>
                <a:spcPct val="100000"/>
              </a:lnSpc>
              <a:spcBef>
                <a:spcPts val="705"/>
              </a:spcBef>
            </a:pPr>
            <a:r>
              <a:rPr lang="el-GR" sz="800">
                <a:latin typeface="Trebuchet MS" panose="020B0703020202090204" pitchFamily="34" charset="0"/>
                <a:cs typeface="Arial"/>
              </a:rPr>
              <a:t>ΗΜ</a:t>
            </a:r>
            <a:r>
              <a:rPr sz="800">
                <a:latin typeface="Trebuchet MS" panose="020B0703020202090204" pitchFamily="34" charset="0"/>
                <a:cs typeface="Arial"/>
              </a:rPr>
              <a:t>5</a:t>
            </a:r>
          </a:p>
        </p:txBody>
      </p:sp>
      <p:sp>
        <p:nvSpPr>
          <p:cNvPr id="42" name="object 42"/>
          <p:cNvSpPr txBox="1"/>
          <p:nvPr/>
        </p:nvSpPr>
        <p:spPr>
          <a:xfrm>
            <a:off x="12621363" y="6548807"/>
            <a:ext cx="515034" cy="135935"/>
          </a:xfrm>
          <a:prstGeom prst="rect">
            <a:avLst/>
          </a:prstGeom>
        </p:spPr>
        <p:txBody>
          <a:bodyPr vert="horz" wrap="square" lIns="0" tIns="12700" rIns="0" bIns="0" rtlCol="0">
            <a:spAutoFit/>
          </a:bodyPr>
          <a:lstStyle/>
          <a:p>
            <a:pPr marL="12700" algn="ctr">
              <a:lnSpc>
                <a:spcPct val="100000"/>
              </a:lnSpc>
              <a:spcBef>
                <a:spcPts val="100"/>
              </a:spcBef>
            </a:pPr>
            <a:r>
              <a:rPr lang="el-GR" sz="800">
                <a:latin typeface="Trebuchet MS" panose="020B0703020202090204" pitchFamily="34" charset="0"/>
                <a:cs typeface="Arial"/>
              </a:rPr>
              <a:t>ΗΜ</a:t>
            </a:r>
            <a:r>
              <a:rPr sz="800">
                <a:latin typeface="Trebuchet MS" panose="020B0703020202090204" pitchFamily="34" charset="0"/>
                <a:cs typeface="Arial"/>
              </a:rPr>
              <a:t>7</a:t>
            </a:r>
          </a:p>
        </p:txBody>
      </p:sp>
      <p:sp>
        <p:nvSpPr>
          <p:cNvPr id="43" name="object 43"/>
          <p:cNvSpPr txBox="1"/>
          <p:nvPr/>
        </p:nvSpPr>
        <p:spPr>
          <a:xfrm>
            <a:off x="9915843" y="9799595"/>
            <a:ext cx="3285807" cy="335989"/>
          </a:xfrm>
          <a:prstGeom prst="rect">
            <a:avLst/>
          </a:prstGeom>
        </p:spPr>
        <p:txBody>
          <a:bodyPr vert="horz" wrap="square" lIns="0" tIns="12700" rIns="0" bIns="0" rtlCol="0">
            <a:spAutoFit/>
          </a:bodyPr>
          <a:lstStyle/>
          <a:p>
            <a:pPr marL="12700" marR="5080">
              <a:spcBef>
                <a:spcPts val="100"/>
              </a:spcBef>
            </a:pPr>
            <a:r>
              <a:rPr lang="el-GR" sz="700">
                <a:latin typeface="Trebuchet MS" panose="020B0703020202090204" pitchFamily="34" charset="0"/>
                <a:cs typeface="Arial"/>
              </a:rPr>
              <a:t>Μέση περίπτωση την 7</a:t>
            </a:r>
            <a:r>
              <a:rPr lang="el-GR" sz="700" baseline="30000">
                <a:latin typeface="Trebuchet MS" panose="020B0703020202090204" pitchFamily="34" charset="0"/>
                <a:cs typeface="Arial"/>
              </a:rPr>
              <a:t>η</a:t>
            </a:r>
            <a:r>
              <a:rPr lang="el-GR" sz="700">
                <a:latin typeface="Trebuchet MS" panose="020B0703020202090204" pitchFamily="34" charset="0"/>
                <a:cs typeface="Arial"/>
              </a:rPr>
              <a:t> ημέρα μετά από εφαρμογή του προϊόντος υπό συνθήκες συνήθους χρήσης για 7 ημέρες. Τα αποτελέσματα μπορεί να διαφέρουν από άτομο σε άτομο.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70"/>
            <a:ext cx="15119985" cy="10692130"/>
            <a:chOff x="0" y="0"/>
            <a:chExt cx="15119985" cy="10692130"/>
          </a:xfrm>
        </p:grpSpPr>
        <p:pic>
          <p:nvPicPr>
            <p:cNvPr id="3" name="object 3"/>
            <p:cNvPicPr/>
            <p:nvPr/>
          </p:nvPicPr>
          <p:blipFill>
            <a:blip r:embed="rId2" cstate="print"/>
            <a:stretch>
              <a:fillRect/>
            </a:stretch>
          </p:blipFill>
          <p:spPr>
            <a:xfrm>
              <a:off x="0" y="7128002"/>
              <a:ext cx="15119985" cy="3564001"/>
            </a:xfrm>
            <a:prstGeom prst="rect">
              <a:avLst/>
            </a:prstGeom>
          </p:spPr>
        </p:pic>
        <p:pic>
          <p:nvPicPr>
            <p:cNvPr id="4" name="object 4"/>
            <p:cNvPicPr/>
            <p:nvPr/>
          </p:nvPicPr>
          <p:blipFill>
            <a:blip r:embed="rId3" cstate="print"/>
            <a:stretch>
              <a:fillRect/>
            </a:stretch>
          </p:blipFill>
          <p:spPr>
            <a:xfrm>
              <a:off x="0" y="3564001"/>
              <a:ext cx="7559992" cy="3564001"/>
            </a:xfrm>
            <a:prstGeom prst="rect">
              <a:avLst/>
            </a:prstGeom>
          </p:spPr>
        </p:pic>
        <p:pic>
          <p:nvPicPr>
            <p:cNvPr id="5" name="object 5"/>
            <p:cNvPicPr/>
            <p:nvPr/>
          </p:nvPicPr>
          <p:blipFill>
            <a:blip r:embed="rId4" cstate="print"/>
            <a:stretch>
              <a:fillRect/>
            </a:stretch>
          </p:blipFill>
          <p:spPr>
            <a:xfrm>
              <a:off x="7559999" y="0"/>
              <a:ext cx="7559986" cy="7128002"/>
            </a:xfrm>
            <a:prstGeom prst="rect">
              <a:avLst/>
            </a:prstGeom>
          </p:spPr>
        </p:pic>
        <p:pic>
          <p:nvPicPr>
            <p:cNvPr id="6" name="object 6"/>
            <p:cNvPicPr/>
            <p:nvPr/>
          </p:nvPicPr>
          <p:blipFill>
            <a:blip r:embed="rId5" cstate="print"/>
            <a:stretch>
              <a:fillRect/>
            </a:stretch>
          </p:blipFill>
          <p:spPr>
            <a:xfrm>
              <a:off x="0" y="0"/>
              <a:ext cx="7559992" cy="3564001"/>
            </a:xfrm>
            <a:prstGeom prst="rect">
              <a:avLst/>
            </a:prstGeom>
          </p:spPr>
        </p:pic>
      </p:grpSp>
      <p:sp>
        <p:nvSpPr>
          <p:cNvPr id="7" name="object 7"/>
          <p:cNvSpPr txBox="1"/>
          <p:nvPr/>
        </p:nvSpPr>
        <p:spPr>
          <a:xfrm>
            <a:off x="2728824" y="5099852"/>
            <a:ext cx="1880743" cy="228268"/>
          </a:xfrm>
          <a:prstGeom prst="rect">
            <a:avLst/>
          </a:prstGeom>
        </p:spPr>
        <p:txBody>
          <a:bodyPr vert="horz" wrap="square" lIns="0" tIns="12700" rIns="0" bIns="0" rtlCol="0">
            <a:spAutoFit/>
          </a:bodyPr>
          <a:lstStyle/>
          <a:p>
            <a:pPr marL="38100">
              <a:lnSpc>
                <a:spcPct val="100000"/>
              </a:lnSpc>
              <a:spcBef>
                <a:spcPts val="100"/>
              </a:spcBef>
            </a:pPr>
            <a:r>
              <a:rPr sz="1400">
                <a:solidFill>
                  <a:srgbClr val="69C6DD"/>
                </a:solidFill>
                <a:latin typeface="Trebuchet MS" panose="020B0703020202090204" pitchFamily="34" charset="0"/>
                <a:cs typeface="Arial"/>
              </a:rPr>
              <a:t>+</a:t>
            </a:r>
            <a:r>
              <a:rPr lang="el-GR" sz="1400">
                <a:solidFill>
                  <a:srgbClr val="69C6DD"/>
                </a:solidFill>
                <a:latin typeface="Trebuchet MS" panose="020B0703020202090204" pitchFamily="34" charset="0"/>
                <a:cs typeface="Arial"/>
              </a:rPr>
              <a:t> </a:t>
            </a:r>
            <a:r>
              <a:rPr sz="1400">
                <a:solidFill>
                  <a:srgbClr val="FFFFFF"/>
                </a:solidFill>
                <a:latin typeface="Trebuchet MS" panose="020B0703020202090204" pitchFamily="34" charset="0"/>
                <a:cs typeface="Arial"/>
              </a:rPr>
              <a:t>24</a:t>
            </a:r>
            <a:r>
              <a:rPr lang="el-GR" sz="1400" err="1">
                <a:solidFill>
                  <a:srgbClr val="FFFFFF"/>
                </a:solidFill>
                <a:latin typeface="Trebuchet MS" panose="020B0703020202090204" pitchFamily="34" charset="0"/>
                <a:cs typeface="Arial"/>
              </a:rPr>
              <a:t>ωρη</a:t>
            </a:r>
            <a:r>
              <a:rPr lang="el-GR" sz="1400">
                <a:solidFill>
                  <a:srgbClr val="FFFFFF"/>
                </a:solidFill>
                <a:latin typeface="Trebuchet MS" panose="020B0703020202090204" pitchFamily="34" charset="0"/>
                <a:cs typeface="Arial"/>
              </a:rPr>
              <a:t> ενυδάτωση</a:t>
            </a:r>
            <a:r>
              <a:rPr sz="1200" baseline="31250">
                <a:solidFill>
                  <a:srgbClr val="FFFFFF"/>
                </a:solidFill>
                <a:latin typeface="Trebuchet MS" panose="020B0703020202090204" pitchFamily="34" charset="0"/>
                <a:cs typeface="Arial"/>
              </a:rPr>
              <a:t>1</a:t>
            </a:r>
            <a:endParaRPr sz="1200" baseline="31250">
              <a:latin typeface="Trebuchet MS" panose="020B0703020202090204" pitchFamily="34" charset="0"/>
              <a:cs typeface="Arial"/>
            </a:endParaRPr>
          </a:p>
        </p:txBody>
      </p:sp>
      <p:sp>
        <p:nvSpPr>
          <p:cNvPr id="8" name="object 8"/>
          <p:cNvSpPr txBox="1"/>
          <p:nvPr/>
        </p:nvSpPr>
        <p:spPr>
          <a:xfrm>
            <a:off x="2796224" y="3539327"/>
            <a:ext cx="3668755" cy="274434"/>
          </a:xfrm>
          <a:prstGeom prst="rect">
            <a:avLst/>
          </a:prstGeom>
        </p:spPr>
        <p:txBody>
          <a:bodyPr vert="horz" wrap="square" lIns="0" tIns="12700" rIns="0" bIns="0" rtlCol="0">
            <a:spAutoFit/>
          </a:bodyPr>
          <a:lstStyle/>
          <a:p>
            <a:pPr marL="12700">
              <a:lnSpc>
                <a:spcPct val="100000"/>
              </a:lnSpc>
              <a:spcBef>
                <a:spcPts val="100"/>
              </a:spcBef>
            </a:pPr>
            <a:r>
              <a:rPr lang="el-GR" sz="1700" b="1">
                <a:solidFill>
                  <a:srgbClr val="FFFFFF"/>
                </a:solidFill>
                <a:latin typeface="Trebuchet MS" panose="020B0703020202090204" pitchFamily="34" charset="0"/>
                <a:cs typeface="Arial"/>
              </a:rPr>
              <a:t>ΟΡΑΤΑ ΑΠΟΤΕΛΕΣΜΑΤΑ</a:t>
            </a:r>
            <a:r>
              <a:rPr sz="1700" b="1">
                <a:solidFill>
                  <a:srgbClr val="FFFFFF"/>
                </a:solidFill>
                <a:latin typeface="Trebuchet MS" panose="020B0703020202090204" pitchFamily="34" charset="0"/>
                <a:cs typeface="Arial"/>
              </a:rPr>
              <a:t>:</a:t>
            </a:r>
            <a:endParaRPr sz="1700">
              <a:latin typeface="Trebuchet MS" panose="020B0703020202090204" pitchFamily="34" charset="0"/>
              <a:cs typeface="Arial"/>
            </a:endParaRPr>
          </a:p>
        </p:txBody>
      </p:sp>
      <p:sp>
        <p:nvSpPr>
          <p:cNvPr id="9" name="object 9"/>
          <p:cNvSpPr txBox="1"/>
          <p:nvPr/>
        </p:nvSpPr>
        <p:spPr>
          <a:xfrm>
            <a:off x="3724824" y="4394853"/>
            <a:ext cx="1856826" cy="228268"/>
          </a:xfrm>
          <a:prstGeom prst="rect">
            <a:avLst/>
          </a:prstGeom>
        </p:spPr>
        <p:txBody>
          <a:bodyPr vert="horz" wrap="square" lIns="0" tIns="12700" rIns="0" bIns="0" rtlCol="0">
            <a:spAutoFit/>
          </a:bodyPr>
          <a:lstStyle/>
          <a:p>
            <a:pPr marL="38100">
              <a:lnSpc>
                <a:spcPct val="100000"/>
              </a:lnSpc>
              <a:spcBef>
                <a:spcPts val="100"/>
              </a:spcBef>
            </a:pPr>
            <a:r>
              <a:rPr lang="el-GR" sz="1400">
                <a:solidFill>
                  <a:srgbClr val="FFFFFF"/>
                </a:solidFill>
                <a:latin typeface="Trebuchet MS" panose="020B0703020202090204" pitchFamily="34" charset="0"/>
                <a:cs typeface="Arial"/>
              </a:rPr>
              <a:t>στα μαύρα στίγματα</a:t>
            </a:r>
            <a:r>
              <a:rPr sz="1200" baseline="31250">
                <a:solidFill>
                  <a:srgbClr val="FFFFFF"/>
                </a:solidFill>
                <a:latin typeface="Trebuchet MS" panose="020B0703020202090204" pitchFamily="34" charset="0"/>
                <a:cs typeface="Arial"/>
              </a:rPr>
              <a:t>2</a:t>
            </a:r>
            <a:endParaRPr sz="1200" baseline="31250">
              <a:latin typeface="Trebuchet MS" panose="020B0703020202090204" pitchFamily="34" charset="0"/>
              <a:cs typeface="Arial"/>
            </a:endParaRPr>
          </a:p>
        </p:txBody>
      </p:sp>
      <p:sp>
        <p:nvSpPr>
          <p:cNvPr id="10" name="object 10"/>
          <p:cNvSpPr txBox="1"/>
          <p:nvPr/>
        </p:nvSpPr>
        <p:spPr>
          <a:xfrm>
            <a:off x="2796225" y="3867043"/>
            <a:ext cx="768985" cy="1170305"/>
          </a:xfrm>
          <a:prstGeom prst="rect">
            <a:avLst/>
          </a:prstGeom>
        </p:spPr>
        <p:txBody>
          <a:bodyPr vert="horz" wrap="square" lIns="0" tIns="104139" rIns="0" bIns="0" rtlCol="0">
            <a:spAutoFit/>
          </a:bodyPr>
          <a:lstStyle/>
          <a:p>
            <a:pPr marL="12700">
              <a:lnSpc>
                <a:spcPct val="100000"/>
              </a:lnSpc>
              <a:spcBef>
                <a:spcPts val="819"/>
              </a:spcBef>
            </a:pPr>
            <a:r>
              <a:rPr sz="1900" b="1">
                <a:solidFill>
                  <a:srgbClr val="FFFFFF"/>
                </a:solidFill>
                <a:latin typeface="Trebuchet MS" panose="020B0703020202090204" pitchFamily="34" charset="0"/>
                <a:cs typeface="Arial"/>
              </a:rPr>
              <a:t>– 66%</a:t>
            </a:r>
            <a:endParaRPr sz="1900">
              <a:latin typeface="Trebuchet MS" panose="020B0703020202090204" pitchFamily="34" charset="0"/>
              <a:cs typeface="Arial"/>
            </a:endParaRPr>
          </a:p>
          <a:p>
            <a:pPr marL="12700">
              <a:lnSpc>
                <a:spcPct val="100000"/>
              </a:lnSpc>
              <a:spcBef>
                <a:spcPts val="725"/>
              </a:spcBef>
            </a:pPr>
            <a:r>
              <a:rPr sz="1900" b="1">
                <a:solidFill>
                  <a:srgbClr val="FFFFFF"/>
                </a:solidFill>
                <a:latin typeface="Trebuchet MS" panose="020B0703020202090204" pitchFamily="34" charset="0"/>
                <a:cs typeface="Arial"/>
              </a:rPr>
              <a:t>– 44%</a:t>
            </a:r>
            <a:endParaRPr sz="1900">
              <a:latin typeface="Trebuchet MS" panose="020B0703020202090204" pitchFamily="34" charset="0"/>
              <a:cs typeface="Arial"/>
            </a:endParaRPr>
          </a:p>
          <a:p>
            <a:pPr marL="12700">
              <a:lnSpc>
                <a:spcPct val="100000"/>
              </a:lnSpc>
              <a:spcBef>
                <a:spcPts val="725"/>
              </a:spcBef>
            </a:pPr>
            <a:r>
              <a:rPr sz="1900" b="1">
                <a:solidFill>
                  <a:srgbClr val="FFFFFF"/>
                </a:solidFill>
                <a:latin typeface="Trebuchet MS" panose="020B0703020202090204" pitchFamily="34" charset="0"/>
                <a:cs typeface="Arial"/>
              </a:rPr>
              <a:t>– 45%</a:t>
            </a:r>
            <a:endParaRPr sz="1900">
              <a:latin typeface="Trebuchet MS" panose="020B0703020202090204" pitchFamily="34" charset="0"/>
              <a:cs typeface="Arial"/>
            </a:endParaRPr>
          </a:p>
        </p:txBody>
      </p:sp>
      <p:sp>
        <p:nvSpPr>
          <p:cNvPr id="11" name="object 11"/>
          <p:cNvSpPr txBox="1"/>
          <p:nvPr/>
        </p:nvSpPr>
        <p:spPr>
          <a:xfrm>
            <a:off x="3724824" y="4769853"/>
            <a:ext cx="1128324" cy="228268"/>
          </a:xfrm>
          <a:prstGeom prst="rect">
            <a:avLst/>
          </a:prstGeom>
        </p:spPr>
        <p:txBody>
          <a:bodyPr vert="horz" wrap="square" lIns="0" tIns="12700" rIns="0" bIns="0" rtlCol="0">
            <a:spAutoFit/>
          </a:bodyPr>
          <a:lstStyle/>
          <a:p>
            <a:pPr marL="38100">
              <a:lnSpc>
                <a:spcPct val="100000"/>
              </a:lnSpc>
              <a:spcBef>
                <a:spcPts val="100"/>
              </a:spcBef>
            </a:pPr>
            <a:r>
              <a:rPr lang="el-GR" sz="1400">
                <a:solidFill>
                  <a:srgbClr val="FFFFFF"/>
                </a:solidFill>
                <a:latin typeface="Trebuchet MS" panose="020B0703020202090204" pitchFamily="34" charset="0"/>
                <a:cs typeface="Arial"/>
              </a:rPr>
              <a:t>στα σημάδια</a:t>
            </a:r>
            <a:r>
              <a:rPr sz="1200" baseline="31250">
                <a:solidFill>
                  <a:srgbClr val="FFFFFF"/>
                </a:solidFill>
                <a:latin typeface="Trebuchet MS" panose="020B0703020202090204" pitchFamily="34" charset="0"/>
                <a:cs typeface="Arial"/>
              </a:rPr>
              <a:t>3</a:t>
            </a:r>
            <a:endParaRPr sz="1200" baseline="31250">
              <a:latin typeface="Trebuchet MS" panose="020B0703020202090204" pitchFamily="34" charset="0"/>
              <a:cs typeface="Arial"/>
            </a:endParaRPr>
          </a:p>
        </p:txBody>
      </p:sp>
      <p:sp>
        <p:nvSpPr>
          <p:cNvPr id="12" name="object 12"/>
          <p:cNvSpPr txBox="1"/>
          <p:nvPr/>
        </p:nvSpPr>
        <p:spPr>
          <a:xfrm>
            <a:off x="2796224" y="5651500"/>
            <a:ext cx="3709801" cy="1069524"/>
          </a:xfrm>
          <a:prstGeom prst="rect">
            <a:avLst/>
          </a:prstGeom>
        </p:spPr>
        <p:txBody>
          <a:bodyPr vert="horz" wrap="square" lIns="0" tIns="12700" rIns="0" bIns="0" rtlCol="0">
            <a:spAutoFit/>
          </a:bodyPr>
          <a:lstStyle/>
          <a:p>
            <a:pPr marL="12700">
              <a:lnSpc>
                <a:spcPct val="100000"/>
              </a:lnSpc>
              <a:spcBef>
                <a:spcPts val="100"/>
              </a:spcBef>
            </a:pPr>
            <a:r>
              <a:rPr lang="el-GR" sz="1700" b="1">
                <a:solidFill>
                  <a:srgbClr val="FFFFFF"/>
                </a:solidFill>
                <a:latin typeface="Trebuchet MS" panose="020B0703020202090204" pitchFamily="34" charset="0"/>
                <a:cs typeface="Arial"/>
              </a:rPr>
              <a:t>ΑΜΕΣΑ ΑΠΟΤΕΛΕΣΜΑΤΑ</a:t>
            </a:r>
            <a:r>
              <a:rPr sz="1700" b="1">
                <a:solidFill>
                  <a:srgbClr val="FFFFFF"/>
                </a:solidFill>
                <a:latin typeface="Trebuchet MS" panose="020B0703020202090204" pitchFamily="34" charset="0"/>
                <a:cs typeface="Arial"/>
              </a:rPr>
              <a:t>, </a:t>
            </a:r>
            <a:r>
              <a:rPr lang="el-GR" sz="1700">
                <a:solidFill>
                  <a:srgbClr val="69C6DD"/>
                </a:solidFill>
                <a:latin typeface="Trebuchet MS" panose="020B0703020202090204" pitchFamily="34" charset="0"/>
                <a:cs typeface="Arial"/>
              </a:rPr>
              <a:t>ΣΕ</a:t>
            </a:r>
            <a:r>
              <a:rPr sz="1700">
                <a:solidFill>
                  <a:srgbClr val="69C6DD"/>
                </a:solidFill>
                <a:latin typeface="Trebuchet MS" panose="020B0703020202090204" pitchFamily="34" charset="0"/>
                <a:cs typeface="Arial"/>
              </a:rPr>
              <a:t> 8</a:t>
            </a:r>
            <a:r>
              <a:rPr lang="el-GR" sz="1700">
                <a:solidFill>
                  <a:srgbClr val="69C6DD"/>
                </a:solidFill>
                <a:latin typeface="Trebuchet MS" panose="020B0703020202090204" pitchFamily="34" charset="0"/>
                <a:cs typeface="Arial"/>
              </a:rPr>
              <a:t> ΩΡΕΣ</a:t>
            </a:r>
            <a:r>
              <a:rPr sz="1700">
                <a:solidFill>
                  <a:srgbClr val="69C6DD"/>
                </a:solidFill>
                <a:latin typeface="Trebuchet MS" panose="020B0703020202090204" pitchFamily="34" charset="0"/>
                <a:cs typeface="Arial"/>
              </a:rPr>
              <a:t>:</a:t>
            </a:r>
            <a:endParaRPr sz="1700">
              <a:latin typeface="Trebuchet MS" panose="020B0703020202090204" pitchFamily="34" charset="0"/>
              <a:cs typeface="Arial"/>
            </a:endParaRPr>
          </a:p>
          <a:p>
            <a:pPr marL="12700" marR="13335">
              <a:lnSpc>
                <a:spcPts val="1600"/>
              </a:lnSpc>
              <a:spcBef>
                <a:spcPts val="1435"/>
              </a:spcBef>
            </a:pPr>
            <a:r>
              <a:rPr sz="1400" b="1">
                <a:solidFill>
                  <a:srgbClr val="69C6DD"/>
                </a:solidFill>
                <a:latin typeface="Trebuchet MS" panose="020B0703020202090204" pitchFamily="34" charset="0"/>
                <a:cs typeface="Arial"/>
              </a:rPr>
              <a:t>+ </a:t>
            </a:r>
            <a:r>
              <a:rPr lang="el-GR" sz="1400" b="1">
                <a:solidFill>
                  <a:srgbClr val="FFFFFF"/>
                </a:solidFill>
                <a:latin typeface="Trebuchet MS" panose="020B0703020202090204" pitchFamily="34" charset="0"/>
                <a:cs typeface="Arial"/>
              </a:rPr>
              <a:t>Μειώνει τις ατέλειες</a:t>
            </a:r>
            <a:r>
              <a:rPr sz="1400">
                <a:solidFill>
                  <a:srgbClr val="FFFFFF"/>
                </a:solidFill>
                <a:latin typeface="Trebuchet MS" panose="020B0703020202090204" pitchFamily="34" charset="0"/>
                <a:cs typeface="Arial"/>
              </a:rPr>
              <a:t>, </a:t>
            </a:r>
            <a:r>
              <a:rPr lang="el-GR" sz="1400">
                <a:solidFill>
                  <a:srgbClr val="FFFFFF"/>
                </a:solidFill>
                <a:latin typeface="Trebuchet MS" panose="020B0703020202090204" pitchFamily="34" charset="0"/>
                <a:cs typeface="Arial"/>
              </a:rPr>
              <a:t>την ερυθρότητα, τα μαύρα στίγματα, τους πόρους, και την περίσσεια σμήγματος.</a:t>
            </a:r>
            <a:endParaRPr sz="1400">
              <a:latin typeface="Trebuchet MS" panose="020B0703020202090204" pitchFamily="34" charset="0"/>
              <a:cs typeface="Arial"/>
            </a:endParaRPr>
          </a:p>
        </p:txBody>
      </p:sp>
      <p:sp>
        <p:nvSpPr>
          <p:cNvPr id="13" name="object 13"/>
          <p:cNvSpPr txBox="1"/>
          <p:nvPr/>
        </p:nvSpPr>
        <p:spPr>
          <a:xfrm>
            <a:off x="2796225" y="6812726"/>
            <a:ext cx="3126105" cy="228268"/>
          </a:xfrm>
          <a:prstGeom prst="rect">
            <a:avLst/>
          </a:prstGeom>
        </p:spPr>
        <p:txBody>
          <a:bodyPr vert="horz" wrap="square" lIns="0" tIns="12700" rIns="0" bIns="0" rtlCol="0">
            <a:spAutoFit/>
          </a:bodyPr>
          <a:lstStyle/>
          <a:p>
            <a:pPr marL="12700">
              <a:lnSpc>
                <a:spcPct val="100000"/>
              </a:lnSpc>
              <a:spcBef>
                <a:spcPts val="100"/>
              </a:spcBef>
            </a:pPr>
            <a:r>
              <a:rPr sz="1400" b="1">
                <a:solidFill>
                  <a:srgbClr val="69C6DD"/>
                </a:solidFill>
                <a:latin typeface="Trebuchet MS" panose="020B0703020202090204" pitchFamily="34" charset="0"/>
                <a:cs typeface="Arial"/>
              </a:rPr>
              <a:t>+ </a:t>
            </a:r>
            <a:r>
              <a:rPr lang="el-GR" sz="1400" b="1">
                <a:solidFill>
                  <a:srgbClr val="FFFFFF"/>
                </a:solidFill>
                <a:latin typeface="Trebuchet MS" panose="020B0703020202090204" pitchFamily="34" charset="0"/>
                <a:cs typeface="Arial"/>
              </a:rPr>
              <a:t>Βελτιώνει την υφή του δέρματος.</a:t>
            </a:r>
            <a:endParaRPr sz="1400">
              <a:latin typeface="Trebuchet MS" panose="020B0703020202090204" pitchFamily="34" charset="0"/>
              <a:cs typeface="Arial"/>
            </a:endParaRPr>
          </a:p>
        </p:txBody>
      </p:sp>
      <p:pic>
        <p:nvPicPr>
          <p:cNvPr id="14" name="object 14"/>
          <p:cNvPicPr/>
          <p:nvPr/>
        </p:nvPicPr>
        <p:blipFill>
          <a:blip r:embed="rId6" cstate="print"/>
          <a:stretch>
            <a:fillRect/>
          </a:stretch>
        </p:blipFill>
        <p:spPr>
          <a:xfrm>
            <a:off x="6336004" y="341998"/>
            <a:ext cx="2661310" cy="9898310"/>
          </a:xfrm>
          <a:prstGeom prst="rect">
            <a:avLst/>
          </a:prstGeom>
        </p:spPr>
      </p:pic>
      <p:sp>
        <p:nvSpPr>
          <p:cNvPr id="15" name="object 15"/>
          <p:cNvSpPr txBox="1"/>
          <p:nvPr/>
        </p:nvSpPr>
        <p:spPr>
          <a:xfrm>
            <a:off x="10092333" y="3539327"/>
            <a:ext cx="2034539" cy="274434"/>
          </a:xfrm>
          <a:prstGeom prst="rect">
            <a:avLst/>
          </a:prstGeom>
        </p:spPr>
        <p:txBody>
          <a:bodyPr vert="horz" wrap="square" lIns="0" tIns="12700" rIns="0" bIns="0" rtlCol="0">
            <a:spAutoFit/>
          </a:bodyPr>
          <a:lstStyle/>
          <a:p>
            <a:pPr marL="12700" algn="r">
              <a:lnSpc>
                <a:spcPct val="100000"/>
              </a:lnSpc>
              <a:spcBef>
                <a:spcPts val="100"/>
              </a:spcBef>
            </a:pPr>
            <a:r>
              <a:rPr lang="el-GR" sz="1700" b="1">
                <a:solidFill>
                  <a:srgbClr val="FFFFFF"/>
                </a:solidFill>
                <a:latin typeface="Trebuchet MS" panose="020B0703020202090204" pitchFamily="34" charset="0"/>
                <a:cs typeface="Arial"/>
              </a:rPr>
              <a:t>ΤΗΝ </a:t>
            </a:r>
            <a:r>
              <a:rPr sz="1700" b="1">
                <a:solidFill>
                  <a:srgbClr val="FFFFFF"/>
                </a:solidFill>
                <a:latin typeface="Trebuchet MS" panose="020B0703020202090204" pitchFamily="34" charset="0"/>
                <a:cs typeface="Arial"/>
              </a:rPr>
              <a:t>7</a:t>
            </a:r>
            <a:r>
              <a:rPr lang="el-GR" sz="1700" b="1" baseline="30000">
                <a:solidFill>
                  <a:srgbClr val="FFFFFF"/>
                </a:solidFill>
                <a:latin typeface="Trebuchet MS" panose="020B0703020202090204" pitchFamily="34" charset="0"/>
                <a:cs typeface="Arial"/>
              </a:rPr>
              <a:t>Η</a:t>
            </a:r>
            <a:r>
              <a:rPr lang="el-GR" sz="1700" b="1">
                <a:solidFill>
                  <a:srgbClr val="FFFFFF"/>
                </a:solidFill>
                <a:latin typeface="Trebuchet MS" panose="020B0703020202090204" pitchFamily="34" charset="0"/>
                <a:cs typeface="Arial"/>
              </a:rPr>
              <a:t> ΗΜΕΡΑ</a:t>
            </a:r>
            <a:r>
              <a:rPr sz="1700" b="1">
                <a:solidFill>
                  <a:srgbClr val="FFFFFF"/>
                </a:solidFill>
                <a:latin typeface="Trebuchet MS" panose="020B0703020202090204" pitchFamily="34" charset="0"/>
                <a:cs typeface="Arial"/>
              </a:rPr>
              <a:t>:</a:t>
            </a:r>
            <a:endParaRPr sz="1700">
              <a:latin typeface="Trebuchet MS" panose="020B0703020202090204" pitchFamily="34" charset="0"/>
              <a:cs typeface="Arial"/>
            </a:endParaRPr>
          </a:p>
        </p:txBody>
      </p:sp>
      <p:sp>
        <p:nvSpPr>
          <p:cNvPr id="16" name="object 16"/>
          <p:cNvSpPr txBox="1"/>
          <p:nvPr/>
        </p:nvSpPr>
        <p:spPr>
          <a:xfrm>
            <a:off x="8894933" y="4038027"/>
            <a:ext cx="2268751" cy="228268"/>
          </a:xfrm>
          <a:prstGeom prst="rect">
            <a:avLst/>
          </a:prstGeom>
        </p:spPr>
        <p:txBody>
          <a:bodyPr vert="horz" wrap="square" lIns="0" tIns="12700" rIns="0" bIns="0" rtlCol="0">
            <a:spAutoFit/>
          </a:bodyPr>
          <a:lstStyle/>
          <a:p>
            <a:pPr marL="38100" algn="r">
              <a:lnSpc>
                <a:spcPct val="100000"/>
              </a:lnSpc>
              <a:spcBef>
                <a:spcPts val="100"/>
              </a:spcBef>
            </a:pPr>
            <a:r>
              <a:rPr lang="el-GR" sz="1400">
                <a:solidFill>
                  <a:srgbClr val="FFFFFF"/>
                </a:solidFill>
                <a:latin typeface="Trebuchet MS" panose="020B0703020202090204" pitchFamily="34" charset="0"/>
                <a:cs typeface="Arial"/>
              </a:rPr>
              <a:t>Στη διάμετρο των βλαβών</a:t>
            </a:r>
            <a:r>
              <a:rPr sz="1200" baseline="31250">
                <a:solidFill>
                  <a:srgbClr val="FFFFFF"/>
                </a:solidFill>
                <a:latin typeface="Trebuchet MS" panose="020B0703020202090204" pitchFamily="34" charset="0"/>
                <a:cs typeface="Arial"/>
              </a:rPr>
              <a:t>4</a:t>
            </a:r>
            <a:endParaRPr sz="1200" baseline="31250">
              <a:latin typeface="Trebuchet MS" panose="020B0703020202090204" pitchFamily="34" charset="0"/>
              <a:cs typeface="Arial"/>
            </a:endParaRPr>
          </a:p>
        </p:txBody>
      </p:sp>
      <p:sp>
        <p:nvSpPr>
          <p:cNvPr id="17" name="object 17"/>
          <p:cNvSpPr txBox="1"/>
          <p:nvPr/>
        </p:nvSpPr>
        <p:spPr>
          <a:xfrm>
            <a:off x="8705850" y="4422028"/>
            <a:ext cx="2457729" cy="228268"/>
          </a:xfrm>
          <a:prstGeom prst="rect">
            <a:avLst/>
          </a:prstGeom>
        </p:spPr>
        <p:txBody>
          <a:bodyPr vert="horz" wrap="square" lIns="0" tIns="12700" rIns="0" bIns="0" rtlCol="0">
            <a:spAutoFit/>
          </a:bodyPr>
          <a:lstStyle/>
          <a:p>
            <a:pPr marL="38100" algn="r">
              <a:lnSpc>
                <a:spcPct val="100000"/>
              </a:lnSpc>
              <a:spcBef>
                <a:spcPts val="100"/>
              </a:spcBef>
            </a:pPr>
            <a:r>
              <a:rPr lang="el-GR" sz="1400">
                <a:solidFill>
                  <a:srgbClr val="FFFFFF"/>
                </a:solidFill>
                <a:latin typeface="Trebuchet MS" panose="020B0703020202090204" pitchFamily="34" charset="0"/>
                <a:cs typeface="Arial"/>
              </a:rPr>
              <a:t>Στο ανάγλυφο των βλαβών</a:t>
            </a:r>
            <a:r>
              <a:rPr sz="1200" baseline="31250">
                <a:solidFill>
                  <a:srgbClr val="FFFFFF"/>
                </a:solidFill>
                <a:latin typeface="Trebuchet MS" panose="020B0703020202090204" pitchFamily="34" charset="0"/>
                <a:cs typeface="Arial"/>
              </a:rPr>
              <a:t>4</a:t>
            </a:r>
            <a:endParaRPr sz="1200" baseline="31250">
              <a:latin typeface="Trebuchet MS" panose="020B0703020202090204" pitchFamily="34" charset="0"/>
              <a:cs typeface="Arial"/>
            </a:endParaRPr>
          </a:p>
        </p:txBody>
      </p:sp>
      <p:sp>
        <p:nvSpPr>
          <p:cNvPr id="18" name="object 18"/>
          <p:cNvSpPr txBox="1"/>
          <p:nvPr/>
        </p:nvSpPr>
        <p:spPr>
          <a:xfrm>
            <a:off x="11396713" y="3906610"/>
            <a:ext cx="747395" cy="1184910"/>
          </a:xfrm>
          <a:prstGeom prst="rect">
            <a:avLst/>
          </a:prstGeom>
        </p:spPr>
        <p:txBody>
          <a:bodyPr vert="horz" wrap="square" lIns="0" tIns="109855" rIns="0" bIns="0" rtlCol="0">
            <a:spAutoFit/>
          </a:bodyPr>
          <a:lstStyle/>
          <a:p>
            <a:pPr marL="40640">
              <a:lnSpc>
                <a:spcPct val="100000"/>
              </a:lnSpc>
              <a:spcBef>
                <a:spcPts val="865"/>
              </a:spcBef>
            </a:pPr>
            <a:r>
              <a:rPr sz="1900" b="1">
                <a:solidFill>
                  <a:srgbClr val="FFFFFF"/>
                </a:solidFill>
                <a:latin typeface="Trebuchet MS" panose="020B0703020202090204" pitchFamily="34" charset="0"/>
                <a:cs typeface="Arial"/>
              </a:rPr>
              <a:t>–74%</a:t>
            </a:r>
            <a:endParaRPr sz="1900">
              <a:latin typeface="Trebuchet MS" panose="020B0703020202090204" pitchFamily="34" charset="0"/>
              <a:cs typeface="Arial"/>
            </a:endParaRPr>
          </a:p>
          <a:p>
            <a:pPr marL="45720">
              <a:lnSpc>
                <a:spcPct val="100000"/>
              </a:lnSpc>
              <a:spcBef>
                <a:spcPts val="770"/>
              </a:spcBef>
            </a:pPr>
            <a:r>
              <a:rPr sz="1900" b="1">
                <a:solidFill>
                  <a:srgbClr val="FFFFFF"/>
                </a:solidFill>
                <a:latin typeface="Trebuchet MS" panose="020B0703020202090204" pitchFamily="34" charset="0"/>
                <a:cs typeface="Arial"/>
              </a:rPr>
              <a:t>–78%</a:t>
            </a:r>
            <a:endParaRPr sz="1900">
              <a:latin typeface="Trebuchet MS" panose="020B0703020202090204" pitchFamily="34" charset="0"/>
              <a:cs typeface="Arial"/>
            </a:endParaRPr>
          </a:p>
          <a:p>
            <a:pPr marL="12700">
              <a:lnSpc>
                <a:spcPct val="100000"/>
              </a:lnSpc>
              <a:spcBef>
                <a:spcPts val="755"/>
              </a:spcBef>
            </a:pPr>
            <a:r>
              <a:rPr sz="1900" b="1">
                <a:solidFill>
                  <a:srgbClr val="FFFFFF"/>
                </a:solidFill>
                <a:latin typeface="Trebuchet MS" panose="020B0703020202090204" pitchFamily="34" charset="0"/>
                <a:cs typeface="Arial"/>
              </a:rPr>
              <a:t>– 63%</a:t>
            </a:r>
            <a:endParaRPr sz="1900">
              <a:latin typeface="Trebuchet MS" panose="020B0703020202090204" pitchFamily="34" charset="0"/>
              <a:cs typeface="Arial"/>
            </a:endParaRPr>
          </a:p>
        </p:txBody>
      </p:sp>
      <p:sp>
        <p:nvSpPr>
          <p:cNvPr id="19" name="object 19"/>
          <p:cNvSpPr txBox="1"/>
          <p:nvPr/>
        </p:nvSpPr>
        <p:spPr>
          <a:xfrm>
            <a:off x="9696451" y="4806028"/>
            <a:ext cx="1467416" cy="228268"/>
          </a:xfrm>
          <a:prstGeom prst="rect">
            <a:avLst/>
          </a:prstGeom>
        </p:spPr>
        <p:txBody>
          <a:bodyPr vert="horz" wrap="square" lIns="0" tIns="12700" rIns="0" bIns="0" rtlCol="0">
            <a:spAutoFit/>
          </a:bodyPr>
          <a:lstStyle/>
          <a:p>
            <a:pPr marL="38100" algn="r">
              <a:lnSpc>
                <a:spcPct val="100000"/>
              </a:lnSpc>
              <a:spcBef>
                <a:spcPts val="100"/>
              </a:spcBef>
            </a:pPr>
            <a:r>
              <a:rPr lang="el-GR" sz="1400">
                <a:solidFill>
                  <a:srgbClr val="FFFFFF"/>
                </a:solidFill>
                <a:latin typeface="Trebuchet MS" panose="020B0703020202090204" pitchFamily="34" charset="0"/>
                <a:cs typeface="Arial"/>
              </a:rPr>
              <a:t>Στο ερύθημα</a:t>
            </a:r>
            <a:r>
              <a:rPr sz="1200" baseline="31250">
                <a:solidFill>
                  <a:srgbClr val="FFFFFF"/>
                </a:solidFill>
                <a:latin typeface="Trebuchet MS" panose="020B0703020202090204" pitchFamily="34" charset="0"/>
                <a:cs typeface="Arial"/>
              </a:rPr>
              <a:t>4</a:t>
            </a:r>
            <a:endParaRPr sz="1200" baseline="31250">
              <a:latin typeface="Trebuchet MS" panose="020B0703020202090204" pitchFamily="34" charset="0"/>
              <a:cs typeface="Arial"/>
            </a:endParaRPr>
          </a:p>
        </p:txBody>
      </p:sp>
      <p:sp>
        <p:nvSpPr>
          <p:cNvPr id="20" name="object 20"/>
          <p:cNvSpPr txBox="1"/>
          <p:nvPr/>
        </p:nvSpPr>
        <p:spPr>
          <a:xfrm>
            <a:off x="8894933" y="5651500"/>
            <a:ext cx="3231939" cy="274434"/>
          </a:xfrm>
          <a:prstGeom prst="rect">
            <a:avLst/>
          </a:prstGeom>
        </p:spPr>
        <p:txBody>
          <a:bodyPr vert="horz" wrap="square" lIns="0" tIns="12700" rIns="0" bIns="0" rtlCol="0">
            <a:spAutoFit/>
          </a:bodyPr>
          <a:lstStyle/>
          <a:p>
            <a:pPr marL="12700" algn="r">
              <a:lnSpc>
                <a:spcPct val="100000"/>
              </a:lnSpc>
              <a:spcBef>
                <a:spcPts val="100"/>
              </a:spcBef>
            </a:pPr>
            <a:r>
              <a:rPr lang="el-GR" sz="1700" b="1">
                <a:solidFill>
                  <a:srgbClr val="FFFFFF"/>
                </a:solidFill>
                <a:latin typeface="Trebuchet MS" panose="020B0703020202090204" pitchFamily="34" charset="0"/>
                <a:cs typeface="Arial"/>
              </a:rPr>
              <a:t>ΠΟΙΟΤΗΤΑ ΖΩΗΣ</a:t>
            </a:r>
            <a:r>
              <a:rPr sz="1700" b="1">
                <a:solidFill>
                  <a:srgbClr val="FFFFFF"/>
                </a:solidFill>
                <a:latin typeface="Trebuchet MS" panose="020B0703020202090204" pitchFamily="34" charset="0"/>
                <a:cs typeface="Arial"/>
              </a:rPr>
              <a:t>:</a:t>
            </a:r>
            <a:endParaRPr sz="1700">
              <a:latin typeface="Trebuchet MS" panose="020B0703020202090204" pitchFamily="34" charset="0"/>
              <a:cs typeface="Arial"/>
            </a:endParaRPr>
          </a:p>
        </p:txBody>
      </p:sp>
      <p:sp>
        <p:nvSpPr>
          <p:cNvPr id="21" name="object 21"/>
          <p:cNvSpPr txBox="1"/>
          <p:nvPr/>
        </p:nvSpPr>
        <p:spPr>
          <a:xfrm>
            <a:off x="8616891" y="6075779"/>
            <a:ext cx="2553772" cy="228268"/>
          </a:xfrm>
          <a:prstGeom prst="rect">
            <a:avLst/>
          </a:prstGeom>
        </p:spPr>
        <p:txBody>
          <a:bodyPr vert="horz" wrap="square" lIns="0" tIns="12700" rIns="0" bIns="0" rtlCol="0">
            <a:spAutoFit/>
          </a:bodyPr>
          <a:lstStyle/>
          <a:p>
            <a:pPr marL="12700" algn="r">
              <a:lnSpc>
                <a:spcPct val="100000"/>
              </a:lnSpc>
              <a:spcBef>
                <a:spcPts val="100"/>
              </a:spcBef>
            </a:pPr>
            <a:r>
              <a:rPr lang="el-GR" sz="1400">
                <a:solidFill>
                  <a:srgbClr val="FFFFFF"/>
                </a:solidFill>
                <a:latin typeface="Trebuchet MS" panose="020B0703020202090204" pitchFamily="34" charset="0"/>
                <a:cs typeface="Arial"/>
              </a:rPr>
              <a:t>Βελτιώνει την ποιότητα ζωής</a:t>
            </a:r>
            <a:endParaRPr sz="1400">
              <a:latin typeface="Trebuchet MS" panose="020B0703020202090204" pitchFamily="34" charset="0"/>
              <a:cs typeface="Arial"/>
            </a:endParaRPr>
          </a:p>
        </p:txBody>
      </p:sp>
      <p:sp>
        <p:nvSpPr>
          <p:cNvPr id="22" name="object 22"/>
          <p:cNvSpPr txBox="1"/>
          <p:nvPr/>
        </p:nvSpPr>
        <p:spPr>
          <a:xfrm>
            <a:off x="11397434" y="6073775"/>
            <a:ext cx="746760" cy="796925"/>
          </a:xfrm>
          <a:prstGeom prst="rect">
            <a:avLst/>
          </a:prstGeom>
        </p:spPr>
        <p:txBody>
          <a:bodyPr vert="horz" wrap="square" lIns="0" tIns="12700" rIns="0" bIns="0" rtlCol="0">
            <a:spAutoFit/>
          </a:bodyPr>
          <a:lstStyle/>
          <a:p>
            <a:pPr marL="12700">
              <a:lnSpc>
                <a:spcPct val="100000"/>
              </a:lnSpc>
              <a:spcBef>
                <a:spcPts val="100"/>
              </a:spcBef>
            </a:pPr>
            <a:r>
              <a:rPr sz="1900" b="1">
                <a:solidFill>
                  <a:srgbClr val="FFFFFF"/>
                </a:solidFill>
                <a:latin typeface="Trebuchet MS" panose="020B0703020202090204" pitchFamily="34" charset="0"/>
                <a:cs typeface="Arial"/>
              </a:rPr>
              <a:t>+30%</a:t>
            </a:r>
            <a:endParaRPr sz="1900">
              <a:latin typeface="Trebuchet MS" panose="020B0703020202090204" pitchFamily="34" charset="0"/>
              <a:cs typeface="Arial"/>
            </a:endParaRPr>
          </a:p>
          <a:p>
            <a:pPr marL="30480">
              <a:lnSpc>
                <a:spcPct val="100000"/>
              </a:lnSpc>
              <a:spcBef>
                <a:spcPts val="1515"/>
              </a:spcBef>
            </a:pPr>
            <a:r>
              <a:rPr sz="1900" b="1">
                <a:solidFill>
                  <a:srgbClr val="FFFFFF"/>
                </a:solidFill>
                <a:latin typeface="Trebuchet MS" panose="020B0703020202090204" pitchFamily="34" charset="0"/>
                <a:cs typeface="Arial"/>
              </a:rPr>
              <a:t>+67%</a:t>
            </a:r>
            <a:endParaRPr sz="1900">
              <a:latin typeface="Trebuchet MS" panose="020B0703020202090204" pitchFamily="34" charset="0"/>
              <a:cs typeface="Arial"/>
            </a:endParaRPr>
          </a:p>
        </p:txBody>
      </p:sp>
      <p:sp>
        <p:nvSpPr>
          <p:cNvPr id="23" name="object 23"/>
          <p:cNvSpPr txBox="1"/>
          <p:nvPr/>
        </p:nvSpPr>
        <p:spPr>
          <a:xfrm>
            <a:off x="8858251" y="6523707"/>
            <a:ext cx="2312412" cy="423193"/>
          </a:xfrm>
          <a:prstGeom prst="rect">
            <a:avLst/>
          </a:prstGeom>
        </p:spPr>
        <p:txBody>
          <a:bodyPr vert="horz" wrap="square" lIns="0" tIns="38100" rIns="0" bIns="0" rtlCol="0">
            <a:spAutoFit/>
          </a:bodyPr>
          <a:lstStyle/>
          <a:p>
            <a:pPr marL="299085" marR="5080" indent="-287020" algn="r">
              <a:lnSpc>
                <a:spcPts val="1500"/>
              </a:lnSpc>
              <a:spcBef>
                <a:spcPts val="300"/>
              </a:spcBef>
            </a:pPr>
            <a:r>
              <a:rPr lang="el-GR" sz="1400">
                <a:solidFill>
                  <a:srgbClr val="FFFFFF"/>
                </a:solidFill>
                <a:latin typeface="Trebuchet MS" panose="020B0703020202090204" pitchFamily="34" charset="0"/>
                <a:cs typeface="Arial"/>
              </a:rPr>
              <a:t>Οι πάσχοντες δεν έχουν πια εμμονή με το δέρμα τους</a:t>
            </a:r>
            <a:endParaRPr sz="1400">
              <a:latin typeface="Trebuchet MS" panose="020B0703020202090204" pitchFamily="34" charset="0"/>
              <a:cs typeface="Arial"/>
            </a:endParaRPr>
          </a:p>
        </p:txBody>
      </p:sp>
      <p:sp>
        <p:nvSpPr>
          <p:cNvPr id="24" name="object 24"/>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
        <p:nvSpPr>
          <p:cNvPr id="25" name="object 25"/>
          <p:cNvSpPr txBox="1"/>
          <p:nvPr/>
        </p:nvSpPr>
        <p:spPr>
          <a:xfrm>
            <a:off x="2706848" y="1672977"/>
            <a:ext cx="2146300" cy="314960"/>
          </a:xfrm>
          <a:prstGeom prst="rect">
            <a:avLst/>
          </a:prstGeom>
        </p:spPr>
        <p:txBody>
          <a:bodyPr vert="horz" wrap="square" lIns="0" tIns="12700" rIns="0" bIns="0" rtlCol="0">
            <a:spAutoFit/>
          </a:bodyPr>
          <a:lstStyle/>
          <a:p>
            <a:pPr marL="38100">
              <a:lnSpc>
                <a:spcPct val="100000"/>
              </a:lnSpc>
              <a:spcBef>
                <a:spcPts val="100"/>
              </a:spcBef>
            </a:pPr>
            <a:r>
              <a:rPr lang="el-GR" sz="1900" b="1">
                <a:solidFill>
                  <a:srgbClr val="FFFFFF"/>
                </a:solidFill>
                <a:latin typeface="Trebuchet MS" panose="020B0703020202090204" pitchFamily="34" charset="0"/>
                <a:cs typeface="Arial"/>
              </a:rPr>
              <a:t>ΕΙΚΟΝΕΣ ΠΡΙΝ</a:t>
            </a:r>
            <a:r>
              <a:rPr sz="1650" b="1" baseline="32828">
                <a:solidFill>
                  <a:srgbClr val="FFFFFF"/>
                </a:solidFill>
                <a:latin typeface="Trebuchet MS" panose="020B0703020202090204" pitchFamily="34" charset="0"/>
                <a:cs typeface="Arial"/>
              </a:rPr>
              <a:t>5</a:t>
            </a:r>
            <a:endParaRPr sz="1650" baseline="32828">
              <a:latin typeface="Trebuchet MS" panose="020B0703020202090204" pitchFamily="34" charset="0"/>
              <a:cs typeface="Arial"/>
            </a:endParaRPr>
          </a:p>
        </p:txBody>
      </p:sp>
      <p:sp>
        <p:nvSpPr>
          <p:cNvPr id="26" name="object 26"/>
          <p:cNvSpPr txBox="1"/>
          <p:nvPr/>
        </p:nvSpPr>
        <p:spPr>
          <a:xfrm>
            <a:off x="10364694" y="1681977"/>
            <a:ext cx="1950720" cy="305212"/>
          </a:xfrm>
          <a:prstGeom prst="rect">
            <a:avLst/>
          </a:prstGeom>
        </p:spPr>
        <p:txBody>
          <a:bodyPr vert="horz" wrap="square" lIns="0" tIns="12700" rIns="0" bIns="0" rtlCol="0">
            <a:spAutoFit/>
          </a:bodyPr>
          <a:lstStyle/>
          <a:p>
            <a:pPr marL="38100">
              <a:lnSpc>
                <a:spcPct val="100000"/>
              </a:lnSpc>
              <a:spcBef>
                <a:spcPts val="100"/>
              </a:spcBef>
            </a:pPr>
            <a:r>
              <a:rPr lang="el-GR" sz="1900" b="1">
                <a:solidFill>
                  <a:srgbClr val="FFFFFF"/>
                </a:solidFill>
                <a:latin typeface="Trebuchet MS" panose="020B0703020202090204" pitchFamily="34" charset="0"/>
                <a:cs typeface="Arial"/>
              </a:rPr>
              <a:t>ΕΙΚΟΝΕΣ ΜΕΤΑ</a:t>
            </a:r>
            <a:r>
              <a:rPr sz="1650" b="1" baseline="32828">
                <a:solidFill>
                  <a:srgbClr val="FFFFFF"/>
                </a:solidFill>
                <a:latin typeface="Trebuchet MS" panose="020B0703020202090204" pitchFamily="34" charset="0"/>
                <a:cs typeface="Arial"/>
              </a:rPr>
              <a:t>5</a:t>
            </a:r>
            <a:endParaRPr sz="1650" baseline="32828">
              <a:latin typeface="Trebuchet MS" panose="020B0703020202090204" pitchFamily="34" charset="0"/>
              <a:cs typeface="Arial"/>
            </a:endParaRPr>
          </a:p>
        </p:txBody>
      </p:sp>
      <p:sp>
        <p:nvSpPr>
          <p:cNvPr id="27" name="object 27"/>
          <p:cNvSpPr txBox="1"/>
          <p:nvPr/>
        </p:nvSpPr>
        <p:spPr>
          <a:xfrm>
            <a:off x="102767" y="7861300"/>
            <a:ext cx="461665" cy="2686028"/>
          </a:xfrm>
          <a:prstGeom prst="rect">
            <a:avLst/>
          </a:prstGeom>
        </p:spPr>
        <p:txBody>
          <a:bodyPr vert="vert270" wrap="square" lIns="0" tIns="4445" rIns="0" bIns="0" rtlCol="0">
            <a:spAutoFit/>
          </a:bodyPr>
          <a:lstStyle/>
          <a:p>
            <a:pPr marL="12700">
              <a:lnSpc>
                <a:spcPct val="100000"/>
              </a:lnSpc>
              <a:spcBef>
                <a:spcPts val="35"/>
              </a:spcBef>
            </a:pPr>
            <a:r>
              <a:rPr sz="450" baseline="27777">
                <a:solidFill>
                  <a:srgbClr val="FFFFFF"/>
                </a:solidFill>
                <a:latin typeface="Trebuchet MS" panose="020B0703020202090204" pitchFamily="34" charset="0"/>
                <a:cs typeface="Arial"/>
              </a:rPr>
              <a:t>1 </a:t>
            </a:r>
            <a:r>
              <a:rPr lang="el-GR" sz="500" err="1">
                <a:solidFill>
                  <a:srgbClr val="FFFFFF"/>
                </a:solidFill>
                <a:latin typeface="Trebuchet MS" panose="020B0703020202090204" pitchFamily="34" charset="0"/>
                <a:cs typeface="Arial"/>
              </a:rPr>
              <a:t>Οργανομετρική</a:t>
            </a:r>
            <a:r>
              <a:rPr lang="el-GR" sz="500">
                <a:solidFill>
                  <a:srgbClr val="FFFFFF"/>
                </a:solidFill>
                <a:latin typeface="Trebuchet MS" panose="020B0703020202090204" pitchFamily="34" charset="0"/>
                <a:cs typeface="Arial"/>
              </a:rPr>
              <a:t> δοκιμή</a:t>
            </a:r>
            <a:r>
              <a:rPr sz="500">
                <a:solidFill>
                  <a:srgbClr val="FFFFFF"/>
                </a:solidFill>
                <a:latin typeface="Trebuchet MS" panose="020B0703020202090204" pitchFamily="34" charset="0"/>
                <a:cs typeface="Arial"/>
              </a:rPr>
              <a:t>, 24 </a:t>
            </a:r>
            <a:r>
              <a:rPr lang="el-GR" sz="500">
                <a:solidFill>
                  <a:srgbClr val="FFFFFF"/>
                </a:solidFill>
                <a:latin typeface="Trebuchet MS" panose="020B0703020202090204" pitchFamily="34" charset="0"/>
                <a:cs typeface="Arial"/>
              </a:rPr>
              <a:t>εθελοντές.</a:t>
            </a:r>
            <a:endParaRPr sz="500">
              <a:latin typeface="Trebuchet MS" panose="020B0703020202090204" pitchFamily="34" charset="0"/>
              <a:cs typeface="Arial"/>
            </a:endParaRPr>
          </a:p>
          <a:p>
            <a:pPr marL="12700">
              <a:lnSpc>
                <a:spcPct val="100000"/>
              </a:lnSpc>
            </a:pPr>
            <a:r>
              <a:rPr sz="450" baseline="27777">
                <a:solidFill>
                  <a:srgbClr val="FFFFFF"/>
                </a:solidFill>
                <a:latin typeface="Trebuchet MS" panose="020B0703020202090204" pitchFamily="34" charset="0"/>
                <a:cs typeface="Arial"/>
              </a:rPr>
              <a:t>2 </a:t>
            </a:r>
            <a:r>
              <a:rPr lang="el-GR" sz="500">
                <a:solidFill>
                  <a:srgbClr val="FFFFFF"/>
                </a:solidFill>
                <a:latin typeface="Trebuchet MS" panose="020B0703020202090204" pitchFamily="34" charset="0"/>
                <a:cs typeface="Arial"/>
              </a:rPr>
              <a:t>Κλινική βαθμολόγηση</a:t>
            </a:r>
            <a:r>
              <a:rPr sz="500">
                <a:solidFill>
                  <a:srgbClr val="FFFFFF"/>
                </a:solidFill>
                <a:latin typeface="Trebuchet MS" panose="020B0703020202090204" pitchFamily="34" charset="0"/>
                <a:cs typeface="Arial"/>
              </a:rPr>
              <a:t>, 45 </a:t>
            </a:r>
            <a:r>
              <a:rPr lang="el-GR" sz="500">
                <a:solidFill>
                  <a:srgbClr val="FFFFFF"/>
                </a:solidFill>
                <a:latin typeface="Trebuchet MS" panose="020B0703020202090204" pitchFamily="34" charset="0"/>
                <a:cs typeface="Arial"/>
              </a:rPr>
              <a:t>εθελοντές</a:t>
            </a:r>
            <a:r>
              <a:rPr sz="500">
                <a:solidFill>
                  <a:srgbClr val="FFFFFF"/>
                </a:solidFill>
                <a:latin typeface="Trebuchet MS" panose="020B0703020202090204" pitchFamily="34" charset="0"/>
                <a:cs typeface="Arial"/>
              </a:rPr>
              <a:t>, </a:t>
            </a:r>
            <a:r>
              <a:rPr lang="el-GR" sz="500">
                <a:solidFill>
                  <a:srgbClr val="FFFFFF"/>
                </a:solidFill>
                <a:latin typeface="Trebuchet MS" panose="020B0703020202090204" pitchFamily="34" charset="0"/>
                <a:cs typeface="Arial"/>
              </a:rPr>
              <a:t>χρήση για 1 μήνα.</a:t>
            </a:r>
            <a:endParaRPr sz="500">
              <a:latin typeface="Trebuchet MS" panose="020B0703020202090204" pitchFamily="34" charset="0"/>
              <a:cs typeface="Arial"/>
            </a:endParaRPr>
          </a:p>
          <a:p>
            <a:pPr marL="12700">
              <a:lnSpc>
                <a:spcPct val="100000"/>
              </a:lnSpc>
            </a:pPr>
            <a:r>
              <a:rPr sz="450" baseline="27777">
                <a:solidFill>
                  <a:srgbClr val="FFFFFF"/>
                </a:solidFill>
                <a:latin typeface="Trebuchet MS" panose="020B0703020202090204" pitchFamily="34" charset="0"/>
                <a:cs typeface="Arial"/>
              </a:rPr>
              <a:t>3 </a:t>
            </a:r>
            <a:r>
              <a:rPr lang="el-GR" sz="500">
                <a:solidFill>
                  <a:srgbClr val="FFFFFF"/>
                </a:solidFill>
                <a:latin typeface="Trebuchet MS" panose="020B0703020202090204" pitchFamily="34" charset="0"/>
                <a:cs typeface="Arial"/>
              </a:rPr>
              <a:t>Κλινική βαθμολόγηση</a:t>
            </a:r>
            <a:r>
              <a:rPr sz="500">
                <a:solidFill>
                  <a:srgbClr val="FFFFFF"/>
                </a:solidFill>
                <a:latin typeface="Trebuchet MS" panose="020B0703020202090204" pitchFamily="34" charset="0"/>
                <a:cs typeface="Arial"/>
              </a:rPr>
              <a:t>, 42 </a:t>
            </a:r>
            <a:r>
              <a:rPr lang="el-GR" sz="500">
                <a:solidFill>
                  <a:srgbClr val="FFFFFF"/>
                </a:solidFill>
                <a:latin typeface="Trebuchet MS" panose="020B0703020202090204" pitchFamily="34" charset="0"/>
                <a:cs typeface="Arial"/>
              </a:rPr>
              <a:t>εθελοντές</a:t>
            </a:r>
            <a:r>
              <a:rPr sz="500">
                <a:solidFill>
                  <a:srgbClr val="FFFFFF"/>
                </a:solidFill>
                <a:latin typeface="Trebuchet MS" panose="020B0703020202090204" pitchFamily="34" charset="0"/>
                <a:cs typeface="Arial"/>
              </a:rPr>
              <a:t>, </a:t>
            </a:r>
            <a:r>
              <a:rPr lang="el-GR" sz="500">
                <a:solidFill>
                  <a:srgbClr val="FFFFFF"/>
                </a:solidFill>
                <a:latin typeface="Trebuchet MS" panose="020B0703020202090204" pitchFamily="34" charset="0"/>
                <a:cs typeface="Arial"/>
              </a:rPr>
              <a:t>χρήση για 1 μήνα.</a:t>
            </a:r>
            <a:endParaRPr sz="500">
              <a:latin typeface="Trebuchet MS" panose="020B0703020202090204" pitchFamily="34" charset="0"/>
              <a:cs typeface="Arial"/>
            </a:endParaRPr>
          </a:p>
          <a:p>
            <a:pPr marL="12700">
              <a:lnSpc>
                <a:spcPct val="100000"/>
              </a:lnSpc>
            </a:pPr>
            <a:r>
              <a:rPr sz="450" baseline="27777">
                <a:solidFill>
                  <a:srgbClr val="FFFFFF"/>
                </a:solidFill>
                <a:latin typeface="Trebuchet MS" panose="020B0703020202090204" pitchFamily="34" charset="0"/>
                <a:cs typeface="Arial"/>
              </a:rPr>
              <a:t>4 </a:t>
            </a:r>
            <a:r>
              <a:rPr lang="el-GR" sz="500">
                <a:solidFill>
                  <a:srgbClr val="FFFFFF"/>
                </a:solidFill>
                <a:latin typeface="Trebuchet MS" panose="020B0703020202090204" pitchFamily="34" charset="0"/>
                <a:cs typeface="Arial"/>
              </a:rPr>
              <a:t>Κλινική βαθμολόγηση</a:t>
            </a:r>
            <a:r>
              <a:rPr sz="500">
                <a:solidFill>
                  <a:srgbClr val="FFFFFF"/>
                </a:solidFill>
                <a:latin typeface="Trebuchet MS" panose="020B0703020202090204" pitchFamily="34" charset="0"/>
                <a:cs typeface="Arial"/>
              </a:rPr>
              <a:t>, 38 </a:t>
            </a:r>
            <a:r>
              <a:rPr lang="el-GR" sz="500">
                <a:solidFill>
                  <a:srgbClr val="FFFFFF"/>
                </a:solidFill>
                <a:latin typeface="Trebuchet MS" panose="020B0703020202090204" pitchFamily="34" charset="0"/>
                <a:cs typeface="Arial"/>
              </a:rPr>
              <a:t>εθελοντές.</a:t>
            </a:r>
            <a:endParaRPr sz="500">
              <a:latin typeface="Trebuchet MS" panose="020B0703020202090204" pitchFamily="34" charset="0"/>
              <a:cs typeface="Arial"/>
            </a:endParaRPr>
          </a:p>
          <a:p>
            <a:pPr marL="12700">
              <a:lnSpc>
                <a:spcPct val="100000"/>
              </a:lnSpc>
            </a:pPr>
            <a:r>
              <a:rPr sz="450" baseline="27777">
                <a:solidFill>
                  <a:srgbClr val="FFFFFF"/>
                </a:solidFill>
                <a:latin typeface="Trebuchet MS" panose="020B0703020202090204" pitchFamily="34" charset="0"/>
                <a:cs typeface="Arial"/>
              </a:rPr>
              <a:t>5</a:t>
            </a:r>
            <a:r>
              <a:rPr lang="el-GR" sz="450" baseline="27777">
                <a:solidFill>
                  <a:srgbClr val="FFFFFF"/>
                </a:solidFill>
                <a:latin typeface="Trebuchet MS" panose="020B0703020202090204" pitchFamily="34" charset="0"/>
                <a:cs typeface="Arial"/>
              </a:rPr>
              <a:t> </a:t>
            </a:r>
            <a:r>
              <a:rPr lang="el-GR" sz="500">
                <a:solidFill>
                  <a:srgbClr val="FFFFFF"/>
                </a:solidFill>
                <a:latin typeface="Trebuchet MS" panose="020B0703020202090204" pitchFamily="34" charset="0"/>
                <a:cs typeface="Arial"/>
              </a:rPr>
              <a:t>Φωτογραφίες χωρίς ρετούς. Κλινική μελέτη</a:t>
            </a:r>
            <a:r>
              <a:rPr sz="500">
                <a:solidFill>
                  <a:srgbClr val="FFFFFF"/>
                </a:solidFill>
                <a:latin typeface="Trebuchet MS" panose="020B0703020202090204" pitchFamily="34" charset="0"/>
                <a:cs typeface="Arial"/>
              </a:rPr>
              <a:t>, 48 </a:t>
            </a:r>
            <a:r>
              <a:rPr lang="en-GR" sz="500">
                <a:solidFill>
                  <a:srgbClr val="FFFFFF"/>
                </a:solidFill>
                <a:latin typeface="Trebuchet MS" panose="020B0703020202090204" pitchFamily="34" charset="0"/>
                <a:cs typeface="Arial"/>
              </a:rPr>
              <a:t>ά</a:t>
            </a:r>
            <a:r>
              <a:rPr lang="el-GR" sz="500" err="1">
                <a:solidFill>
                  <a:srgbClr val="FFFFFF"/>
                </a:solidFill>
                <a:latin typeface="Trebuchet MS" panose="020B0703020202090204" pitchFamily="34" charset="0"/>
                <a:cs typeface="Arial"/>
              </a:rPr>
              <a:t>τομα</a:t>
            </a:r>
            <a:r>
              <a:rPr sz="500">
                <a:solidFill>
                  <a:srgbClr val="FFFFFF"/>
                </a:solidFill>
                <a:latin typeface="Trebuchet MS" panose="020B0703020202090204" pitchFamily="34" charset="0"/>
                <a:cs typeface="Arial"/>
              </a:rPr>
              <a:t>, 56 </a:t>
            </a:r>
            <a:r>
              <a:rPr lang="el-GR" sz="500">
                <a:solidFill>
                  <a:srgbClr val="FFFFFF"/>
                </a:solidFill>
                <a:latin typeface="Trebuchet MS" panose="020B0703020202090204" pitchFamily="34" charset="0"/>
                <a:cs typeface="Arial"/>
              </a:rPr>
              <a:t>ημέρες</a:t>
            </a:r>
            <a:r>
              <a:rPr sz="500">
                <a:solidFill>
                  <a:srgbClr val="FFFFFF"/>
                </a:solidFill>
                <a:latin typeface="Trebuchet MS" panose="020B0703020202090204" pitchFamily="34" charset="0"/>
                <a:cs typeface="Arial"/>
              </a:rPr>
              <a:t>. </a:t>
            </a:r>
            <a:r>
              <a:rPr lang="el-GR" sz="500">
                <a:solidFill>
                  <a:srgbClr val="FFFFFF"/>
                </a:solidFill>
                <a:latin typeface="Trebuchet MS" panose="020B0703020202090204" pitchFamily="34" charset="0"/>
                <a:cs typeface="Arial"/>
              </a:rPr>
              <a:t>Μέση περίπτωση μετά από εφαρμογή των </a:t>
            </a:r>
            <a:r>
              <a:rPr sz="500">
                <a:solidFill>
                  <a:srgbClr val="FFFFFF"/>
                </a:solidFill>
                <a:latin typeface="Trebuchet MS" panose="020B0703020202090204" pitchFamily="34" charset="0"/>
                <a:cs typeface="Arial"/>
              </a:rPr>
              <a:t>Gel Foaming Cleanser &amp; Duo+</a:t>
            </a:r>
            <a:r>
              <a:rPr lang="el-GR" sz="500">
                <a:solidFill>
                  <a:srgbClr val="FFFFFF"/>
                </a:solidFill>
                <a:latin typeface="Trebuchet MS" panose="020B0703020202090204" pitchFamily="34" charset="0"/>
                <a:cs typeface="Arial"/>
              </a:rPr>
              <a:t>.</a:t>
            </a:r>
            <a:endParaRPr sz="500">
              <a:latin typeface="Trebuchet MS" panose="020B0703020202090204" pitchFamily="34" charset="0"/>
              <a:cs typeface="Arial"/>
            </a:endParaRPr>
          </a:p>
        </p:txBody>
      </p:sp>
      <p:sp>
        <p:nvSpPr>
          <p:cNvPr id="28" name="object 28"/>
          <p:cNvSpPr txBox="1"/>
          <p:nvPr/>
        </p:nvSpPr>
        <p:spPr>
          <a:xfrm>
            <a:off x="3744698" y="3994768"/>
            <a:ext cx="1546949" cy="228268"/>
          </a:xfrm>
          <a:prstGeom prst="rect">
            <a:avLst/>
          </a:prstGeom>
        </p:spPr>
        <p:txBody>
          <a:bodyPr vert="horz" wrap="square" lIns="0" tIns="12700" rIns="0" bIns="0" rtlCol="0">
            <a:spAutoFit/>
          </a:bodyPr>
          <a:lstStyle/>
          <a:p>
            <a:pPr marL="38100">
              <a:lnSpc>
                <a:spcPct val="100000"/>
              </a:lnSpc>
              <a:spcBef>
                <a:spcPts val="100"/>
              </a:spcBef>
            </a:pPr>
            <a:r>
              <a:rPr lang="el-GR" sz="1400">
                <a:solidFill>
                  <a:srgbClr val="FFFFFF"/>
                </a:solidFill>
                <a:latin typeface="Trebuchet MS" panose="020B0703020202090204" pitchFamily="34" charset="0"/>
                <a:cs typeface="Arial"/>
              </a:rPr>
              <a:t>στα σπυράκια</a:t>
            </a:r>
            <a:r>
              <a:rPr sz="1200" baseline="31250">
                <a:solidFill>
                  <a:srgbClr val="FFFFFF"/>
                </a:solidFill>
                <a:latin typeface="Trebuchet MS" panose="020B0703020202090204" pitchFamily="34" charset="0"/>
                <a:cs typeface="Arial"/>
              </a:rPr>
              <a:t>2</a:t>
            </a:r>
            <a:endParaRPr sz="1200" baseline="31250">
              <a:latin typeface="Trebuchet MS" panose="020B0703020202090204" pitchFamily="34" charset="0"/>
              <a:cs typeface="Arial"/>
            </a:endParaRPr>
          </a:p>
        </p:txBody>
      </p:sp>
      <p:sp>
        <p:nvSpPr>
          <p:cNvPr id="29" name="object 29"/>
          <p:cNvSpPr txBox="1"/>
          <p:nvPr/>
        </p:nvSpPr>
        <p:spPr>
          <a:xfrm>
            <a:off x="2796225" y="7359660"/>
            <a:ext cx="3539779" cy="1429879"/>
          </a:xfrm>
          <a:prstGeom prst="rect">
            <a:avLst/>
          </a:prstGeom>
        </p:spPr>
        <p:txBody>
          <a:bodyPr vert="horz" wrap="square" lIns="0" tIns="161290" rIns="0" bIns="0" rtlCol="0">
            <a:spAutoFit/>
          </a:bodyPr>
          <a:lstStyle/>
          <a:p>
            <a:pPr marL="12700">
              <a:lnSpc>
                <a:spcPct val="100000"/>
              </a:lnSpc>
              <a:spcBef>
                <a:spcPts val="1270"/>
              </a:spcBef>
            </a:pPr>
            <a:r>
              <a:rPr lang="el-GR" sz="1700" b="1">
                <a:solidFill>
                  <a:srgbClr val="FFFFFF"/>
                </a:solidFill>
                <a:latin typeface="Trebuchet MS" panose="020B0703020202090204" pitchFamily="34" charset="0"/>
                <a:cs typeface="Arial"/>
              </a:rPr>
              <a:t>ΔΟΚΙΜΗ ΩΣ ΣΥΜΠΛΗΡΩΜΑΤΙΚΗ ΑΓΩΓΗ</a:t>
            </a:r>
            <a:r>
              <a:rPr sz="1700" b="1">
                <a:solidFill>
                  <a:srgbClr val="FFFFFF"/>
                </a:solidFill>
                <a:latin typeface="Trebuchet MS" panose="020B0703020202090204" pitchFamily="34" charset="0"/>
                <a:cs typeface="Arial"/>
              </a:rPr>
              <a:t>:</a:t>
            </a:r>
            <a:endParaRPr sz="1700">
              <a:latin typeface="Trebuchet MS" panose="020B0703020202090204" pitchFamily="34" charset="0"/>
              <a:cs typeface="Arial"/>
            </a:endParaRPr>
          </a:p>
          <a:p>
            <a:pPr marL="33655">
              <a:lnSpc>
                <a:spcPts val="1639"/>
              </a:lnSpc>
              <a:spcBef>
                <a:spcPts val="965"/>
              </a:spcBef>
            </a:pPr>
            <a:r>
              <a:rPr lang="el-GR" sz="1400" b="1">
                <a:solidFill>
                  <a:srgbClr val="FFFFFF"/>
                </a:solidFill>
                <a:latin typeface="Trebuchet MS" panose="020B0703020202090204" pitchFamily="34" charset="0"/>
                <a:cs typeface="Arial"/>
              </a:rPr>
              <a:t>Το </a:t>
            </a:r>
            <a:r>
              <a:rPr sz="1400" b="1">
                <a:solidFill>
                  <a:srgbClr val="FFFFFF"/>
                </a:solidFill>
                <a:latin typeface="Trebuchet MS" panose="020B0703020202090204" pitchFamily="34" charset="0"/>
                <a:cs typeface="Arial"/>
              </a:rPr>
              <a:t>EFFACLAR DUO+M  </a:t>
            </a:r>
            <a:r>
              <a:rPr lang="el-GR" sz="1400" b="1">
                <a:solidFill>
                  <a:srgbClr val="FFFFFF"/>
                </a:solidFill>
                <a:latin typeface="Trebuchet MS" panose="020B0703020202090204" pitchFamily="34" charset="0"/>
                <a:cs typeface="Arial"/>
              </a:rPr>
              <a:t>βελτίωσε την αποτελεσματικότητα και την ανοχή της φαρμακευτικής θεραπείας για την ακμή. </a:t>
            </a:r>
            <a:endParaRPr sz="1400">
              <a:latin typeface="Trebuchet MS" panose="020B0703020202090204" pitchFamily="34" charset="0"/>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15" y="1397"/>
            <a:ext cx="15119985" cy="10692003"/>
          </a:xfrm>
          <a:prstGeom prst="rect">
            <a:avLst/>
          </a:prstGeom>
        </p:spPr>
      </p:pic>
      <p:sp>
        <p:nvSpPr>
          <p:cNvPr id="3" name="object 3"/>
          <p:cNvSpPr txBox="1">
            <a:spLocks noGrp="1"/>
          </p:cNvSpPr>
          <p:nvPr>
            <p:ph type="body" idx="1"/>
          </p:nvPr>
        </p:nvSpPr>
        <p:spPr>
          <a:xfrm>
            <a:off x="1031299" y="3694735"/>
            <a:ext cx="3788351" cy="3186450"/>
          </a:xfrm>
          <a:prstGeom prst="rect">
            <a:avLst/>
          </a:prstGeom>
        </p:spPr>
        <p:txBody>
          <a:bodyPr vert="horz" wrap="square" lIns="0" tIns="35560" rIns="0" bIns="0" rtlCol="0">
            <a:spAutoFit/>
          </a:bodyPr>
          <a:lstStyle/>
          <a:p>
            <a:pPr marL="12700">
              <a:lnSpc>
                <a:spcPct val="113000"/>
              </a:lnSpc>
              <a:spcBef>
                <a:spcPts val="280"/>
              </a:spcBef>
            </a:pPr>
            <a:r>
              <a:rPr lang="el-GR" sz="1050">
                <a:latin typeface="Trebuchet MS" panose="020B0703020202090204" pitchFamily="34" charset="0"/>
              </a:rPr>
              <a:t>Πιο βιώσιμο από ποτέ</a:t>
            </a:r>
            <a:r>
              <a:rPr sz="1050">
                <a:latin typeface="Trebuchet MS" panose="020B0703020202090204" pitchFamily="34" charset="0"/>
              </a:rPr>
              <a:t>,</a:t>
            </a:r>
            <a:r>
              <a:rPr lang="el-GR" sz="1050">
                <a:latin typeface="Trebuchet MS" panose="020B0703020202090204" pitchFamily="34" charset="0"/>
              </a:rPr>
              <a:t> το νέο </a:t>
            </a:r>
            <a:r>
              <a:rPr sz="1050" b="1">
                <a:latin typeface="Trebuchet MS" panose="020B0703020202090204" pitchFamily="34" charset="0"/>
              </a:rPr>
              <a:t>EFFACLAR DUO+M </a:t>
            </a:r>
            <a:r>
              <a:rPr lang="el-GR" sz="1050">
                <a:latin typeface="Trebuchet MS" panose="020B0703020202090204" pitchFamily="34" charset="0"/>
              </a:rPr>
              <a:t>αναβαθμίζει τη Βαθμολογία </a:t>
            </a:r>
            <a:r>
              <a:rPr lang="el-GR" sz="1050" b="1">
                <a:latin typeface="Trebuchet MS" panose="020B0703020202090204" pitchFamily="34" charset="0"/>
              </a:rPr>
              <a:t>Περιβαλλοντικού Αντικτύπου </a:t>
            </a:r>
            <a:r>
              <a:rPr lang="el-GR" sz="1050">
                <a:latin typeface="Trebuchet MS" panose="020B0703020202090204" pitchFamily="34" charset="0"/>
              </a:rPr>
              <a:t>του από Β σε Α, αποδεικνύοντας ότι είναι εφικτό να φροντίζει το δέρμα σας αλλά και το περιβάλλον</a:t>
            </a:r>
            <a:r>
              <a:rPr sz="1050">
                <a:latin typeface="Trebuchet MS" panose="020B0703020202090204" pitchFamily="34" charset="0"/>
              </a:rPr>
              <a:t>.</a:t>
            </a:r>
          </a:p>
          <a:p>
            <a:pPr>
              <a:lnSpc>
                <a:spcPct val="113000"/>
              </a:lnSpc>
              <a:spcBef>
                <a:spcPts val="10"/>
              </a:spcBef>
            </a:pPr>
            <a:endParaRPr sz="1400">
              <a:latin typeface="Trebuchet MS" panose="020B0703020202090204" pitchFamily="34" charset="0"/>
            </a:endParaRPr>
          </a:p>
          <a:p>
            <a:pPr marL="12700">
              <a:lnSpc>
                <a:spcPct val="113000"/>
              </a:lnSpc>
            </a:pPr>
            <a:r>
              <a:rPr lang="el-GR" sz="1050">
                <a:latin typeface="Trebuchet MS" panose="020B0703020202090204" pitchFamily="34" charset="0"/>
              </a:rPr>
              <a:t>Αυτό το </a:t>
            </a:r>
            <a:r>
              <a:rPr lang="el-GR" sz="1050" b="1">
                <a:latin typeface="Trebuchet MS" panose="020B0703020202090204" pitchFamily="34" charset="0"/>
              </a:rPr>
              <a:t>σύστημα Βαθμολόγησης Περιβαλλοντικού Αντικτύπου </a:t>
            </a:r>
            <a:r>
              <a:rPr lang="el-GR" sz="1050">
                <a:latin typeface="Trebuchet MS" panose="020B0703020202090204" pitchFamily="34" charset="0"/>
              </a:rPr>
              <a:t>είναι ένα εργαλείο που χρησιμοποιείται σε όλον τον Όμιλο</a:t>
            </a:r>
            <a:r>
              <a:rPr sz="1050">
                <a:latin typeface="Trebuchet MS" panose="020B0703020202090204" pitchFamily="34" charset="0"/>
              </a:rPr>
              <a:t> L’Oréal</a:t>
            </a:r>
            <a:r>
              <a:rPr lang="el-GR" sz="1050">
                <a:latin typeface="Trebuchet MS" panose="020B0703020202090204" pitchFamily="34" charset="0"/>
              </a:rPr>
              <a:t>. Μετρά τον περιβαλλοντικό αντίκτυπο κάθε προϊόντος, αποδίδοντάς του βαθμολογία από Α («το καλύτερο στην κατηγορία του») μέχρι Ε. Αξιολογώντας το προϊόν σε κάθε στάδιο του κύκλου ζωής του –από τα συστατικά, τη σύνθεση και τη συσκευασία μέχρι την παραγωγή, την αποθήκευση, τη χρήση και την ανακύκλωση του προϊόντος–, </a:t>
            </a:r>
            <a:r>
              <a:rPr lang="el-GR" sz="1050" b="1">
                <a:latin typeface="Trebuchet MS" panose="020B0703020202090204" pitchFamily="34" charset="0"/>
              </a:rPr>
              <a:t>δίνει τη δυνατότητα στους καταναλωτές να κατανοήσουν το συνολικό αποτύπωμα άνθρακα και νερού των προϊόντων που αγοράζουν</a:t>
            </a:r>
            <a:r>
              <a:rPr lang="el-GR" sz="1050">
                <a:latin typeface="Trebuchet MS" panose="020B0703020202090204" pitchFamily="34" charset="0"/>
              </a:rPr>
              <a:t>,</a:t>
            </a:r>
            <a:r>
              <a:rPr lang="el-GR" sz="1050" b="1">
                <a:latin typeface="Trebuchet MS" panose="020B0703020202090204" pitchFamily="34" charset="0"/>
              </a:rPr>
              <a:t> </a:t>
            </a:r>
            <a:r>
              <a:rPr lang="el-GR" sz="1050">
                <a:latin typeface="Trebuchet MS" panose="020B0703020202090204" pitchFamily="34" charset="0"/>
              </a:rPr>
              <a:t>ώστε να μπορούν κάνουν πιο βιώσιμες επιλογές. </a:t>
            </a:r>
            <a:endParaRPr sz="1050">
              <a:latin typeface="Trebuchet MS" panose="020B0703020202090204" pitchFamily="34" charset="0"/>
            </a:endParaRPr>
          </a:p>
        </p:txBody>
      </p:sp>
      <p:sp>
        <p:nvSpPr>
          <p:cNvPr id="4" name="object 4"/>
          <p:cNvSpPr txBox="1">
            <a:spLocks noGrp="1"/>
          </p:cNvSpPr>
          <p:nvPr>
            <p:ph type="title"/>
          </p:nvPr>
        </p:nvSpPr>
        <p:spPr>
          <a:xfrm>
            <a:off x="1031299" y="1079500"/>
            <a:ext cx="3662045" cy="2167260"/>
          </a:xfrm>
          <a:prstGeom prst="rect">
            <a:avLst/>
          </a:prstGeom>
        </p:spPr>
        <p:txBody>
          <a:bodyPr vert="horz" wrap="square" lIns="0" tIns="114300" rIns="0" bIns="0" rtlCol="0">
            <a:spAutoFit/>
          </a:bodyPr>
          <a:lstStyle/>
          <a:p>
            <a:pPr marL="12700" marR="19685">
              <a:lnSpc>
                <a:spcPts val="3200"/>
              </a:lnSpc>
              <a:spcBef>
                <a:spcPts val="900"/>
              </a:spcBef>
            </a:pPr>
            <a:r>
              <a:rPr lang="el-GR" sz="3200">
                <a:solidFill>
                  <a:srgbClr val="000000"/>
                </a:solidFill>
                <a:latin typeface="Trebuchet MS" panose="020B0703020202090204" pitchFamily="34" charset="0"/>
              </a:rPr>
              <a:t>ΣΥΝΘΕΣΗ ΜΕ ΑΚΟΜΑ ΚΑΛΥΤΕΡΗ </a:t>
            </a:r>
            <a:r>
              <a:rPr lang="el-GR" sz="3200" b="0">
                <a:latin typeface="Trebuchet MS" panose="020B0703020202090204" pitchFamily="34" charset="0"/>
              </a:rPr>
              <a:t>ΒΑΘΜΟΛΟΓΙΑ ΠΕΡΙΒΑΛΛΟΝΤΙΚΟΥ ΑΝΤΙΚΤΥΠΟΥ</a:t>
            </a:r>
            <a:endParaRPr sz="3200">
              <a:latin typeface="Trebuchet MS" panose="020B0703020202090204" pitchFamily="34" charset="0"/>
            </a:endParaRPr>
          </a:p>
        </p:txBody>
      </p:sp>
      <p:grpSp>
        <p:nvGrpSpPr>
          <p:cNvPr id="5" name="object 5"/>
          <p:cNvGrpSpPr/>
          <p:nvPr/>
        </p:nvGrpSpPr>
        <p:grpSpPr>
          <a:xfrm>
            <a:off x="1044004" y="7784998"/>
            <a:ext cx="4702810" cy="1464310"/>
            <a:chOff x="1044004" y="7784998"/>
            <a:chExt cx="4702810" cy="1464310"/>
          </a:xfrm>
        </p:grpSpPr>
        <p:pic>
          <p:nvPicPr>
            <p:cNvPr id="6" name="object 6"/>
            <p:cNvPicPr/>
            <p:nvPr/>
          </p:nvPicPr>
          <p:blipFill>
            <a:blip r:embed="rId3" cstate="print"/>
            <a:stretch>
              <a:fillRect/>
            </a:stretch>
          </p:blipFill>
          <p:spPr>
            <a:xfrm>
              <a:off x="1044004" y="7784998"/>
              <a:ext cx="1428577" cy="1463934"/>
            </a:xfrm>
            <a:prstGeom prst="rect">
              <a:avLst/>
            </a:prstGeom>
          </p:spPr>
        </p:pic>
        <p:pic>
          <p:nvPicPr>
            <p:cNvPr id="7" name="object 7"/>
            <p:cNvPicPr/>
            <p:nvPr/>
          </p:nvPicPr>
          <p:blipFill>
            <a:blip r:embed="rId4" cstate="print"/>
            <a:stretch>
              <a:fillRect/>
            </a:stretch>
          </p:blipFill>
          <p:spPr>
            <a:xfrm>
              <a:off x="2888996" y="8264245"/>
              <a:ext cx="2857500" cy="116217"/>
            </a:xfrm>
            <a:prstGeom prst="rect">
              <a:avLst/>
            </a:prstGeom>
          </p:spPr>
        </p:pic>
        <p:sp>
          <p:nvSpPr>
            <p:cNvPr id="8" name="object 8"/>
            <p:cNvSpPr/>
            <p:nvPr/>
          </p:nvSpPr>
          <p:spPr>
            <a:xfrm>
              <a:off x="3457879" y="8202692"/>
              <a:ext cx="1717039" cy="239395"/>
            </a:xfrm>
            <a:custGeom>
              <a:avLst/>
              <a:gdLst/>
              <a:ahLst/>
              <a:cxnLst/>
              <a:rect l="l" t="t" r="r" b="b"/>
              <a:pathLst>
                <a:path w="1717039" h="239395">
                  <a:moveTo>
                    <a:pt x="0" y="0"/>
                  </a:moveTo>
                  <a:lnTo>
                    <a:pt x="0" y="239306"/>
                  </a:lnTo>
                </a:path>
                <a:path w="1717039" h="239395">
                  <a:moveTo>
                    <a:pt x="572147" y="0"/>
                  </a:moveTo>
                  <a:lnTo>
                    <a:pt x="572147" y="239306"/>
                  </a:lnTo>
                </a:path>
                <a:path w="1717039" h="239395">
                  <a:moveTo>
                    <a:pt x="1144308" y="0"/>
                  </a:moveTo>
                  <a:lnTo>
                    <a:pt x="1144308" y="239306"/>
                  </a:lnTo>
                </a:path>
                <a:path w="1717039" h="239395">
                  <a:moveTo>
                    <a:pt x="1716468" y="0"/>
                  </a:moveTo>
                  <a:lnTo>
                    <a:pt x="1716468" y="239306"/>
                  </a:lnTo>
                </a:path>
              </a:pathLst>
            </a:custGeom>
            <a:ln w="5384">
              <a:solidFill>
                <a:srgbClr val="878787"/>
              </a:solidFill>
            </a:ln>
          </p:spPr>
          <p:txBody>
            <a:bodyPr wrap="square" lIns="0" tIns="0" rIns="0" bIns="0" rtlCol="0"/>
            <a:lstStyle/>
            <a:p>
              <a:endParaRPr>
                <a:latin typeface="Trebuchet MS" panose="020B0703020202090204" pitchFamily="34" charset="0"/>
              </a:endParaRPr>
            </a:p>
          </p:txBody>
        </p:sp>
        <p:pic>
          <p:nvPicPr>
            <p:cNvPr id="9" name="object 9"/>
            <p:cNvPicPr/>
            <p:nvPr/>
          </p:nvPicPr>
          <p:blipFill>
            <a:blip r:embed="rId5" cstate="print"/>
            <a:stretch>
              <a:fillRect/>
            </a:stretch>
          </p:blipFill>
          <p:spPr>
            <a:xfrm>
              <a:off x="2888996" y="8877579"/>
              <a:ext cx="2857500" cy="116205"/>
            </a:xfrm>
            <a:prstGeom prst="rect">
              <a:avLst/>
            </a:prstGeom>
          </p:spPr>
        </p:pic>
        <p:sp>
          <p:nvSpPr>
            <p:cNvPr id="10" name="object 10"/>
            <p:cNvSpPr/>
            <p:nvPr/>
          </p:nvSpPr>
          <p:spPr>
            <a:xfrm>
              <a:off x="3457879" y="8816023"/>
              <a:ext cx="1717039" cy="239395"/>
            </a:xfrm>
            <a:custGeom>
              <a:avLst/>
              <a:gdLst/>
              <a:ahLst/>
              <a:cxnLst/>
              <a:rect l="l" t="t" r="r" b="b"/>
              <a:pathLst>
                <a:path w="1717039" h="239395">
                  <a:moveTo>
                    <a:pt x="0" y="0"/>
                  </a:moveTo>
                  <a:lnTo>
                    <a:pt x="0" y="239306"/>
                  </a:lnTo>
                </a:path>
                <a:path w="1717039" h="239395">
                  <a:moveTo>
                    <a:pt x="572147" y="0"/>
                  </a:moveTo>
                  <a:lnTo>
                    <a:pt x="572147" y="239306"/>
                  </a:lnTo>
                </a:path>
                <a:path w="1717039" h="239395">
                  <a:moveTo>
                    <a:pt x="1144308" y="0"/>
                  </a:moveTo>
                  <a:lnTo>
                    <a:pt x="1144308" y="239306"/>
                  </a:lnTo>
                </a:path>
                <a:path w="1717039" h="239395">
                  <a:moveTo>
                    <a:pt x="1716468" y="0"/>
                  </a:moveTo>
                  <a:lnTo>
                    <a:pt x="1716468" y="239306"/>
                  </a:lnTo>
                </a:path>
              </a:pathLst>
            </a:custGeom>
            <a:ln w="5384">
              <a:solidFill>
                <a:srgbClr val="878787"/>
              </a:solidFill>
            </a:ln>
          </p:spPr>
          <p:txBody>
            <a:bodyPr wrap="square" lIns="0" tIns="0" rIns="0" bIns="0" rtlCol="0"/>
            <a:lstStyle/>
            <a:p>
              <a:endParaRPr>
                <a:latin typeface="Trebuchet MS" panose="020B0703020202090204" pitchFamily="34" charset="0"/>
              </a:endParaRPr>
            </a:p>
          </p:txBody>
        </p:sp>
        <p:sp>
          <p:nvSpPr>
            <p:cNvPr id="11" name="object 11"/>
            <p:cNvSpPr/>
            <p:nvPr/>
          </p:nvSpPr>
          <p:spPr>
            <a:xfrm>
              <a:off x="3559728" y="8145844"/>
              <a:ext cx="353060" cy="353060"/>
            </a:xfrm>
            <a:custGeom>
              <a:avLst/>
              <a:gdLst/>
              <a:ahLst/>
              <a:cxnLst/>
              <a:rect l="l" t="t" r="r" b="b"/>
              <a:pathLst>
                <a:path w="353060" h="353059">
                  <a:moveTo>
                    <a:pt x="176491" y="0"/>
                  </a:moveTo>
                  <a:lnTo>
                    <a:pt x="129573" y="6305"/>
                  </a:lnTo>
                  <a:lnTo>
                    <a:pt x="87413" y="24100"/>
                  </a:lnTo>
                  <a:lnTo>
                    <a:pt x="51693" y="51701"/>
                  </a:lnTo>
                  <a:lnTo>
                    <a:pt x="24096" y="87426"/>
                  </a:lnTo>
                  <a:lnTo>
                    <a:pt x="6304" y="129592"/>
                  </a:lnTo>
                  <a:lnTo>
                    <a:pt x="0" y="176517"/>
                  </a:lnTo>
                  <a:lnTo>
                    <a:pt x="6304" y="223435"/>
                  </a:lnTo>
                  <a:lnTo>
                    <a:pt x="24096" y="265595"/>
                  </a:lnTo>
                  <a:lnTo>
                    <a:pt x="51693" y="301315"/>
                  </a:lnTo>
                  <a:lnTo>
                    <a:pt x="87413" y="328912"/>
                  </a:lnTo>
                  <a:lnTo>
                    <a:pt x="129573" y="346704"/>
                  </a:lnTo>
                  <a:lnTo>
                    <a:pt x="176491" y="353009"/>
                  </a:lnTo>
                  <a:lnTo>
                    <a:pt x="223409" y="346704"/>
                  </a:lnTo>
                  <a:lnTo>
                    <a:pt x="265570" y="328912"/>
                  </a:lnTo>
                  <a:lnTo>
                    <a:pt x="301290" y="301315"/>
                  </a:lnTo>
                  <a:lnTo>
                    <a:pt x="328887" y="265595"/>
                  </a:lnTo>
                  <a:lnTo>
                    <a:pt x="346679" y="223435"/>
                  </a:lnTo>
                  <a:lnTo>
                    <a:pt x="352983" y="176517"/>
                  </a:lnTo>
                  <a:lnTo>
                    <a:pt x="346679" y="129592"/>
                  </a:lnTo>
                  <a:lnTo>
                    <a:pt x="328887" y="87426"/>
                  </a:lnTo>
                  <a:lnTo>
                    <a:pt x="301290" y="51701"/>
                  </a:lnTo>
                  <a:lnTo>
                    <a:pt x="265570" y="24100"/>
                  </a:lnTo>
                  <a:lnTo>
                    <a:pt x="223409" y="6305"/>
                  </a:lnTo>
                  <a:lnTo>
                    <a:pt x="176491" y="0"/>
                  </a:lnTo>
                  <a:close/>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12" name="object 12"/>
            <p:cNvSpPr/>
            <p:nvPr/>
          </p:nvSpPr>
          <p:spPr>
            <a:xfrm>
              <a:off x="3559728" y="8145844"/>
              <a:ext cx="353060" cy="353060"/>
            </a:xfrm>
            <a:custGeom>
              <a:avLst/>
              <a:gdLst/>
              <a:ahLst/>
              <a:cxnLst/>
              <a:rect l="l" t="t" r="r" b="b"/>
              <a:pathLst>
                <a:path w="353060" h="353059">
                  <a:moveTo>
                    <a:pt x="176491" y="353009"/>
                  </a:moveTo>
                  <a:lnTo>
                    <a:pt x="223409" y="346704"/>
                  </a:lnTo>
                  <a:lnTo>
                    <a:pt x="265570" y="328912"/>
                  </a:lnTo>
                  <a:lnTo>
                    <a:pt x="301290" y="301315"/>
                  </a:lnTo>
                  <a:lnTo>
                    <a:pt x="328887" y="265595"/>
                  </a:lnTo>
                  <a:lnTo>
                    <a:pt x="346679" y="223435"/>
                  </a:lnTo>
                  <a:lnTo>
                    <a:pt x="352983" y="176517"/>
                  </a:lnTo>
                  <a:lnTo>
                    <a:pt x="346679" y="129592"/>
                  </a:lnTo>
                  <a:lnTo>
                    <a:pt x="328887" y="87426"/>
                  </a:lnTo>
                  <a:lnTo>
                    <a:pt x="301290" y="51701"/>
                  </a:lnTo>
                  <a:lnTo>
                    <a:pt x="265570" y="24100"/>
                  </a:lnTo>
                  <a:lnTo>
                    <a:pt x="223409" y="6305"/>
                  </a:lnTo>
                  <a:lnTo>
                    <a:pt x="176491" y="0"/>
                  </a:lnTo>
                  <a:lnTo>
                    <a:pt x="129573" y="6305"/>
                  </a:lnTo>
                  <a:lnTo>
                    <a:pt x="87413" y="24100"/>
                  </a:lnTo>
                  <a:lnTo>
                    <a:pt x="51693" y="51701"/>
                  </a:lnTo>
                  <a:lnTo>
                    <a:pt x="24096" y="87426"/>
                  </a:lnTo>
                  <a:lnTo>
                    <a:pt x="6304" y="129592"/>
                  </a:lnTo>
                  <a:lnTo>
                    <a:pt x="0" y="176517"/>
                  </a:lnTo>
                  <a:lnTo>
                    <a:pt x="6304" y="223435"/>
                  </a:lnTo>
                  <a:lnTo>
                    <a:pt x="24096" y="265595"/>
                  </a:lnTo>
                  <a:lnTo>
                    <a:pt x="51693" y="301315"/>
                  </a:lnTo>
                  <a:lnTo>
                    <a:pt x="87413" y="328912"/>
                  </a:lnTo>
                  <a:lnTo>
                    <a:pt x="129573" y="346704"/>
                  </a:lnTo>
                  <a:lnTo>
                    <a:pt x="176491" y="353009"/>
                  </a:lnTo>
                </a:path>
              </a:pathLst>
            </a:custGeom>
            <a:ln w="3175">
              <a:solidFill>
                <a:srgbClr val="878787"/>
              </a:solidFill>
            </a:ln>
          </p:spPr>
          <p:txBody>
            <a:bodyPr wrap="square" lIns="0" tIns="0" rIns="0" bIns="0" rtlCol="0"/>
            <a:lstStyle/>
            <a:p>
              <a:endParaRPr>
                <a:latin typeface="Trebuchet MS" panose="020B0703020202090204" pitchFamily="34" charset="0"/>
              </a:endParaRPr>
            </a:p>
          </p:txBody>
        </p:sp>
        <p:sp>
          <p:nvSpPr>
            <p:cNvPr id="13" name="object 13"/>
            <p:cNvSpPr/>
            <p:nvPr/>
          </p:nvSpPr>
          <p:spPr>
            <a:xfrm>
              <a:off x="3558153" y="8144295"/>
              <a:ext cx="356235" cy="356235"/>
            </a:xfrm>
            <a:custGeom>
              <a:avLst/>
              <a:gdLst/>
              <a:ahLst/>
              <a:cxnLst/>
              <a:rect l="l" t="t" r="r" b="b"/>
              <a:pathLst>
                <a:path w="356235" h="356234">
                  <a:moveTo>
                    <a:pt x="178066" y="356120"/>
                  </a:moveTo>
                  <a:lnTo>
                    <a:pt x="225401" y="349760"/>
                  </a:lnTo>
                  <a:lnTo>
                    <a:pt x="267937" y="331810"/>
                  </a:lnTo>
                  <a:lnTo>
                    <a:pt x="303976" y="303968"/>
                  </a:lnTo>
                  <a:lnTo>
                    <a:pt x="331820" y="267930"/>
                  </a:lnTo>
                  <a:lnTo>
                    <a:pt x="349772" y="225393"/>
                  </a:lnTo>
                  <a:lnTo>
                    <a:pt x="356133" y="178053"/>
                  </a:lnTo>
                  <a:lnTo>
                    <a:pt x="349772" y="130720"/>
                  </a:lnTo>
                  <a:lnTo>
                    <a:pt x="331820" y="88186"/>
                  </a:lnTo>
                  <a:lnTo>
                    <a:pt x="303976" y="52150"/>
                  </a:lnTo>
                  <a:lnTo>
                    <a:pt x="267937" y="24309"/>
                  </a:lnTo>
                  <a:lnTo>
                    <a:pt x="225401" y="6360"/>
                  </a:lnTo>
                  <a:lnTo>
                    <a:pt x="178066" y="0"/>
                  </a:lnTo>
                  <a:lnTo>
                    <a:pt x="130732" y="6360"/>
                  </a:lnTo>
                  <a:lnTo>
                    <a:pt x="88196" y="24309"/>
                  </a:lnTo>
                  <a:lnTo>
                    <a:pt x="52157" y="52150"/>
                  </a:lnTo>
                  <a:lnTo>
                    <a:pt x="24312" y="88186"/>
                  </a:lnTo>
                  <a:lnTo>
                    <a:pt x="6361" y="130720"/>
                  </a:lnTo>
                  <a:lnTo>
                    <a:pt x="0" y="178053"/>
                  </a:lnTo>
                  <a:lnTo>
                    <a:pt x="6361" y="225393"/>
                  </a:lnTo>
                  <a:lnTo>
                    <a:pt x="24312" y="267930"/>
                  </a:lnTo>
                  <a:lnTo>
                    <a:pt x="52157" y="303968"/>
                  </a:lnTo>
                  <a:lnTo>
                    <a:pt x="88196" y="331810"/>
                  </a:lnTo>
                  <a:lnTo>
                    <a:pt x="130732" y="349760"/>
                  </a:lnTo>
                  <a:lnTo>
                    <a:pt x="178066" y="356120"/>
                  </a:lnTo>
                  <a:close/>
                </a:path>
              </a:pathLst>
            </a:custGeom>
            <a:ln w="3175">
              <a:solidFill>
                <a:srgbClr val="878787"/>
              </a:solidFill>
            </a:ln>
          </p:spPr>
          <p:txBody>
            <a:bodyPr wrap="square" lIns="0" tIns="0" rIns="0" bIns="0" rtlCol="0"/>
            <a:lstStyle/>
            <a:p>
              <a:endParaRPr>
                <a:latin typeface="Trebuchet MS" panose="020B0703020202090204" pitchFamily="34" charset="0"/>
              </a:endParaRPr>
            </a:p>
          </p:txBody>
        </p:sp>
        <p:pic>
          <p:nvPicPr>
            <p:cNvPr id="14" name="object 14"/>
            <p:cNvPicPr/>
            <p:nvPr/>
          </p:nvPicPr>
          <p:blipFill>
            <a:blip r:embed="rId6" cstate="print"/>
            <a:stretch>
              <a:fillRect/>
            </a:stretch>
          </p:blipFill>
          <p:spPr>
            <a:xfrm>
              <a:off x="3600311" y="8267633"/>
              <a:ext cx="271814" cy="109435"/>
            </a:xfrm>
            <a:prstGeom prst="rect">
              <a:avLst/>
            </a:prstGeom>
          </p:spPr>
        </p:pic>
        <p:sp>
          <p:nvSpPr>
            <p:cNvPr id="15" name="object 15"/>
            <p:cNvSpPr/>
            <p:nvPr/>
          </p:nvSpPr>
          <p:spPr>
            <a:xfrm>
              <a:off x="3001731" y="8759176"/>
              <a:ext cx="353060" cy="353060"/>
            </a:xfrm>
            <a:custGeom>
              <a:avLst/>
              <a:gdLst/>
              <a:ahLst/>
              <a:cxnLst/>
              <a:rect l="l" t="t" r="r" b="b"/>
              <a:pathLst>
                <a:path w="353060" h="353059">
                  <a:moveTo>
                    <a:pt x="176491" y="0"/>
                  </a:moveTo>
                  <a:lnTo>
                    <a:pt x="129573" y="6305"/>
                  </a:lnTo>
                  <a:lnTo>
                    <a:pt x="87413" y="24100"/>
                  </a:lnTo>
                  <a:lnTo>
                    <a:pt x="51693" y="51701"/>
                  </a:lnTo>
                  <a:lnTo>
                    <a:pt x="24096" y="87426"/>
                  </a:lnTo>
                  <a:lnTo>
                    <a:pt x="6304" y="129592"/>
                  </a:lnTo>
                  <a:lnTo>
                    <a:pt x="0" y="176517"/>
                  </a:lnTo>
                  <a:lnTo>
                    <a:pt x="6304" y="223435"/>
                  </a:lnTo>
                  <a:lnTo>
                    <a:pt x="24096" y="265595"/>
                  </a:lnTo>
                  <a:lnTo>
                    <a:pt x="51693" y="301315"/>
                  </a:lnTo>
                  <a:lnTo>
                    <a:pt x="87413" y="328912"/>
                  </a:lnTo>
                  <a:lnTo>
                    <a:pt x="129573" y="346704"/>
                  </a:lnTo>
                  <a:lnTo>
                    <a:pt x="176491" y="353009"/>
                  </a:lnTo>
                  <a:lnTo>
                    <a:pt x="223409" y="346704"/>
                  </a:lnTo>
                  <a:lnTo>
                    <a:pt x="265570" y="328912"/>
                  </a:lnTo>
                  <a:lnTo>
                    <a:pt x="301290" y="301315"/>
                  </a:lnTo>
                  <a:lnTo>
                    <a:pt x="328887" y="265595"/>
                  </a:lnTo>
                  <a:lnTo>
                    <a:pt x="346679" y="223435"/>
                  </a:lnTo>
                  <a:lnTo>
                    <a:pt x="352983" y="176517"/>
                  </a:lnTo>
                  <a:lnTo>
                    <a:pt x="346679" y="129592"/>
                  </a:lnTo>
                  <a:lnTo>
                    <a:pt x="328887" y="87426"/>
                  </a:lnTo>
                  <a:lnTo>
                    <a:pt x="301290" y="51701"/>
                  </a:lnTo>
                  <a:lnTo>
                    <a:pt x="265570" y="24100"/>
                  </a:lnTo>
                  <a:lnTo>
                    <a:pt x="223409" y="6305"/>
                  </a:lnTo>
                  <a:lnTo>
                    <a:pt x="176491" y="0"/>
                  </a:lnTo>
                  <a:close/>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16" name="object 16"/>
            <p:cNvSpPr/>
            <p:nvPr/>
          </p:nvSpPr>
          <p:spPr>
            <a:xfrm>
              <a:off x="3001731" y="8759176"/>
              <a:ext cx="353060" cy="353060"/>
            </a:xfrm>
            <a:custGeom>
              <a:avLst/>
              <a:gdLst/>
              <a:ahLst/>
              <a:cxnLst/>
              <a:rect l="l" t="t" r="r" b="b"/>
              <a:pathLst>
                <a:path w="353060" h="353059">
                  <a:moveTo>
                    <a:pt x="176491" y="353009"/>
                  </a:moveTo>
                  <a:lnTo>
                    <a:pt x="223409" y="346704"/>
                  </a:lnTo>
                  <a:lnTo>
                    <a:pt x="265570" y="328912"/>
                  </a:lnTo>
                  <a:lnTo>
                    <a:pt x="301290" y="301315"/>
                  </a:lnTo>
                  <a:lnTo>
                    <a:pt x="328887" y="265595"/>
                  </a:lnTo>
                  <a:lnTo>
                    <a:pt x="346679" y="223435"/>
                  </a:lnTo>
                  <a:lnTo>
                    <a:pt x="352983" y="176517"/>
                  </a:lnTo>
                  <a:lnTo>
                    <a:pt x="346679" y="129592"/>
                  </a:lnTo>
                  <a:lnTo>
                    <a:pt x="328887" y="87426"/>
                  </a:lnTo>
                  <a:lnTo>
                    <a:pt x="301290" y="51701"/>
                  </a:lnTo>
                  <a:lnTo>
                    <a:pt x="265570" y="24100"/>
                  </a:lnTo>
                  <a:lnTo>
                    <a:pt x="223409" y="6305"/>
                  </a:lnTo>
                  <a:lnTo>
                    <a:pt x="176491" y="0"/>
                  </a:lnTo>
                  <a:lnTo>
                    <a:pt x="129573" y="6305"/>
                  </a:lnTo>
                  <a:lnTo>
                    <a:pt x="87413" y="24100"/>
                  </a:lnTo>
                  <a:lnTo>
                    <a:pt x="51693" y="51701"/>
                  </a:lnTo>
                  <a:lnTo>
                    <a:pt x="24096" y="87426"/>
                  </a:lnTo>
                  <a:lnTo>
                    <a:pt x="6304" y="129592"/>
                  </a:lnTo>
                  <a:lnTo>
                    <a:pt x="0" y="176517"/>
                  </a:lnTo>
                  <a:lnTo>
                    <a:pt x="6304" y="223435"/>
                  </a:lnTo>
                  <a:lnTo>
                    <a:pt x="24096" y="265595"/>
                  </a:lnTo>
                  <a:lnTo>
                    <a:pt x="51693" y="301315"/>
                  </a:lnTo>
                  <a:lnTo>
                    <a:pt x="87413" y="328912"/>
                  </a:lnTo>
                  <a:lnTo>
                    <a:pt x="129573" y="346704"/>
                  </a:lnTo>
                  <a:lnTo>
                    <a:pt x="176491" y="353009"/>
                  </a:lnTo>
                </a:path>
              </a:pathLst>
            </a:custGeom>
            <a:ln w="3175">
              <a:solidFill>
                <a:srgbClr val="878787"/>
              </a:solidFill>
            </a:ln>
          </p:spPr>
          <p:txBody>
            <a:bodyPr wrap="square" lIns="0" tIns="0" rIns="0" bIns="0" rtlCol="0"/>
            <a:lstStyle/>
            <a:p>
              <a:endParaRPr>
                <a:latin typeface="Trebuchet MS" panose="020B0703020202090204" pitchFamily="34" charset="0"/>
              </a:endParaRPr>
            </a:p>
          </p:txBody>
        </p:sp>
        <p:sp>
          <p:nvSpPr>
            <p:cNvPr id="17" name="object 17"/>
            <p:cNvSpPr/>
            <p:nvPr/>
          </p:nvSpPr>
          <p:spPr>
            <a:xfrm>
              <a:off x="3000156" y="8757626"/>
              <a:ext cx="356235" cy="356235"/>
            </a:xfrm>
            <a:custGeom>
              <a:avLst/>
              <a:gdLst/>
              <a:ahLst/>
              <a:cxnLst/>
              <a:rect l="l" t="t" r="r" b="b"/>
              <a:pathLst>
                <a:path w="356235" h="356234">
                  <a:moveTo>
                    <a:pt x="178066" y="356120"/>
                  </a:moveTo>
                  <a:lnTo>
                    <a:pt x="225404" y="349760"/>
                  </a:lnTo>
                  <a:lnTo>
                    <a:pt x="267939" y="331810"/>
                  </a:lnTo>
                  <a:lnTo>
                    <a:pt x="303974" y="303968"/>
                  </a:lnTo>
                  <a:lnTo>
                    <a:pt x="331813" y="267930"/>
                  </a:lnTo>
                  <a:lnTo>
                    <a:pt x="349761" y="225393"/>
                  </a:lnTo>
                  <a:lnTo>
                    <a:pt x="356120" y="178053"/>
                  </a:lnTo>
                  <a:lnTo>
                    <a:pt x="349761" y="130720"/>
                  </a:lnTo>
                  <a:lnTo>
                    <a:pt x="331813" y="88186"/>
                  </a:lnTo>
                  <a:lnTo>
                    <a:pt x="303974" y="52150"/>
                  </a:lnTo>
                  <a:lnTo>
                    <a:pt x="267939" y="24309"/>
                  </a:lnTo>
                  <a:lnTo>
                    <a:pt x="225404" y="6360"/>
                  </a:lnTo>
                  <a:lnTo>
                    <a:pt x="178066" y="0"/>
                  </a:lnTo>
                  <a:lnTo>
                    <a:pt x="130732" y="6360"/>
                  </a:lnTo>
                  <a:lnTo>
                    <a:pt x="88196" y="24309"/>
                  </a:lnTo>
                  <a:lnTo>
                    <a:pt x="52157" y="52150"/>
                  </a:lnTo>
                  <a:lnTo>
                    <a:pt x="24312" y="88186"/>
                  </a:lnTo>
                  <a:lnTo>
                    <a:pt x="6361" y="130720"/>
                  </a:lnTo>
                  <a:lnTo>
                    <a:pt x="0" y="178053"/>
                  </a:lnTo>
                  <a:lnTo>
                    <a:pt x="6361" y="225393"/>
                  </a:lnTo>
                  <a:lnTo>
                    <a:pt x="24312" y="267930"/>
                  </a:lnTo>
                  <a:lnTo>
                    <a:pt x="52157" y="303968"/>
                  </a:lnTo>
                  <a:lnTo>
                    <a:pt x="88196" y="331810"/>
                  </a:lnTo>
                  <a:lnTo>
                    <a:pt x="130732" y="349760"/>
                  </a:lnTo>
                  <a:lnTo>
                    <a:pt x="178066" y="356120"/>
                  </a:lnTo>
                  <a:close/>
                </a:path>
              </a:pathLst>
            </a:custGeom>
            <a:ln w="3175">
              <a:solidFill>
                <a:srgbClr val="878787"/>
              </a:solidFill>
            </a:ln>
          </p:spPr>
          <p:txBody>
            <a:bodyPr wrap="square" lIns="0" tIns="0" rIns="0" bIns="0" rtlCol="0"/>
            <a:lstStyle/>
            <a:p>
              <a:endParaRPr>
                <a:latin typeface="Trebuchet MS" panose="020B0703020202090204" pitchFamily="34" charset="0"/>
              </a:endParaRPr>
            </a:p>
          </p:txBody>
        </p:sp>
        <p:pic>
          <p:nvPicPr>
            <p:cNvPr id="18" name="object 18"/>
            <p:cNvPicPr/>
            <p:nvPr/>
          </p:nvPicPr>
          <p:blipFill>
            <a:blip r:embed="rId7" cstate="print"/>
            <a:stretch>
              <a:fillRect/>
            </a:stretch>
          </p:blipFill>
          <p:spPr>
            <a:xfrm>
              <a:off x="3101943" y="8827495"/>
              <a:ext cx="152552" cy="215798"/>
            </a:xfrm>
            <a:prstGeom prst="rect">
              <a:avLst/>
            </a:prstGeom>
          </p:spPr>
        </p:pic>
      </p:grpSp>
      <p:sp>
        <p:nvSpPr>
          <p:cNvPr id="19" name="object 19"/>
          <p:cNvSpPr txBox="1"/>
          <p:nvPr/>
        </p:nvSpPr>
        <p:spPr>
          <a:xfrm>
            <a:off x="2876299" y="7944108"/>
            <a:ext cx="1242695" cy="139141"/>
          </a:xfrm>
          <a:prstGeom prst="rect">
            <a:avLst/>
          </a:prstGeom>
        </p:spPr>
        <p:txBody>
          <a:bodyPr vert="horz" wrap="square" lIns="0" tIns="15875" rIns="0" bIns="0" rtlCol="0">
            <a:spAutoFit/>
          </a:bodyPr>
          <a:lstStyle/>
          <a:p>
            <a:pPr marL="12700">
              <a:lnSpc>
                <a:spcPct val="100000"/>
              </a:lnSpc>
              <a:spcBef>
                <a:spcPts val="125"/>
              </a:spcBef>
            </a:pPr>
            <a:r>
              <a:rPr lang="el-GR" sz="800" b="1">
                <a:latin typeface="Trebuchet MS" panose="020B0703020202090204" pitchFamily="34" charset="0"/>
                <a:cs typeface="Arial"/>
              </a:rPr>
              <a:t>ΑΠΟΤΥΠΩΜΑ ΑΝΘΡΑΚΑ</a:t>
            </a:r>
            <a:endParaRPr sz="800">
              <a:latin typeface="Trebuchet MS" panose="020B0703020202090204" pitchFamily="34" charset="0"/>
              <a:cs typeface="Arial"/>
            </a:endParaRPr>
          </a:p>
        </p:txBody>
      </p:sp>
      <p:sp>
        <p:nvSpPr>
          <p:cNvPr id="20" name="object 20"/>
          <p:cNvSpPr txBox="1"/>
          <p:nvPr/>
        </p:nvSpPr>
        <p:spPr>
          <a:xfrm>
            <a:off x="2876299" y="8595390"/>
            <a:ext cx="1143000" cy="139141"/>
          </a:xfrm>
          <a:prstGeom prst="rect">
            <a:avLst/>
          </a:prstGeom>
        </p:spPr>
        <p:txBody>
          <a:bodyPr vert="horz" wrap="square" lIns="0" tIns="15875" rIns="0" bIns="0" rtlCol="0">
            <a:spAutoFit/>
          </a:bodyPr>
          <a:lstStyle/>
          <a:p>
            <a:pPr marL="12700">
              <a:lnSpc>
                <a:spcPct val="100000"/>
              </a:lnSpc>
              <a:spcBef>
                <a:spcPts val="125"/>
              </a:spcBef>
            </a:pPr>
            <a:r>
              <a:rPr lang="el-GR" sz="800" b="1">
                <a:latin typeface="Trebuchet MS" panose="020B0703020202090204" pitchFamily="34" charset="0"/>
                <a:cs typeface="Arial"/>
              </a:rPr>
              <a:t>ΑΠΟΤΥΠΩΜΑ ΝΕΡΟΥ</a:t>
            </a:r>
            <a:endParaRPr sz="800">
              <a:latin typeface="Trebuchet MS" panose="020B0703020202090204" pitchFamily="34" charset="0"/>
              <a:cs typeface="Arial"/>
            </a:endParaRPr>
          </a:p>
        </p:txBody>
      </p:sp>
      <p:sp>
        <p:nvSpPr>
          <p:cNvPr id="21" name="object 21"/>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69542" y="0"/>
            <a:ext cx="9750443" cy="10692003"/>
          </a:xfrm>
          <a:prstGeom prst="rect">
            <a:avLst/>
          </a:prstGeom>
        </p:spPr>
      </p:pic>
      <p:sp>
        <p:nvSpPr>
          <p:cNvPr id="3" name="object 3"/>
          <p:cNvSpPr txBox="1">
            <a:spLocks noGrp="1"/>
          </p:cNvSpPr>
          <p:nvPr>
            <p:ph type="title"/>
          </p:nvPr>
        </p:nvSpPr>
        <p:spPr>
          <a:xfrm>
            <a:off x="689300" y="613172"/>
            <a:ext cx="3243580" cy="1346522"/>
          </a:xfrm>
          <a:prstGeom prst="rect">
            <a:avLst/>
          </a:prstGeom>
        </p:spPr>
        <p:txBody>
          <a:bodyPr vert="horz" wrap="square" lIns="0" tIns="114300" rIns="0" bIns="0" rtlCol="0">
            <a:spAutoFit/>
          </a:bodyPr>
          <a:lstStyle/>
          <a:p>
            <a:pPr marL="12700" marR="19685" algn="l">
              <a:lnSpc>
                <a:spcPts val="3200"/>
              </a:lnSpc>
              <a:spcBef>
                <a:spcPts val="900"/>
              </a:spcBef>
            </a:pPr>
            <a:r>
              <a:rPr lang="el-GR" sz="3200">
                <a:solidFill>
                  <a:srgbClr val="000000"/>
                </a:solidFill>
                <a:latin typeface="Trebuchet MS" panose="020B0703020202090204" pitchFamily="34" charset="0"/>
              </a:rPr>
              <a:t>ΝΕΟ </a:t>
            </a:r>
            <a:r>
              <a:rPr sz="3200">
                <a:solidFill>
                  <a:srgbClr val="000000"/>
                </a:solidFill>
                <a:latin typeface="Trebuchet MS" panose="020B0703020202090204" pitchFamily="34" charset="0"/>
              </a:rPr>
              <a:t>EFFACLAR PURIFYING GEL CLEANSER</a:t>
            </a:r>
            <a:endParaRPr sz="3200">
              <a:latin typeface="Trebuchet MS" panose="020B0703020202090204" pitchFamily="34" charset="0"/>
            </a:endParaRPr>
          </a:p>
        </p:txBody>
      </p:sp>
      <p:sp>
        <p:nvSpPr>
          <p:cNvPr id="4" name="object 4"/>
          <p:cNvSpPr txBox="1"/>
          <p:nvPr/>
        </p:nvSpPr>
        <p:spPr>
          <a:xfrm>
            <a:off x="689300" y="1946672"/>
            <a:ext cx="4299585" cy="2257028"/>
          </a:xfrm>
          <a:prstGeom prst="rect">
            <a:avLst/>
          </a:prstGeom>
        </p:spPr>
        <p:txBody>
          <a:bodyPr vert="horz" wrap="square" lIns="0" tIns="101600" rIns="0" bIns="0" rtlCol="0">
            <a:spAutoFit/>
          </a:bodyPr>
          <a:lstStyle/>
          <a:p>
            <a:pPr marL="12700" marR="636270">
              <a:lnSpc>
                <a:spcPts val="2800"/>
              </a:lnSpc>
              <a:spcBef>
                <a:spcPts val="800"/>
              </a:spcBef>
            </a:pPr>
            <a:r>
              <a:rPr lang="el-GR" sz="2800">
                <a:solidFill>
                  <a:srgbClr val="69C6DD"/>
                </a:solidFill>
                <a:latin typeface="Trebuchet MS" panose="020B0703020202090204" pitchFamily="34" charset="0"/>
                <a:cs typeface="Arial"/>
              </a:rPr>
              <a:t>ΤΩΡΑ ΜΕ ΤΗ ΔΥΝΑΜΗ ΤΗΣ ΕΠΙΣΤΗΜΗΣ ΤΟΥ ΜΙΚΡΟΒΙΩΜΑΤΟΣ,</a:t>
            </a:r>
            <a:r>
              <a:rPr sz="2800">
                <a:solidFill>
                  <a:srgbClr val="69C6DD"/>
                </a:solidFill>
                <a:latin typeface="Trebuchet MS" panose="020B0703020202090204" pitchFamily="34" charset="0"/>
                <a:cs typeface="Arial"/>
              </a:rPr>
              <a:t> </a:t>
            </a:r>
            <a:r>
              <a:rPr lang="el-GR" sz="2800">
                <a:solidFill>
                  <a:srgbClr val="69C6DD"/>
                </a:solidFill>
                <a:latin typeface="Trebuchet MS" panose="020B0703020202090204" pitchFamily="34" charset="0"/>
                <a:cs typeface="Arial"/>
              </a:rPr>
              <a:t>ΓΙΑ ΜΙΑ ΟΛΟΚΛΗΡΩΜΕΝΗ ΡΟΥΤΙΝΑ ΚΑΤΑ ΤΗΣ ΑΚΜΗΣ,</a:t>
            </a:r>
            <a:r>
              <a:rPr sz="2800">
                <a:solidFill>
                  <a:srgbClr val="69C6DD"/>
                </a:solidFill>
                <a:latin typeface="Trebuchet MS" panose="020B0703020202090204" pitchFamily="34" charset="0"/>
                <a:cs typeface="Arial"/>
              </a:rPr>
              <a:t> </a:t>
            </a:r>
            <a:r>
              <a:rPr lang="el-GR" sz="2800">
                <a:solidFill>
                  <a:srgbClr val="69C6DD"/>
                </a:solidFill>
                <a:latin typeface="Trebuchet MS" panose="020B0703020202090204" pitchFamily="34" charset="0"/>
                <a:cs typeface="Arial"/>
              </a:rPr>
              <a:t>ΑΠΟ 10 ΕΤΩΝ</a:t>
            </a:r>
            <a:endParaRPr sz="2800">
              <a:latin typeface="Trebuchet MS" panose="020B0703020202090204" pitchFamily="34" charset="0"/>
              <a:cs typeface="Arial"/>
            </a:endParaRPr>
          </a:p>
        </p:txBody>
      </p:sp>
      <p:sp>
        <p:nvSpPr>
          <p:cNvPr id="5" name="object 5"/>
          <p:cNvSpPr txBox="1"/>
          <p:nvPr/>
        </p:nvSpPr>
        <p:spPr>
          <a:xfrm>
            <a:off x="689300" y="5443027"/>
            <a:ext cx="2911150" cy="2821285"/>
          </a:xfrm>
          <a:prstGeom prst="rect">
            <a:avLst/>
          </a:prstGeom>
        </p:spPr>
        <p:txBody>
          <a:bodyPr vert="horz" wrap="square" lIns="0" tIns="35560" rIns="0" bIns="0" rtlCol="0">
            <a:spAutoFit/>
          </a:bodyPr>
          <a:lstStyle/>
          <a:p>
            <a:pPr marL="12700" algn="l">
              <a:lnSpc>
                <a:spcPct val="113000"/>
              </a:lnSpc>
              <a:spcBef>
                <a:spcPts val="280"/>
              </a:spcBef>
            </a:pPr>
            <a:r>
              <a:rPr lang="el-GR" sz="1050" dirty="0">
                <a:latin typeface="Trebuchet MS" panose="020B0703020202090204" pitchFamily="34" charset="0"/>
                <a:cs typeface="Arial"/>
              </a:rPr>
              <a:t>Το </a:t>
            </a:r>
            <a:r>
              <a:rPr lang="el-GR" sz="1050" dirty="0" err="1">
                <a:latin typeface="Trebuchet MS" panose="020B0703020202090204" pitchFamily="34" charset="0"/>
                <a:cs typeface="Arial"/>
              </a:rPr>
              <a:t>πρ</a:t>
            </a:r>
            <a:r>
              <a:rPr lang="en-US" sz="1050" dirty="0">
                <a:latin typeface="Trebuchet MS" panose="020B0703020202090204" pitchFamily="34" charset="0"/>
                <a:cs typeface="Arial"/>
              </a:rPr>
              <a:t>ώ</a:t>
            </a:r>
            <a:r>
              <a:rPr lang="el-GR" sz="1050" dirty="0">
                <a:latin typeface="Trebuchet MS" panose="020B0703020202090204" pitchFamily="34" charset="0"/>
                <a:cs typeface="Arial"/>
              </a:rPr>
              <a:t>το απαραίτητο βήμα για τη διαχείριση της ακμής είναι ο καθαρισμός</a:t>
            </a:r>
            <a:r>
              <a:rPr sz="1050" dirty="0">
                <a:latin typeface="Trebuchet MS" panose="020B0703020202090204" pitchFamily="34" charset="0"/>
                <a:cs typeface="Arial"/>
              </a:rPr>
              <a:t>. </a:t>
            </a:r>
            <a:r>
              <a:rPr lang="el-GR" sz="1050" dirty="0">
                <a:latin typeface="Trebuchet MS" panose="020B0703020202090204" pitchFamily="34" charset="0"/>
                <a:cs typeface="Arial"/>
              </a:rPr>
              <a:t>Με εφαλτήριο τη γνώση αυτή, το ήδη πολύ επιτυχημένο</a:t>
            </a:r>
            <a:r>
              <a:rPr lang="en-GB" sz="1050" dirty="0">
                <a:latin typeface="Trebuchet MS" panose="020B0703020202090204" pitchFamily="34" charset="0"/>
                <a:cs typeface="Arial"/>
              </a:rPr>
              <a:t> </a:t>
            </a:r>
            <a:r>
              <a:rPr sz="1050" b="1" dirty="0" err="1">
                <a:latin typeface="Trebuchet MS" panose="020B0703020202090204" pitchFamily="34" charset="0"/>
                <a:cs typeface="Arial"/>
              </a:rPr>
              <a:t>Effaclar</a:t>
            </a:r>
            <a:r>
              <a:rPr sz="1050" b="1" dirty="0">
                <a:latin typeface="Trebuchet MS" panose="020B0703020202090204" pitchFamily="34" charset="0"/>
                <a:cs typeface="Arial"/>
              </a:rPr>
              <a:t> Purifying Gel Cleanser </a:t>
            </a:r>
            <a:r>
              <a:rPr lang="el-GR" sz="1050" dirty="0">
                <a:latin typeface="Trebuchet MS" panose="020B0703020202090204" pitchFamily="34" charset="0"/>
                <a:cs typeface="Arial"/>
              </a:rPr>
              <a:t>αναβαθμίζεται με το </a:t>
            </a:r>
            <a:r>
              <a:rPr lang="el-GR" sz="1050" b="1" dirty="0">
                <a:latin typeface="Trebuchet MS" panose="020B0703020202090204" pitchFamily="34" charset="0"/>
                <a:cs typeface="Arial"/>
              </a:rPr>
              <a:t>νέο ενεργό συστατικό</a:t>
            </a:r>
            <a:r>
              <a:rPr lang="en-GB" sz="1050" b="1" dirty="0">
                <a:latin typeface="Trebuchet MS" panose="020B0703020202090204" pitchFamily="34" charset="0"/>
                <a:cs typeface="Arial"/>
              </a:rPr>
              <a:t> </a:t>
            </a:r>
            <a:r>
              <a:rPr lang="en-GB" sz="1050" b="1" dirty="0" err="1">
                <a:latin typeface="Trebuchet MS" panose="020B0703020202090204" pitchFamily="34" charset="0"/>
                <a:cs typeface="Arial"/>
              </a:rPr>
              <a:t>Phylobioma</a:t>
            </a:r>
            <a:r>
              <a:rPr sz="1050" dirty="0">
                <a:latin typeface="Trebuchet MS" panose="020B0703020202090204" pitchFamily="34" charset="0"/>
                <a:cs typeface="Arial"/>
              </a:rPr>
              <a:t> </a:t>
            </a:r>
            <a:r>
              <a:rPr lang="el-GR" sz="1050" b="1" dirty="0">
                <a:latin typeface="Trebuchet MS" panose="020B0703020202090204" pitchFamily="34" charset="0"/>
                <a:cs typeface="Arial"/>
              </a:rPr>
              <a:t>και τη δύναμη της επιστήμης του </a:t>
            </a:r>
            <a:r>
              <a:rPr lang="el-GR" sz="1050" b="1" dirty="0" err="1">
                <a:latin typeface="Trebuchet MS" panose="020B0703020202090204" pitchFamily="34" charset="0"/>
                <a:cs typeface="Arial"/>
              </a:rPr>
              <a:t>μικροβιώματος</a:t>
            </a:r>
            <a:r>
              <a:rPr lang="el-GR" sz="1050" dirty="0">
                <a:latin typeface="Trebuchet MS" panose="020B0703020202090204" pitchFamily="34" charset="0"/>
                <a:cs typeface="Arial"/>
              </a:rPr>
              <a:t>.</a:t>
            </a:r>
            <a:r>
              <a:rPr lang="el-GR" sz="1050" b="1" dirty="0">
                <a:latin typeface="Trebuchet MS" panose="020B0703020202090204" pitchFamily="34" charset="0"/>
                <a:cs typeface="Arial"/>
              </a:rPr>
              <a:t> </a:t>
            </a:r>
            <a:r>
              <a:rPr lang="el-GR" sz="1050" dirty="0">
                <a:latin typeface="Trebuchet MS" panose="020B0703020202090204" pitchFamily="34" charset="0"/>
                <a:cs typeface="Arial"/>
              </a:rPr>
              <a:t>Πέρα από τον απλό καθαρισμό, στοχεύει τον </a:t>
            </a:r>
            <a:r>
              <a:rPr lang="el-GR" sz="1050" dirty="0" err="1">
                <a:latin typeface="Trebuchet MS" panose="020B0703020202090204" pitchFamily="34" charset="0"/>
                <a:cs typeface="Arial"/>
              </a:rPr>
              <a:t>φυλότυπο</a:t>
            </a:r>
            <a:r>
              <a:rPr sz="1050" dirty="0">
                <a:latin typeface="Trebuchet MS" panose="020B0703020202090204" pitchFamily="34" charset="0"/>
                <a:cs typeface="Arial"/>
              </a:rPr>
              <a:t> IA1</a:t>
            </a:r>
            <a:r>
              <a:rPr lang="el-GR" sz="1050" dirty="0">
                <a:latin typeface="Trebuchet MS" panose="020B0703020202090204" pitchFamily="34" charset="0"/>
                <a:cs typeface="Arial"/>
              </a:rPr>
              <a:t> </a:t>
            </a:r>
            <a:r>
              <a:rPr lang="el-GR" sz="1050" b="1" dirty="0" err="1">
                <a:latin typeface="Trebuchet MS" panose="020B0703020202090204" pitchFamily="34" charset="0"/>
                <a:cs typeface="Arial"/>
              </a:rPr>
              <a:t>επανεξισορροπώντας</a:t>
            </a:r>
            <a:r>
              <a:rPr lang="el-GR" sz="1050" b="1" dirty="0">
                <a:latin typeface="Trebuchet MS" panose="020B0703020202090204" pitchFamily="34" charset="0"/>
                <a:cs typeface="Arial"/>
              </a:rPr>
              <a:t> το δέρμα με ακμή και διατηρώντας το </a:t>
            </a:r>
            <a:r>
              <a:rPr lang="en-GB" sz="1050" b="1" dirty="0">
                <a:latin typeface="Trebuchet MS" panose="020B0703020202090204" pitchFamily="34" charset="0"/>
                <a:cs typeface="Arial"/>
              </a:rPr>
              <a:t>pH</a:t>
            </a:r>
            <a:r>
              <a:rPr lang="el-GR" sz="1050" b="1" dirty="0">
                <a:latin typeface="Trebuchet MS" panose="020B0703020202090204" pitchFamily="34" charset="0"/>
                <a:cs typeface="Arial"/>
              </a:rPr>
              <a:t> σε υγιή επίπεδα</a:t>
            </a:r>
            <a:r>
              <a:rPr lang="el-GR" sz="1050" dirty="0">
                <a:latin typeface="Trebuchet MS" panose="020B0703020202090204" pitchFamily="34" charset="0"/>
                <a:cs typeface="Arial"/>
              </a:rPr>
              <a:t>.</a:t>
            </a:r>
            <a:endParaRPr sz="1050" dirty="0">
              <a:latin typeface="Trebuchet MS" panose="020B0703020202090204" pitchFamily="34" charset="0"/>
              <a:cs typeface="Arial"/>
            </a:endParaRPr>
          </a:p>
          <a:p>
            <a:pPr>
              <a:lnSpc>
                <a:spcPct val="113000"/>
              </a:lnSpc>
              <a:spcBef>
                <a:spcPts val="10"/>
              </a:spcBef>
            </a:pPr>
            <a:endParaRPr sz="1400" dirty="0">
              <a:latin typeface="Trebuchet MS" panose="020B0703020202090204" pitchFamily="34" charset="0"/>
              <a:cs typeface="Arial"/>
            </a:endParaRPr>
          </a:p>
          <a:p>
            <a:pPr marL="12700" algn="l">
              <a:lnSpc>
                <a:spcPct val="113000"/>
              </a:lnSpc>
            </a:pPr>
            <a:r>
              <a:rPr lang="el-GR" sz="1050" dirty="0">
                <a:latin typeface="Trebuchet MS" panose="020B0703020202090204" pitchFamily="34" charset="0"/>
                <a:cs typeface="Arial"/>
              </a:rPr>
              <a:t>Τώρα, ο απαλός καθαρισμός συνδυάζεται με την ορατή μείωση των ατελειών. Το </a:t>
            </a:r>
            <a:r>
              <a:rPr sz="1050" b="1" dirty="0" err="1">
                <a:latin typeface="Trebuchet MS" panose="020B0703020202090204" pitchFamily="34" charset="0"/>
                <a:cs typeface="Arial"/>
              </a:rPr>
              <a:t>Effaclar</a:t>
            </a:r>
            <a:r>
              <a:rPr sz="1050" b="1" dirty="0">
                <a:latin typeface="Trebuchet MS" panose="020B0703020202090204" pitchFamily="34" charset="0"/>
                <a:cs typeface="Arial"/>
              </a:rPr>
              <a:t> Purifying Gel Cleanser </a:t>
            </a:r>
            <a:r>
              <a:rPr lang="el-GR" sz="1050" dirty="0">
                <a:latin typeface="Trebuchet MS" panose="020B0703020202090204" pitchFamily="34" charset="0"/>
                <a:cs typeface="Arial"/>
              </a:rPr>
              <a:t>απομακρύνει το </a:t>
            </a:r>
            <a:r>
              <a:rPr lang="el-GR" sz="1050" b="1" dirty="0">
                <a:latin typeface="Trebuchet MS" panose="020B0703020202090204" pitchFamily="34" charset="0"/>
                <a:cs typeface="Arial"/>
              </a:rPr>
              <a:t>σμήγμα</a:t>
            </a:r>
            <a:r>
              <a:rPr lang="el-GR" sz="1050" dirty="0">
                <a:latin typeface="Trebuchet MS" panose="020B0703020202090204" pitchFamily="34" charset="0"/>
                <a:cs typeface="Arial"/>
              </a:rPr>
              <a:t> και μειώνει τις </a:t>
            </a:r>
            <a:r>
              <a:rPr lang="el-GR" sz="1050" b="1" dirty="0">
                <a:latin typeface="Trebuchet MS" panose="020B0703020202090204" pitchFamily="34" charset="0"/>
                <a:cs typeface="Arial"/>
              </a:rPr>
              <a:t>ατέλειες</a:t>
            </a:r>
            <a:r>
              <a:rPr lang="el-GR" sz="1050" dirty="0">
                <a:latin typeface="Trebuchet MS" panose="020B0703020202090204" pitchFamily="34" charset="0"/>
                <a:cs typeface="Arial"/>
              </a:rPr>
              <a:t>, χωρίς να</a:t>
            </a:r>
            <a:r>
              <a:rPr sz="1050" dirty="0">
                <a:latin typeface="Trebuchet MS" panose="020B0703020202090204" pitchFamily="34" charset="0"/>
                <a:cs typeface="Arial"/>
              </a:rPr>
              <a:t> </a:t>
            </a:r>
            <a:r>
              <a:rPr lang="el-GR" sz="1050" dirty="0">
                <a:latin typeface="Trebuchet MS" panose="020B0703020202090204" pitchFamily="34" charset="0"/>
                <a:cs typeface="Arial"/>
              </a:rPr>
              <a:t>διαταράσσει το </a:t>
            </a:r>
            <a:r>
              <a:rPr lang="el-GR" sz="1050" dirty="0" err="1">
                <a:latin typeface="Trebuchet MS" panose="020B0703020202090204" pitchFamily="34" charset="0"/>
                <a:cs typeface="Arial"/>
              </a:rPr>
              <a:t>μικροβίωμα</a:t>
            </a:r>
            <a:r>
              <a:rPr lang="el-GR" sz="1050" dirty="0">
                <a:latin typeface="Trebuchet MS" panose="020B0703020202090204" pitchFamily="34" charset="0"/>
                <a:cs typeface="Arial"/>
              </a:rPr>
              <a:t> ή τον </a:t>
            </a:r>
            <a:r>
              <a:rPr lang="el-GR" sz="1050" dirty="0" err="1">
                <a:latin typeface="Trebuchet MS" panose="020B0703020202090204" pitchFamily="34" charset="0"/>
                <a:cs typeface="Arial"/>
              </a:rPr>
              <a:t>επιδερμιδικό</a:t>
            </a:r>
            <a:r>
              <a:rPr lang="el-GR" sz="1050" dirty="0">
                <a:latin typeface="Trebuchet MS" panose="020B0703020202090204" pitchFamily="34" charset="0"/>
                <a:cs typeface="Arial"/>
              </a:rPr>
              <a:t> φραγμό.</a:t>
            </a:r>
            <a:endParaRPr sz="1050" dirty="0">
              <a:latin typeface="Trebuchet MS" panose="020B0703020202090204" pitchFamily="34" charset="0"/>
              <a:cs typeface="Arial"/>
            </a:endParaRPr>
          </a:p>
        </p:txBody>
      </p:sp>
      <p:sp>
        <p:nvSpPr>
          <p:cNvPr id="6" name="object 6"/>
          <p:cNvSpPr txBox="1"/>
          <p:nvPr/>
        </p:nvSpPr>
        <p:spPr>
          <a:xfrm>
            <a:off x="702005" y="4463999"/>
            <a:ext cx="606425" cy="216085"/>
          </a:xfrm>
          <a:prstGeom prst="rect">
            <a:avLst/>
          </a:prstGeom>
          <a:solidFill>
            <a:srgbClr val="69C6DD"/>
          </a:solidFill>
        </p:spPr>
        <p:txBody>
          <a:bodyPr vert="horz" wrap="square" lIns="0" tIns="635" rIns="0" bIns="0" rtlCol="0">
            <a:spAutoFit/>
          </a:bodyPr>
          <a:lstStyle/>
          <a:p>
            <a:pPr marL="6350" algn="ctr">
              <a:lnSpc>
                <a:spcPct val="100000"/>
              </a:lnSpc>
              <a:spcBef>
                <a:spcPts val="5"/>
              </a:spcBef>
            </a:pPr>
            <a:r>
              <a:rPr sz="1400">
                <a:solidFill>
                  <a:srgbClr val="FFFFFF"/>
                </a:solidFill>
                <a:latin typeface="Trebuchet MS" panose="020B0703020202090204" pitchFamily="34" charset="0"/>
                <a:cs typeface="Arial"/>
              </a:rPr>
              <a:t>–38%</a:t>
            </a:r>
            <a:endParaRPr sz="1400">
              <a:latin typeface="Trebuchet MS" panose="020B0703020202090204" pitchFamily="34" charset="0"/>
              <a:cs typeface="Arial"/>
            </a:endParaRPr>
          </a:p>
        </p:txBody>
      </p:sp>
      <p:sp>
        <p:nvSpPr>
          <p:cNvPr id="7" name="object 7"/>
          <p:cNvSpPr txBox="1"/>
          <p:nvPr/>
        </p:nvSpPr>
        <p:spPr>
          <a:xfrm>
            <a:off x="1371916" y="4424827"/>
            <a:ext cx="1994056" cy="228268"/>
          </a:xfrm>
          <a:prstGeom prst="rect">
            <a:avLst/>
          </a:prstGeom>
        </p:spPr>
        <p:txBody>
          <a:bodyPr vert="horz" wrap="square" lIns="0" tIns="12700" rIns="0" bIns="0" rtlCol="0">
            <a:spAutoFit/>
          </a:bodyPr>
          <a:lstStyle/>
          <a:p>
            <a:pPr marL="38100">
              <a:lnSpc>
                <a:spcPct val="100000"/>
              </a:lnSpc>
              <a:spcBef>
                <a:spcPts val="100"/>
              </a:spcBef>
            </a:pPr>
            <a:r>
              <a:rPr lang="el-GR" sz="1400">
                <a:solidFill>
                  <a:srgbClr val="020203"/>
                </a:solidFill>
                <a:latin typeface="Trebuchet MS" panose="020B0703020202090204" pitchFamily="34" charset="0"/>
                <a:cs typeface="Arial"/>
              </a:rPr>
              <a:t>φλεγμονώδεις ατέλειες</a:t>
            </a:r>
            <a:r>
              <a:rPr sz="1200" baseline="31250">
                <a:solidFill>
                  <a:srgbClr val="020203"/>
                </a:solidFill>
                <a:latin typeface="Trebuchet MS" panose="020B0703020202090204" pitchFamily="34" charset="0"/>
                <a:cs typeface="Arial"/>
              </a:rPr>
              <a:t>1</a:t>
            </a:r>
            <a:endParaRPr sz="1200" baseline="31250">
              <a:latin typeface="Trebuchet MS" panose="020B0703020202090204" pitchFamily="34" charset="0"/>
              <a:cs typeface="Arial"/>
            </a:endParaRPr>
          </a:p>
        </p:txBody>
      </p:sp>
      <p:sp>
        <p:nvSpPr>
          <p:cNvPr id="8" name="object 8"/>
          <p:cNvSpPr txBox="1"/>
          <p:nvPr/>
        </p:nvSpPr>
        <p:spPr>
          <a:xfrm>
            <a:off x="3429458" y="4439788"/>
            <a:ext cx="2109487" cy="137857"/>
          </a:xfrm>
          <a:prstGeom prst="rect">
            <a:avLst/>
          </a:prstGeom>
        </p:spPr>
        <p:txBody>
          <a:bodyPr vert="horz" wrap="square" lIns="0" tIns="14604" rIns="0" bIns="0" rtlCol="0">
            <a:spAutoFit/>
          </a:bodyPr>
          <a:lstStyle/>
          <a:p>
            <a:pPr marL="12700">
              <a:lnSpc>
                <a:spcPct val="100000"/>
              </a:lnSpc>
              <a:spcBef>
                <a:spcPts val="114"/>
              </a:spcBef>
              <a:tabLst>
                <a:tab pos="2226310" algn="l"/>
              </a:tabLst>
            </a:pPr>
            <a:r>
              <a:rPr sz="800" u="sng">
                <a:solidFill>
                  <a:srgbClr val="020203"/>
                </a:solidFill>
                <a:uFill>
                  <a:solidFill>
                    <a:srgbClr val="69C6DD"/>
                  </a:solidFill>
                </a:uFill>
                <a:latin typeface="Trebuchet MS" panose="020B0703020202090204" pitchFamily="34" charset="0"/>
                <a:cs typeface="Arial"/>
              </a:rPr>
              <a:t>	</a:t>
            </a:r>
            <a:endParaRPr sz="800">
              <a:latin typeface="Trebuchet MS" panose="020B0703020202090204" pitchFamily="34" charset="0"/>
              <a:cs typeface="Arial"/>
            </a:endParaRPr>
          </a:p>
        </p:txBody>
      </p:sp>
      <p:sp>
        <p:nvSpPr>
          <p:cNvPr id="9" name="object 9"/>
          <p:cNvSpPr txBox="1"/>
          <p:nvPr/>
        </p:nvSpPr>
        <p:spPr>
          <a:xfrm>
            <a:off x="702005" y="4865992"/>
            <a:ext cx="606425" cy="216085"/>
          </a:xfrm>
          <a:prstGeom prst="rect">
            <a:avLst/>
          </a:prstGeom>
          <a:solidFill>
            <a:srgbClr val="69C6DD"/>
          </a:solidFill>
        </p:spPr>
        <p:txBody>
          <a:bodyPr vert="horz" wrap="square" lIns="0" tIns="635" rIns="0" bIns="0" rtlCol="0">
            <a:spAutoFit/>
          </a:bodyPr>
          <a:lstStyle/>
          <a:p>
            <a:pPr marL="6350" algn="ctr">
              <a:lnSpc>
                <a:spcPct val="100000"/>
              </a:lnSpc>
              <a:spcBef>
                <a:spcPts val="5"/>
              </a:spcBef>
            </a:pPr>
            <a:r>
              <a:rPr sz="1400">
                <a:solidFill>
                  <a:srgbClr val="FFFFFF"/>
                </a:solidFill>
                <a:latin typeface="Trebuchet MS" panose="020B0703020202090204" pitchFamily="34" charset="0"/>
                <a:cs typeface="Arial"/>
              </a:rPr>
              <a:t>–25%</a:t>
            </a:r>
            <a:endParaRPr sz="1400">
              <a:latin typeface="Trebuchet MS" panose="020B0703020202090204" pitchFamily="34" charset="0"/>
              <a:cs typeface="Arial"/>
            </a:endParaRPr>
          </a:p>
        </p:txBody>
      </p:sp>
      <p:sp>
        <p:nvSpPr>
          <p:cNvPr id="10" name="object 10"/>
          <p:cNvSpPr txBox="1"/>
          <p:nvPr/>
        </p:nvSpPr>
        <p:spPr>
          <a:xfrm>
            <a:off x="1371916" y="4835894"/>
            <a:ext cx="2353909" cy="228268"/>
          </a:xfrm>
          <a:prstGeom prst="rect">
            <a:avLst/>
          </a:prstGeom>
        </p:spPr>
        <p:txBody>
          <a:bodyPr vert="horz" wrap="square" lIns="0" tIns="12700" rIns="0" bIns="0" rtlCol="0">
            <a:spAutoFit/>
          </a:bodyPr>
          <a:lstStyle/>
          <a:p>
            <a:pPr marL="38100">
              <a:lnSpc>
                <a:spcPct val="100000"/>
              </a:lnSpc>
              <a:spcBef>
                <a:spcPts val="100"/>
              </a:spcBef>
            </a:pPr>
            <a:r>
              <a:rPr lang="el-GR" sz="1400">
                <a:solidFill>
                  <a:srgbClr val="020203"/>
                </a:solidFill>
                <a:latin typeface="Trebuchet MS" panose="020B0703020202090204" pitchFamily="34" charset="0"/>
                <a:cs typeface="Arial"/>
              </a:rPr>
              <a:t>μη φλεγμονώδεις ατέλειες</a:t>
            </a:r>
            <a:r>
              <a:rPr sz="1200" baseline="31250">
                <a:solidFill>
                  <a:srgbClr val="020203"/>
                </a:solidFill>
                <a:latin typeface="Trebuchet MS" panose="020B0703020202090204" pitchFamily="34" charset="0"/>
                <a:cs typeface="Arial"/>
              </a:rPr>
              <a:t>1</a:t>
            </a:r>
            <a:endParaRPr sz="1200" baseline="31250">
              <a:latin typeface="Trebuchet MS" panose="020B0703020202090204" pitchFamily="34" charset="0"/>
              <a:cs typeface="Arial"/>
            </a:endParaRPr>
          </a:p>
        </p:txBody>
      </p:sp>
      <p:grpSp>
        <p:nvGrpSpPr>
          <p:cNvPr id="11" name="object 11"/>
          <p:cNvGrpSpPr/>
          <p:nvPr/>
        </p:nvGrpSpPr>
        <p:grpSpPr>
          <a:xfrm>
            <a:off x="3676650" y="0"/>
            <a:ext cx="11443728" cy="5160010"/>
            <a:chOff x="3676650" y="0"/>
            <a:chExt cx="11443728" cy="5160010"/>
          </a:xfrm>
        </p:grpSpPr>
        <p:sp>
          <p:nvSpPr>
            <p:cNvPr id="12" name="object 12"/>
            <p:cNvSpPr/>
            <p:nvPr/>
          </p:nvSpPr>
          <p:spPr>
            <a:xfrm>
              <a:off x="3676650" y="4965700"/>
              <a:ext cx="1849595" cy="98462"/>
            </a:xfrm>
            <a:custGeom>
              <a:avLst/>
              <a:gdLst/>
              <a:ahLst/>
              <a:cxnLst/>
              <a:rect l="l" t="t" r="r" b="b"/>
              <a:pathLst>
                <a:path w="2214245">
                  <a:moveTo>
                    <a:pt x="0" y="0"/>
                  </a:moveTo>
                  <a:lnTo>
                    <a:pt x="2214003" y="0"/>
                  </a:lnTo>
                </a:path>
              </a:pathLst>
            </a:custGeom>
            <a:ln w="12700">
              <a:solidFill>
                <a:srgbClr val="69C6DD"/>
              </a:solidFill>
            </a:ln>
          </p:spPr>
          <p:txBody>
            <a:bodyPr wrap="square" lIns="0" tIns="0" rIns="0" bIns="0" rtlCol="0"/>
            <a:lstStyle/>
            <a:p>
              <a:endParaRPr>
                <a:latin typeface="Trebuchet MS" panose="020B0703020202090204" pitchFamily="34" charset="0"/>
              </a:endParaRPr>
            </a:p>
          </p:txBody>
        </p:sp>
        <p:sp>
          <p:nvSpPr>
            <p:cNvPr id="13" name="object 13"/>
            <p:cNvSpPr/>
            <p:nvPr/>
          </p:nvSpPr>
          <p:spPr>
            <a:xfrm>
              <a:off x="11825999" y="0"/>
              <a:ext cx="3294379" cy="5160010"/>
            </a:xfrm>
            <a:custGeom>
              <a:avLst/>
              <a:gdLst/>
              <a:ahLst/>
              <a:cxnLst/>
              <a:rect l="l" t="t" r="r" b="b"/>
              <a:pathLst>
                <a:path w="3294380" h="5160010">
                  <a:moveTo>
                    <a:pt x="3293998" y="0"/>
                  </a:moveTo>
                  <a:lnTo>
                    <a:pt x="0" y="0"/>
                  </a:lnTo>
                  <a:lnTo>
                    <a:pt x="0" y="5159997"/>
                  </a:lnTo>
                  <a:lnTo>
                    <a:pt x="3293998" y="5159997"/>
                  </a:lnTo>
                  <a:lnTo>
                    <a:pt x="3293998" y="0"/>
                  </a:lnTo>
                  <a:close/>
                </a:path>
              </a:pathLst>
            </a:custGeom>
            <a:solidFill>
              <a:srgbClr val="FFFFFF">
                <a:alpha val="50000"/>
              </a:srgbClr>
            </a:solidFill>
          </p:spPr>
          <p:txBody>
            <a:bodyPr wrap="square" lIns="0" tIns="0" rIns="0" bIns="0" rtlCol="0"/>
            <a:lstStyle/>
            <a:p>
              <a:endParaRPr>
                <a:latin typeface="Trebuchet MS" panose="020B0703020202090204" pitchFamily="34" charset="0"/>
              </a:endParaRPr>
            </a:p>
          </p:txBody>
        </p:sp>
      </p:grpSp>
      <p:sp>
        <p:nvSpPr>
          <p:cNvPr id="14" name="object 14"/>
          <p:cNvSpPr txBox="1"/>
          <p:nvPr/>
        </p:nvSpPr>
        <p:spPr>
          <a:xfrm>
            <a:off x="689300" y="10497827"/>
            <a:ext cx="3063549" cy="89768"/>
          </a:xfrm>
          <a:prstGeom prst="rect">
            <a:avLst/>
          </a:prstGeom>
        </p:spPr>
        <p:txBody>
          <a:bodyPr vert="horz" wrap="square" lIns="0" tIns="12700" rIns="0" bIns="0" rtlCol="0">
            <a:spAutoFit/>
          </a:bodyPr>
          <a:lstStyle/>
          <a:p>
            <a:pPr marL="12700">
              <a:lnSpc>
                <a:spcPct val="100000"/>
              </a:lnSpc>
              <a:spcBef>
                <a:spcPts val="100"/>
              </a:spcBef>
            </a:pPr>
            <a:r>
              <a:rPr sz="500">
                <a:latin typeface="Trebuchet MS" panose="020B0703020202090204" pitchFamily="34" charset="0"/>
                <a:cs typeface="Arial"/>
              </a:rPr>
              <a:t>1 </a:t>
            </a:r>
            <a:r>
              <a:rPr lang="el-GR" sz="500">
                <a:latin typeface="Trebuchet MS" panose="020B0703020202090204" pitchFamily="34" charset="0"/>
                <a:cs typeface="Arial"/>
              </a:rPr>
              <a:t>Κλινική δοκιμή</a:t>
            </a:r>
            <a:r>
              <a:rPr sz="500">
                <a:latin typeface="Trebuchet MS" panose="020B0703020202090204" pitchFamily="34" charset="0"/>
                <a:cs typeface="Arial"/>
              </a:rPr>
              <a:t>, 51 </a:t>
            </a:r>
            <a:r>
              <a:rPr lang="el-GR" sz="500">
                <a:latin typeface="Trebuchet MS" panose="020B0703020202090204" pitchFamily="34" charset="0"/>
                <a:cs typeface="Arial"/>
              </a:rPr>
              <a:t>εθελοντές</a:t>
            </a:r>
            <a:r>
              <a:rPr sz="500">
                <a:latin typeface="Trebuchet MS" panose="020B0703020202090204" pitchFamily="34" charset="0"/>
                <a:cs typeface="Arial"/>
              </a:rPr>
              <a:t>, </a:t>
            </a:r>
            <a:r>
              <a:rPr lang="el-GR" sz="500">
                <a:latin typeface="Trebuchet MS" panose="020B0703020202090204" pitchFamily="34" charset="0"/>
                <a:cs typeface="Arial"/>
              </a:rPr>
              <a:t>χρήση για 1 μήνα.</a:t>
            </a:r>
            <a:endParaRPr sz="500">
              <a:latin typeface="Trebuchet MS" panose="020B0703020202090204" pitchFamily="34" charset="0"/>
              <a:cs typeface="Arial"/>
            </a:endParaRPr>
          </a:p>
        </p:txBody>
      </p:sp>
      <p:sp>
        <p:nvSpPr>
          <p:cNvPr id="15" name="object 15"/>
          <p:cNvSpPr txBox="1"/>
          <p:nvPr/>
        </p:nvSpPr>
        <p:spPr>
          <a:xfrm>
            <a:off x="12227299" y="254677"/>
            <a:ext cx="2615564" cy="1013098"/>
          </a:xfrm>
          <a:prstGeom prst="rect">
            <a:avLst/>
          </a:prstGeom>
        </p:spPr>
        <p:txBody>
          <a:bodyPr vert="horz" wrap="square" lIns="0" tIns="50800" rIns="0" bIns="0" rtlCol="0">
            <a:spAutoFit/>
          </a:bodyPr>
          <a:lstStyle/>
          <a:p>
            <a:pPr marL="12700" marR="5080">
              <a:lnSpc>
                <a:spcPts val="1500"/>
              </a:lnSpc>
              <a:spcBef>
                <a:spcPts val="400"/>
              </a:spcBef>
            </a:pPr>
            <a:r>
              <a:rPr lang="el-GR" sz="1400" b="1">
                <a:latin typeface="Trebuchet MS" panose="020B0703020202090204" pitchFamily="34" charset="0"/>
                <a:cs typeface="Arial"/>
              </a:rPr>
              <a:t>ΑΠΟΔΕΔΕΙΓΜΕΝΗ ΜΕΙΩΣΗ </a:t>
            </a:r>
          </a:p>
          <a:p>
            <a:pPr marL="12700" marR="5080">
              <a:lnSpc>
                <a:spcPts val="1500"/>
              </a:lnSpc>
            </a:pPr>
            <a:r>
              <a:rPr lang="el-GR" sz="1400" b="1">
                <a:latin typeface="Trebuchet MS" panose="020B0703020202090204" pitchFamily="34" charset="0"/>
                <a:cs typeface="Arial"/>
              </a:rPr>
              <a:t>ΤΟΥ ΦΥΛΟΤΥΠΟΥ</a:t>
            </a:r>
            <a:r>
              <a:rPr sz="1400" b="1">
                <a:latin typeface="Trebuchet MS" panose="020B0703020202090204" pitchFamily="34" charset="0"/>
                <a:cs typeface="Arial"/>
              </a:rPr>
              <a:t> IA1 </a:t>
            </a:r>
            <a:r>
              <a:rPr lang="el-GR" sz="1400" b="1">
                <a:latin typeface="Trebuchet MS" panose="020B0703020202090204" pitchFamily="34" charset="0"/>
                <a:cs typeface="Arial"/>
              </a:rPr>
              <a:t>&amp; ΕΠΑΝΕΞΙΣΟΡΡΟΠΗΣΗ ΤΟΥ</a:t>
            </a:r>
            <a:r>
              <a:rPr sz="1400" b="1">
                <a:latin typeface="Trebuchet MS" panose="020B0703020202090204" pitchFamily="34" charset="0"/>
                <a:cs typeface="Arial"/>
              </a:rPr>
              <a:t> PH </a:t>
            </a:r>
            <a:r>
              <a:rPr lang="el-GR" sz="1400">
                <a:solidFill>
                  <a:srgbClr val="69C6DD"/>
                </a:solidFill>
                <a:latin typeface="Trebuchet MS" panose="020B0703020202090204" pitchFamily="34" charset="0"/>
                <a:cs typeface="Arial"/>
              </a:rPr>
              <a:t>ΣΤΟ ΔΕΡΜΑ ΜΕ ΤΑΣΗ ΑΚΜΗΣ, ΓΙΑ ΜΕΙΩΣΗ</a:t>
            </a:r>
            <a:r>
              <a:rPr sz="1400">
                <a:solidFill>
                  <a:srgbClr val="69C6DD"/>
                </a:solidFill>
                <a:latin typeface="Trebuchet MS" panose="020B0703020202090204" pitchFamily="34" charset="0"/>
                <a:cs typeface="Arial"/>
              </a:rPr>
              <a:t> </a:t>
            </a:r>
            <a:r>
              <a:rPr lang="el-GR" sz="1400">
                <a:solidFill>
                  <a:srgbClr val="69C6DD"/>
                </a:solidFill>
                <a:latin typeface="Trebuchet MS" panose="020B0703020202090204" pitchFamily="34" charset="0"/>
                <a:cs typeface="Arial"/>
              </a:rPr>
              <a:t>ΤΩΝ ΑΤΕΛΕΙΩΝ</a:t>
            </a:r>
            <a:endParaRPr sz="1400">
              <a:latin typeface="Trebuchet MS" panose="020B0703020202090204" pitchFamily="34" charset="0"/>
              <a:cs typeface="Arial"/>
            </a:endParaRPr>
          </a:p>
        </p:txBody>
      </p:sp>
      <p:sp>
        <p:nvSpPr>
          <p:cNvPr id="16" name="object 16"/>
          <p:cNvSpPr txBox="1"/>
          <p:nvPr/>
        </p:nvSpPr>
        <p:spPr>
          <a:xfrm>
            <a:off x="12227299" y="1549468"/>
            <a:ext cx="2726951" cy="3279488"/>
          </a:xfrm>
          <a:prstGeom prst="rect">
            <a:avLst/>
          </a:prstGeom>
        </p:spPr>
        <p:txBody>
          <a:bodyPr vert="horz" wrap="square" lIns="0" tIns="35560" rIns="0" bIns="0" rtlCol="0">
            <a:spAutoFit/>
          </a:bodyPr>
          <a:lstStyle/>
          <a:p>
            <a:pPr marL="12700">
              <a:lnSpc>
                <a:spcPct val="113000"/>
              </a:lnSpc>
              <a:spcBef>
                <a:spcPts val="280"/>
              </a:spcBef>
            </a:pPr>
            <a:r>
              <a:rPr lang="el-GR" sz="1050" dirty="0">
                <a:latin typeface="Trebuchet MS" panose="020B0703020202090204" pitchFamily="34" charset="0"/>
                <a:cs typeface="Arial"/>
              </a:rPr>
              <a:t>Το νέο, βελτιωμένο </a:t>
            </a:r>
            <a:r>
              <a:rPr sz="1050" dirty="0" err="1">
                <a:latin typeface="Trebuchet MS" panose="020B0703020202090204" pitchFamily="34" charset="0"/>
                <a:cs typeface="Arial"/>
              </a:rPr>
              <a:t>Effaclar</a:t>
            </a:r>
            <a:r>
              <a:rPr sz="1050" dirty="0">
                <a:latin typeface="Trebuchet MS" panose="020B0703020202090204" pitchFamily="34" charset="0"/>
                <a:cs typeface="Arial"/>
              </a:rPr>
              <a:t> Purifying</a:t>
            </a:r>
            <a:r>
              <a:rPr lang="el-GR" sz="1050" dirty="0">
                <a:latin typeface="Trebuchet MS" panose="020B0703020202090204" pitchFamily="34" charset="0"/>
                <a:cs typeface="Arial"/>
              </a:rPr>
              <a:t> </a:t>
            </a:r>
            <a:r>
              <a:rPr sz="1050" dirty="0">
                <a:latin typeface="Trebuchet MS" panose="020B0703020202090204" pitchFamily="34" charset="0"/>
                <a:cs typeface="Arial"/>
              </a:rPr>
              <a:t>Gel Cleanser </a:t>
            </a:r>
            <a:r>
              <a:rPr lang="el-GR" sz="1050" dirty="0">
                <a:latin typeface="Trebuchet MS" panose="020B0703020202090204" pitchFamily="34" charset="0"/>
                <a:cs typeface="Arial"/>
              </a:rPr>
              <a:t>διατίθεται σε</a:t>
            </a:r>
            <a:r>
              <a:rPr sz="1050" dirty="0">
                <a:latin typeface="Trebuchet MS" panose="020B0703020202090204" pitchFamily="34" charset="0"/>
                <a:cs typeface="Arial"/>
              </a:rPr>
              <a:t> </a:t>
            </a:r>
            <a:r>
              <a:rPr lang="el-GR" sz="1050" dirty="0">
                <a:latin typeface="Trebuchet MS" panose="020B0703020202090204" pitchFamily="34" charset="0"/>
                <a:cs typeface="Arial"/>
              </a:rPr>
              <a:t>ανανεωμένη, εκσυγχρονισμένη συσκευασία, ανάλογη αυτής του </a:t>
            </a:r>
            <a:r>
              <a:rPr sz="1050" dirty="0" err="1">
                <a:latin typeface="Trebuchet MS" panose="020B0703020202090204" pitchFamily="34" charset="0"/>
                <a:cs typeface="Arial"/>
              </a:rPr>
              <a:t>Effaclar</a:t>
            </a:r>
            <a:r>
              <a:rPr lang="el-GR" sz="1050" dirty="0">
                <a:latin typeface="Trebuchet MS" panose="020B0703020202090204" pitchFamily="34" charset="0"/>
                <a:cs typeface="Arial"/>
              </a:rPr>
              <a:t> </a:t>
            </a:r>
            <a:r>
              <a:rPr sz="1050" dirty="0">
                <a:latin typeface="Trebuchet MS" panose="020B0703020202090204" pitchFamily="34" charset="0"/>
                <a:cs typeface="Arial"/>
              </a:rPr>
              <a:t>DUO+M.</a:t>
            </a:r>
            <a:endParaRPr lang="el-GR" sz="1050" dirty="0">
              <a:latin typeface="Trebuchet MS" panose="020B0703020202090204" pitchFamily="34" charset="0"/>
              <a:cs typeface="Arial"/>
            </a:endParaRPr>
          </a:p>
          <a:p>
            <a:pPr marL="12700">
              <a:lnSpc>
                <a:spcPct val="113000"/>
              </a:lnSpc>
              <a:spcBef>
                <a:spcPts val="280"/>
              </a:spcBef>
            </a:pPr>
            <a:endParaRPr lang="el-GR" sz="1050" dirty="0">
              <a:latin typeface="Trebuchet MS" panose="020B0703020202090204" pitchFamily="34" charset="0"/>
              <a:cs typeface="Arial"/>
            </a:endParaRPr>
          </a:p>
          <a:p>
            <a:pPr marL="12700">
              <a:lnSpc>
                <a:spcPct val="113000"/>
              </a:lnSpc>
              <a:spcBef>
                <a:spcPts val="280"/>
              </a:spcBef>
            </a:pPr>
            <a:r>
              <a:rPr lang="el-GR" sz="1050" dirty="0">
                <a:latin typeface="Trebuchet MS" panose="020B0703020202090204" pitchFamily="34" charset="0"/>
                <a:cs typeface="Arial"/>
              </a:rPr>
              <a:t>Δεν περιέχει άρωμα, είναι </a:t>
            </a:r>
            <a:r>
              <a:rPr lang="el-GR" sz="1050" dirty="0" err="1">
                <a:latin typeface="Trebuchet MS" panose="020B0703020202090204" pitchFamily="34" charset="0"/>
                <a:cs typeface="Arial"/>
              </a:rPr>
              <a:t>υποαλλεργικό</a:t>
            </a:r>
            <a:r>
              <a:rPr lang="el-GR" sz="1050" dirty="0">
                <a:latin typeface="Trebuchet MS" panose="020B0703020202090204" pitchFamily="34" charset="0"/>
                <a:cs typeface="Arial"/>
              </a:rPr>
              <a:t> και δεν φράσσει τους πόρους, για να καθαρίζει και να εξυγιαίνει απαλά το δέρμα</a:t>
            </a:r>
            <a:r>
              <a:rPr lang="en-GB" sz="1050" dirty="0">
                <a:latin typeface="Trebuchet MS" panose="020B0703020202090204" pitchFamily="34" charset="0"/>
                <a:cs typeface="Arial"/>
              </a:rPr>
              <a:t>. </a:t>
            </a:r>
            <a:r>
              <a:rPr lang="el-GR" sz="1050" dirty="0">
                <a:latin typeface="Trebuchet MS" panose="020B0703020202090204" pitchFamily="34" charset="0"/>
                <a:cs typeface="Arial"/>
              </a:rPr>
              <a:t>Συνδυαστικά με το </a:t>
            </a:r>
            <a:r>
              <a:rPr lang="en-GB" sz="1050" b="1" dirty="0" err="1">
                <a:latin typeface="Trebuchet MS" panose="020B0703020202090204" pitchFamily="34" charset="0"/>
                <a:cs typeface="Arial"/>
              </a:rPr>
              <a:t>Effaclar</a:t>
            </a:r>
            <a:r>
              <a:rPr lang="en-GB" sz="1050" b="1" dirty="0">
                <a:latin typeface="Trebuchet MS" panose="020B0703020202090204" pitchFamily="34" charset="0"/>
                <a:cs typeface="Arial"/>
              </a:rPr>
              <a:t> DUO+M</a:t>
            </a:r>
            <a:r>
              <a:rPr lang="en-GB" sz="1050" dirty="0">
                <a:latin typeface="Trebuchet MS" panose="020B0703020202090204" pitchFamily="34" charset="0"/>
                <a:cs typeface="Arial"/>
              </a:rPr>
              <a:t>,</a:t>
            </a:r>
            <a:r>
              <a:rPr lang="el-GR" sz="1050" dirty="0">
                <a:latin typeface="Trebuchet MS" panose="020B0703020202090204" pitchFamily="34" charset="0"/>
                <a:cs typeface="Arial"/>
              </a:rPr>
              <a:t> το</a:t>
            </a:r>
            <a:r>
              <a:rPr lang="en-GB" sz="1050" dirty="0">
                <a:latin typeface="Trebuchet MS" panose="020B0703020202090204" pitchFamily="34" charset="0"/>
                <a:cs typeface="Arial"/>
              </a:rPr>
              <a:t> </a:t>
            </a:r>
            <a:r>
              <a:rPr lang="en-GB" sz="1050" b="1" dirty="0" err="1">
                <a:latin typeface="Trebuchet MS" panose="020B0703020202090204" pitchFamily="34" charset="0"/>
                <a:cs typeface="Arial"/>
              </a:rPr>
              <a:t>Effaclar</a:t>
            </a:r>
            <a:r>
              <a:rPr lang="en-GB" sz="1050" b="1" dirty="0">
                <a:latin typeface="Trebuchet MS" panose="020B0703020202090204" pitchFamily="34" charset="0"/>
                <a:cs typeface="Arial"/>
              </a:rPr>
              <a:t> Purifying Gel Cleanser </a:t>
            </a:r>
            <a:r>
              <a:rPr lang="el-GR" sz="1050" b="1" dirty="0">
                <a:latin typeface="Trebuchet MS" panose="020B0703020202090204" pitchFamily="34" charset="0"/>
                <a:cs typeface="Arial"/>
              </a:rPr>
              <a:t>είναι η ιδανική ρουτίνα 2 βημάτων κατά των ατελειών </a:t>
            </a:r>
            <a:r>
              <a:rPr lang="el-GR" sz="1050" dirty="0">
                <a:latin typeface="Trebuchet MS" panose="020B0703020202090204" pitchFamily="34" charset="0"/>
                <a:cs typeface="Arial"/>
              </a:rPr>
              <a:t>για τους ασθενείς με ακμή</a:t>
            </a:r>
            <a:r>
              <a:rPr lang="en-GB" sz="1050" dirty="0">
                <a:latin typeface="Trebuchet MS" panose="020B0703020202090204" pitchFamily="34" charset="0"/>
                <a:cs typeface="Arial"/>
              </a:rPr>
              <a:t>.</a:t>
            </a:r>
            <a:endParaRPr lang="el-GR" sz="1050" dirty="0">
              <a:latin typeface="Trebuchet MS" panose="020B0703020202090204" pitchFamily="34" charset="0"/>
              <a:cs typeface="Arial"/>
            </a:endParaRPr>
          </a:p>
          <a:p>
            <a:pPr marL="12700">
              <a:lnSpc>
                <a:spcPct val="113000"/>
              </a:lnSpc>
              <a:spcBef>
                <a:spcPts val="280"/>
              </a:spcBef>
            </a:pPr>
            <a:endParaRPr lang="el-GR" sz="1050" dirty="0">
              <a:latin typeface="Trebuchet MS" panose="020B0703020202090204" pitchFamily="34" charset="0"/>
              <a:cs typeface="Arial"/>
            </a:endParaRPr>
          </a:p>
          <a:p>
            <a:pPr marL="12700">
              <a:lnSpc>
                <a:spcPct val="113000"/>
              </a:lnSpc>
              <a:spcBef>
                <a:spcPts val="280"/>
              </a:spcBef>
            </a:pPr>
            <a:r>
              <a:rPr lang="el-GR" sz="1050" dirty="0">
                <a:latin typeface="Trebuchet MS" panose="020B0703020202090204" pitchFamily="34" charset="0"/>
                <a:cs typeface="Arial"/>
              </a:rPr>
              <a:t>Διατίθεται επίσης σε </a:t>
            </a:r>
            <a:r>
              <a:rPr lang="el-GR" sz="1050" b="1" dirty="0">
                <a:latin typeface="Trebuchet MS" panose="020B0703020202090204" pitchFamily="34" charset="0"/>
                <a:cs typeface="Arial"/>
              </a:rPr>
              <a:t>νέο οικολογική </a:t>
            </a:r>
            <a:r>
              <a:rPr lang="en-US" sz="1050" b="1" dirty="0">
                <a:latin typeface="Trebuchet MS" panose="020B0703020202090204" pitchFamily="34" charset="0"/>
                <a:cs typeface="Arial"/>
              </a:rPr>
              <a:t>refill </a:t>
            </a:r>
            <a:r>
              <a:rPr lang="el-GR" sz="1050" b="1" dirty="0">
                <a:latin typeface="Trebuchet MS" panose="020B0703020202090204" pitchFamily="34" charset="0"/>
                <a:cs typeface="Arial"/>
              </a:rPr>
              <a:t>συνεργασία</a:t>
            </a:r>
            <a:r>
              <a:rPr lang="el-GR" sz="1050" dirty="0">
                <a:latin typeface="Trebuchet MS" panose="020B0703020202090204" pitchFamily="34" charset="0"/>
                <a:cs typeface="Arial"/>
              </a:rPr>
              <a:t>, για μείωση του πλαστικού κατά </a:t>
            </a:r>
            <a:r>
              <a:rPr lang="en-GB" sz="1050" dirty="0">
                <a:latin typeface="Trebuchet MS" panose="020B0703020202090204" pitchFamily="34" charset="0"/>
                <a:cs typeface="Arial"/>
              </a:rPr>
              <a:t>–73% </a:t>
            </a:r>
            <a:r>
              <a:rPr lang="el-GR" sz="1050" dirty="0">
                <a:latin typeface="Trebuchet MS" panose="020B0703020202090204" pitchFamily="34" charset="0"/>
                <a:cs typeface="Arial"/>
              </a:rPr>
              <a:t>και ελαχιστοποίηση του αντικτύπου στο περιβάλλον. </a:t>
            </a:r>
            <a:endParaRPr lang="en-GB" sz="1050" dirty="0">
              <a:latin typeface="Trebuchet MS" panose="020B0703020202090204" pitchFamily="34" charset="0"/>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7559992" cy="10692003"/>
          </a:xfrm>
          <a:prstGeom prst="rect">
            <a:avLst/>
          </a:prstGeom>
        </p:spPr>
      </p:pic>
      <p:sp>
        <p:nvSpPr>
          <p:cNvPr id="5" name="object 5"/>
          <p:cNvSpPr txBox="1"/>
          <p:nvPr/>
        </p:nvSpPr>
        <p:spPr>
          <a:xfrm>
            <a:off x="1119663" y="2678828"/>
            <a:ext cx="5320665" cy="5334345"/>
          </a:xfrm>
          <a:prstGeom prst="rect">
            <a:avLst/>
          </a:prstGeom>
        </p:spPr>
        <p:txBody>
          <a:bodyPr vert="horz" wrap="square" lIns="0" tIns="12700" rIns="0" bIns="0" rtlCol="0">
            <a:spAutoFit/>
          </a:bodyPr>
          <a:lstStyle/>
          <a:p>
            <a:pPr marL="50800" algn="just">
              <a:lnSpc>
                <a:spcPct val="100000"/>
              </a:lnSpc>
              <a:spcBef>
                <a:spcPts val="100"/>
              </a:spcBef>
            </a:pPr>
            <a:r>
              <a:rPr lang="el-GR" sz="1300" b="1">
                <a:solidFill>
                  <a:srgbClr val="FFFFFF"/>
                </a:solidFill>
                <a:latin typeface="Trebuchet MS" panose="020B0703020202090204" pitchFamily="34" charset="0"/>
                <a:cs typeface="Arial"/>
              </a:rPr>
              <a:t>ΣΧΕΤΙΚΑ ΜΕ ΤΗ</a:t>
            </a:r>
            <a:r>
              <a:rPr sz="1300" b="1">
                <a:solidFill>
                  <a:srgbClr val="FFFFFF"/>
                </a:solidFill>
                <a:latin typeface="Trebuchet MS" panose="020B0703020202090204" pitchFamily="34" charset="0"/>
                <a:cs typeface="Arial"/>
              </a:rPr>
              <a:t> LA ROCHE-POSAY</a:t>
            </a:r>
            <a:endParaRPr sz="1300">
              <a:latin typeface="Trebuchet MS" panose="020B0703020202090204" pitchFamily="34" charset="0"/>
              <a:cs typeface="Arial"/>
            </a:endParaRPr>
          </a:p>
          <a:p>
            <a:pPr marL="50800" marR="43180" algn="just">
              <a:lnSpc>
                <a:spcPct val="104200"/>
              </a:lnSpc>
              <a:spcBef>
                <a:spcPts val="1060"/>
              </a:spcBef>
            </a:pPr>
            <a:r>
              <a:rPr lang="el-GR" sz="1200" b="1">
                <a:solidFill>
                  <a:srgbClr val="FFFFFF"/>
                </a:solidFill>
                <a:latin typeface="Trebuchet MS" panose="020B0703020202090204" pitchFamily="34" charset="0"/>
                <a:cs typeface="Arial"/>
              </a:rPr>
              <a:t>Αποστολή της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της μάρκας που συνιστούν 90.000 δερματολόγοι σε ολόκληρο τον κόσμο</a:t>
            </a:r>
            <a:r>
              <a:rPr lang="el-GR" sz="1200" b="1" baseline="30000">
                <a:solidFill>
                  <a:srgbClr val="FFFFFF"/>
                </a:solidFill>
                <a:latin typeface="Trebuchet MS" panose="020B0703020202090204" pitchFamily="34" charset="0"/>
                <a:cs typeface="Arial"/>
              </a:rPr>
              <a:t>1</a:t>
            </a:r>
            <a:r>
              <a:rPr lang="el-GR" sz="1200" b="1">
                <a:solidFill>
                  <a:srgbClr val="FFFFFF"/>
                </a:solidFill>
                <a:latin typeface="Trebuchet MS" panose="020B0703020202090204" pitchFamily="34" charset="0"/>
                <a:cs typeface="Arial"/>
              </a:rPr>
              <a:t>, είναι να προσφέρει δερματολογικές λύσεις περιποίησης με ουσιαστικά αποτελέσματα. Η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που δημιουργήθηκε από έναν φαρμακοποιό το 1975, έχει παρουσία σήμερα σε περισσότερες από 60 χώρες. Προσφέρει μια μοναδική γκάμα προϊόντων για την καθημερινή φροντίδα κάθε τύπου δέρματος, και ενθαρρύνει τις καλές πρακτικές περιποίησης, ανάλογα με τις εκάστοτε ανάγκες κάθε ατόμου. Η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δημιουργεί συνθέσεις εμπλουτισμένες με το αποκλειστικό νερό της, πλούσιο σε Σελήνιο, το οποίο χρησιμοποιείται επίσης στο Ιαματικό Κέντρο –το πρώτο Κέντρο Δερματολογίας στην Ευρώπη– για τις αντιοξειδωτικές και καταπραϋντικές ιδιότητές του. Οι συνθέσεις των προϊόντων αναπτύσσονται βάσει μιας αυστηρής χάρτας, περιέχοντας τον ελάχιστο δυνατό αριθμό συστατικών στις βέλτιστες συγκεντρώσεις. Επιπλέον, τα προϊόντα της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υπόκεινται σε αυστηρές κλινικές δοκιμές, ώστε να επιβεβαιωθεί η αποτελεσματικότητα και η ασφάλειά τους ακόμα και για το ευαίσθητο δέρμα. Το 2020, η </a:t>
            </a:r>
            <a:r>
              <a:rPr lang="en-GB" sz="1200" b="1">
                <a:solidFill>
                  <a:srgbClr val="FFFFFF"/>
                </a:solidFill>
                <a:latin typeface="Trebuchet MS" panose="020B0703020202090204" pitchFamily="34" charset="0"/>
                <a:cs typeface="Arial"/>
              </a:rPr>
              <a:t>La Roche-Posay</a:t>
            </a:r>
            <a:r>
              <a:rPr lang="el-GR" sz="1200" b="1">
                <a:solidFill>
                  <a:srgbClr val="FFFFFF"/>
                </a:solidFill>
                <a:latin typeface="Trebuchet MS" panose="020B0703020202090204" pitchFamily="34" charset="0"/>
                <a:cs typeface="Arial"/>
              </a:rPr>
              <a:t> έκανε ένα βήμα ακόμα πιο πέρα στη δέσμευσή της για την προστασία του πλανήτη. Εκτός από το λανσάρισμα των πρώτων οικολογικών αντιηλιακών </a:t>
            </a:r>
            <a:r>
              <a:rPr lang="el-GR" sz="1200" b="1" err="1">
                <a:solidFill>
                  <a:srgbClr val="FFFFFF"/>
                </a:solidFill>
                <a:latin typeface="Trebuchet MS" panose="020B0703020202090204" pitchFamily="34" charset="0"/>
                <a:cs typeface="Arial"/>
              </a:rPr>
              <a:t>σωληναρίων</a:t>
            </a:r>
            <a:r>
              <a:rPr lang="el-GR" sz="1200" b="1">
                <a:solidFill>
                  <a:srgbClr val="FFFFFF"/>
                </a:solidFill>
                <a:latin typeface="Trebuchet MS" panose="020B0703020202090204" pitchFamily="34" charset="0"/>
                <a:cs typeface="Arial"/>
              </a:rPr>
              <a:t> με χαρτόνι, η μάρκα ανακοίνωσε επίσης ένα μακροπρόθεσμο σχέδιο για τη μείωση της χρήσης νέου πλαστικού κατά 70% μέχρι το 2025. Επιπλέον, από το 2019, το </a:t>
            </a:r>
            <a:r>
              <a:rPr lang="en-GB" sz="1200" b="1" err="1">
                <a:solidFill>
                  <a:srgbClr val="FFFFFF"/>
                </a:solidFill>
                <a:latin typeface="Trebuchet MS" panose="020B0703020202090204" pitchFamily="34" charset="0"/>
                <a:cs typeface="Arial"/>
              </a:rPr>
              <a:t>Fondation</a:t>
            </a:r>
            <a:r>
              <a:rPr lang="en-GB" sz="1200" b="1">
                <a:solidFill>
                  <a:srgbClr val="FFFFFF"/>
                </a:solidFill>
                <a:latin typeface="Trebuchet MS" panose="020B0703020202090204" pitchFamily="34" charset="0"/>
                <a:cs typeface="Arial"/>
              </a:rPr>
              <a:t> La Roche-Posay </a:t>
            </a:r>
            <a:r>
              <a:rPr lang="el-GR" sz="1200" b="1">
                <a:solidFill>
                  <a:srgbClr val="FFFFFF"/>
                </a:solidFill>
                <a:latin typeface="Trebuchet MS" panose="020B0703020202090204" pitchFamily="34" charset="0"/>
                <a:cs typeface="Arial"/>
              </a:rPr>
              <a:t>έχει δεσμευτεί να βελτιώσει τη ζωή των παιδιών με καρκίνο και των οικογενειών τους. Για περισσότερες πληροφορίες σχετικά με τη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επισκεφθείτε το </a:t>
            </a:r>
            <a:r>
              <a:rPr lang="en-GB" sz="1200" b="1" u="sng" err="1">
                <a:solidFill>
                  <a:srgbClr val="FFFFFF"/>
                </a:solidFill>
                <a:latin typeface="Trebuchet MS" panose="020B0703020202090204" pitchFamily="34" charset="0"/>
                <a:cs typeface="Arial"/>
              </a:rPr>
              <a:t>www.laroche-posay.com</a:t>
            </a:r>
            <a:r>
              <a:rPr lang="en-GB" sz="1200" b="1">
                <a:solidFill>
                  <a:srgbClr val="FFFFFF"/>
                </a:solidFill>
                <a:latin typeface="Trebuchet MS" panose="020B0703020202090204" pitchFamily="34" charset="0"/>
                <a:cs typeface="Arial"/>
              </a:rPr>
              <a:t> </a:t>
            </a:r>
            <a:r>
              <a:rPr lang="el-GR" sz="1200" b="1">
                <a:solidFill>
                  <a:srgbClr val="FFFFFF"/>
                </a:solidFill>
                <a:latin typeface="Trebuchet MS" panose="020B0703020202090204" pitchFamily="34" charset="0"/>
                <a:cs typeface="Arial"/>
              </a:rPr>
              <a:t>και ακολουθήστε τη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στο </a:t>
            </a:r>
            <a:r>
              <a:rPr lang="en-GB" sz="1200" b="1">
                <a:solidFill>
                  <a:srgbClr val="FFFFFF"/>
                </a:solidFill>
                <a:latin typeface="Trebuchet MS" panose="020B0703020202090204" pitchFamily="34" charset="0"/>
                <a:cs typeface="Arial"/>
              </a:rPr>
              <a:t>Instagram</a:t>
            </a:r>
            <a:r>
              <a:rPr lang="el-GR" sz="1200" b="1">
                <a:solidFill>
                  <a:srgbClr val="FFFFFF"/>
                </a:solidFill>
                <a:latin typeface="Trebuchet MS" panose="020B0703020202090204" pitchFamily="34" charset="0"/>
                <a:cs typeface="Arial"/>
              </a:rPr>
              <a:t> και το </a:t>
            </a:r>
            <a:r>
              <a:rPr lang="en-GB" sz="1200" b="1">
                <a:solidFill>
                  <a:srgbClr val="FFFFFF"/>
                </a:solidFill>
                <a:latin typeface="Trebuchet MS" panose="020B0703020202090204" pitchFamily="34" charset="0"/>
                <a:cs typeface="Arial"/>
              </a:rPr>
              <a:t>Facebook.</a:t>
            </a:r>
            <a:endParaRPr lang="el-GR" sz="1200" b="1">
              <a:solidFill>
                <a:srgbClr val="FFFFFF"/>
              </a:solidFill>
              <a:latin typeface="Trebuchet MS" panose="020B0703020202090204" pitchFamily="34" charset="0"/>
              <a:cs typeface="Arial"/>
            </a:endParaRPr>
          </a:p>
        </p:txBody>
      </p:sp>
      <p:sp>
        <p:nvSpPr>
          <p:cNvPr id="6" name="object 6"/>
          <p:cNvSpPr txBox="1"/>
          <p:nvPr/>
        </p:nvSpPr>
        <p:spPr>
          <a:xfrm>
            <a:off x="7254118" y="7034401"/>
            <a:ext cx="102592" cy="3540125"/>
          </a:xfrm>
          <a:prstGeom prst="rect">
            <a:avLst/>
          </a:prstGeom>
        </p:spPr>
        <p:txBody>
          <a:bodyPr vert="vert270" wrap="square" lIns="0" tIns="15240" rIns="0" bIns="0" rtlCol="0">
            <a:spAutoFit/>
          </a:bodyPr>
          <a:lstStyle/>
          <a:p>
            <a:pPr marL="12700" marR="5080">
              <a:lnSpc>
                <a:spcPts val="400"/>
              </a:lnSpc>
              <a:spcBef>
                <a:spcPts val="120"/>
              </a:spcBef>
            </a:pPr>
            <a:r>
              <a:rPr sz="300" baseline="41666">
                <a:solidFill>
                  <a:srgbClr val="FFFFFF"/>
                </a:solidFill>
                <a:latin typeface="Trebuchet MS" panose="020B0703020202090204" pitchFamily="34" charset="0"/>
                <a:cs typeface="Arial"/>
              </a:rPr>
              <a:t>1 </a:t>
            </a:r>
            <a:r>
              <a:rPr lang="el-GR" sz="400">
                <a:solidFill>
                  <a:srgbClr val="FFFFFF"/>
                </a:solidFill>
                <a:latin typeface="Trebuchet MS" panose="020B0703020202090204" pitchFamily="34" charset="0"/>
                <a:cs typeface="Arial"/>
              </a:rPr>
              <a:t>ΠΗΓΗ: ΕΡΕΥΝΑ ΓΙΑ ΤΗΝ ΑΓΟΡΑ ΤΩΝ ΔΕΡΜΟΚΑΛΛΥΝΤΙΚΩΝ, Η ΟΠΟΙΑ ΔΙΕΝΕΡΓΗΘΗΚΕ ΑΠΟ ΤΗΝ </a:t>
            </a:r>
            <a:r>
              <a:rPr lang="en-GB" sz="400">
                <a:solidFill>
                  <a:srgbClr val="FFFFFF"/>
                </a:solidFill>
                <a:latin typeface="Trebuchet MS" panose="020B0703020202090204" pitchFamily="34" charset="0"/>
                <a:cs typeface="Arial"/>
              </a:rPr>
              <a:t>IQVIA </a:t>
            </a:r>
            <a:r>
              <a:rPr lang="el-GR" sz="400">
                <a:solidFill>
                  <a:srgbClr val="FFFFFF"/>
                </a:solidFill>
                <a:latin typeface="Trebuchet MS" panose="020B0703020202090204" pitchFamily="34" charset="0"/>
                <a:cs typeface="Arial"/>
              </a:rPr>
              <a:t>ΚΑΙ ΑΛΛΟΥΣ ΕΤΑΙΡΟΥΣ (</a:t>
            </a:r>
            <a:r>
              <a:rPr lang="en-GB" sz="400">
                <a:solidFill>
                  <a:srgbClr val="FFFFFF"/>
                </a:solidFill>
                <a:latin typeface="Trebuchet MS" panose="020B0703020202090204" pitchFamily="34" charset="0"/>
                <a:cs typeface="Arial"/>
              </a:rPr>
              <a:t>IPSOS, TNS) </a:t>
            </a:r>
            <a:r>
              <a:rPr lang="el-GR" sz="400">
                <a:solidFill>
                  <a:srgbClr val="FFFFFF"/>
                </a:solidFill>
                <a:latin typeface="Trebuchet MS" panose="020B0703020202090204" pitchFamily="34" charset="0"/>
                <a:cs typeface="Arial"/>
              </a:rPr>
              <a:t>ΚΑΤΑ ΤΗΝ ΠΕΡΙΟΔΟ ΣΕΠΤΕΜΒΡΙΟΣ 2017-ΑΥΓΟΥΣΤΟΣ 2018, ΣΕ ΔΕΡΜΑΤΟΛΟΓΟΥΣ ΣΕ 62 ΧΩΡΕΣ.</a:t>
            </a:r>
            <a:endParaRPr sz="400">
              <a:latin typeface="Trebuchet MS" panose="020B0703020202090204" pitchFamily="34" charset="0"/>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2fdef32-44eb-449b-ad4d-9ed76f614146" xsi:nil="true"/>
    <lcf76f155ced4ddcb4097134ff3c332f xmlns="fd14bae5-c034-470d-965f-5ad14afa15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9AA5F89321EF47B06CFACFB32B8FEF" ma:contentTypeVersion="17" ma:contentTypeDescription="Crée un document." ma:contentTypeScope="" ma:versionID="6c56913a3c2bdf4f87fd168af7cf20c7">
  <xsd:schema xmlns:xsd="http://www.w3.org/2001/XMLSchema" xmlns:xs="http://www.w3.org/2001/XMLSchema" xmlns:p="http://schemas.microsoft.com/office/2006/metadata/properties" xmlns:ns2="fd14bae5-c034-470d-965f-5ad14afa15c7" xmlns:ns3="82fdef32-44eb-449b-ad4d-9ed76f614146" targetNamespace="http://schemas.microsoft.com/office/2006/metadata/properties" ma:root="true" ma:fieldsID="08d29e624a15ee4fdc4a104d7365ff24" ns2:_="" ns3:_="">
    <xsd:import namespace="fd14bae5-c034-470d-965f-5ad14afa15c7"/>
    <xsd:import namespace="82fdef32-44eb-449b-ad4d-9ed76f6141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4bae5-c034-470d-965f-5ad14afa1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95695907-6fe8-4d6a-bae9-9d62cd25b83c" ma:termSetId="09814cd3-568e-fe90-9814-8d621ff8fb84" ma:anchorId="fba54fb3-c3e1-fe81-a776-ca4b69148c4d" ma:open="true" ma:isKeyword="false">
      <xsd:complexType>
        <xsd:sequence>
          <xsd:element ref="pc:Terms" minOccurs="0" maxOccurs="1"/>
        </xsd:sequence>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fdef32-44eb-449b-ad4d-9ed76f61414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b24d05a6-b858-4480-88f2-6c30a1ee1ebb}" ma:internalName="TaxCatchAll" ma:showField="CatchAllData" ma:web="82fdef32-44eb-449b-ad4d-9ed76f6141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2A056C-B32B-4450-8AF0-578B631A9E62}">
  <ds:schemaRefs>
    <ds:schemaRef ds:uri="http://schemas.microsoft.com/sharepoint/v3/contenttype/forms"/>
  </ds:schemaRefs>
</ds:datastoreItem>
</file>

<file path=customXml/itemProps2.xml><?xml version="1.0" encoding="utf-8"?>
<ds:datastoreItem xmlns:ds="http://schemas.openxmlformats.org/officeDocument/2006/customXml" ds:itemID="{468F3486-64C3-4CA3-AB22-B02D0BA899E8}">
  <ds:schemaRefs>
    <ds:schemaRef ds:uri="fd14bae5-c034-470d-965f-5ad14afa15c7"/>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82fdef32-44eb-449b-ad4d-9ed76f614146"/>
    <ds:schemaRef ds:uri="http://www.w3.org/XML/1998/namespace"/>
  </ds:schemaRefs>
</ds:datastoreItem>
</file>

<file path=customXml/itemProps3.xml><?xml version="1.0" encoding="utf-8"?>
<ds:datastoreItem xmlns:ds="http://schemas.openxmlformats.org/officeDocument/2006/customXml" ds:itemID="{B73AED93-B8A9-4A4E-ACE1-4B0E32E0DA47}">
  <ds:schemaRefs>
    <ds:schemaRef ds:uri="82fdef32-44eb-449b-ad4d-9ed76f614146"/>
    <ds:schemaRef ds:uri="fd14bae5-c034-470d-965f-5ad14afa15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2505</Words>
  <Application>Microsoft Office PowerPoint</Application>
  <PresentationFormat>Custom</PresentationFormat>
  <Paragraphs>153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Η ΕΠΑΝΑΣΤΑΣΗ ΤΗΣ ΕΠΙΣΤΗΜΗΣ ΤΟΥ ΜΙΚΡΟΒΙΩΜΑΤΟΣ</vt:lpstr>
      <vt:lpstr>ΣΥΝΕΝΤΕΥΞΗ</vt:lpstr>
      <vt:lpstr>PowerPoint Presentation</vt:lpstr>
      <vt:lpstr>PowerPoint Presentation</vt:lpstr>
      <vt:lpstr>ΣΥΝΘΕΣΗ ΜΕ ΑΚΟΜΑ ΚΑΛΥΤΕΡΗ ΒΑΘΜΟΛΟΓΙΑ ΠΕΡΙΒΑΛΛΟΝΤΙΚΟΥ ΑΝΤΙΚΤΥΠΟΥ</vt:lpstr>
      <vt:lpstr>ΝΕΟ EFFACLAR PURIFYING GEL CLEANSER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PAPADIMITRIOU Alexia</cp:lastModifiedBy>
  <cp:revision>3</cp:revision>
  <dcterms:created xsi:type="dcterms:W3CDTF">2023-07-07T11:45:50Z</dcterms:created>
  <dcterms:modified xsi:type="dcterms:W3CDTF">2023-10-19T10:25:05Z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2023-07-04T00:00:00Z</vt:filetime>
  </property>
  <property fmtid="{D5CDD505-2E9C-101B-9397-08002B2CF9AE}" pid="3" name="Creator">
    <vt:lpwstr>Adobe InDesign 18.3 (Windows)</vt:lpwstr>
  </property>
  <property fmtid="{D5CDD505-2E9C-101B-9397-08002B2CF9AE}" pid="4" name="LastSaved">
    <vt:filetime>2023-07-07T00:00:00Z</vt:filetime>
  </property>
  <property fmtid="{D5CDD505-2E9C-101B-9397-08002B2CF9AE}" pid="5" name="Producer">
    <vt:lpwstr>Adobe PDF Library 17.0</vt:lpwstr>
  </property>
  <property fmtid="{D5CDD505-2E9C-101B-9397-08002B2CF9AE}" pid="6" name="ContentTypeId">
    <vt:lpwstr>0x010100299AA5F89321EF47B06CFACFB32B8FEF</vt:lpwstr>
  </property>
  <property fmtid="{D5CDD505-2E9C-101B-9397-08002B2CF9AE}" pid="7" name="MSIP_Label_f43b7177-c66c-4b22-a350-7ee86f9a1e74_Enabled">
    <vt:lpwstr>true</vt:lpwstr>
  </property>
  <property fmtid="{D5CDD505-2E9C-101B-9397-08002B2CF9AE}" pid="8" name="MSIP_Label_f43b7177-c66c-4b22-a350-7ee86f9a1e74_SetDate">
    <vt:lpwstr>2023-07-13T11:27:16Z</vt:lpwstr>
  </property>
  <property fmtid="{D5CDD505-2E9C-101B-9397-08002B2CF9AE}" pid="9" name="MSIP_Label_f43b7177-c66c-4b22-a350-7ee86f9a1e74_Method">
    <vt:lpwstr>Standard</vt:lpwstr>
  </property>
  <property fmtid="{D5CDD505-2E9C-101B-9397-08002B2CF9AE}" pid="10" name="MSIP_Label_f43b7177-c66c-4b22-a350-7ee86f9a1e74_Name">
    <vt:lpwstr>C1_Internal use</vt:lpwstr>
  </property>
  <property fmtid="{D5CDD505-2E9C-101B-9397-08002B2CF9AE}" pid="11" name="MSIP_Label_f43b7177-c66c-4b22-a350-7ee86f9a1e74_SiteId">
    <vt:lpwstr>e4e1abd9-eac7-4a71-ab52-da5c998aa7ba</vt:lpwstr>
  </property>
  <property fmtid="{D5CDD505-2E9C-101B-9397-08002B2CF9AE}" pid="12" name="MSIP_Label_f43b7177-c66c-4b22-a350-7ee86f9a1e74_ActionId">
    <vt:lpwstr>a8384b3a-507a-4405-950d-c89e8ffcf7fc</vt:lpwstr>
  </property>
  <property fmtid="{D5CDD505-2E9C-101B-9397-08002B2CF9AE}" pid="13" name="MSIP_Label_f43b7177-c66c-4b22-a350-7ee86f9a1e74_ContentBits">
    <vt:lpwstr>2</vt:lpwstr>
  </property>
  <property fmtid="{D5CDD505-2E9C-101B-9397-08002B2CF9AE}" pid="14" name="ClassificationContentMarkingFooterLocations">
    <vt:lpwstr>Office Theme:8</vt:lpwstr>
  </property>
  <property fmtid="{D5CDD505-2E9C-101B-9397-08002B2CF9AE}" pid="15" name="ClassificationContentMarkingFooterText">
    <vt:lpwstr>C1 - Internal use</vt:lpwstr>
  </property>
  <property fmtid="{D5CDD505-2E9C-101B-9397-08002B2CF9AE}" pid="16" name="MediaServiceImageTags">
    <vt:lpwstr/>
  </property>
</Properties>
</file>