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1.jpg" ContentType="image/jpg"/>
  <Override PartName="/ppt/media/image14.jpg" ContentType="image/jpg"/>
  <Override PartName="/ppt/media/image17.jpg" ContentType="image/jpg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147479506" r:id="rId5"/>
    <p:sldId id="2147479504" r:id="rId6"/>
    <p:sldId id="2147479502" r:id="rId7"/>
    <p:sldId id="2147479503" r:id="rId8"/>
    <p:sldId id="270" r:id="rId9"/>
    <p:sldId id="2147479505" r:id="rId10"/>
    <p:sldId id="2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B4C336-3467-8C88-2F85-2AAA46DD363F}" name="GEORGOPOULOU Aikaterini" initials="GA" userId="S::aikaterini.georgopoulou@loreal.com::9bbd183b-5b8b-42a9-9535-ba496cf2a17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02BB99-EF2C-4A5A-861E-940EBC7F3E89}" v="3" dt="2024-02-27T13:33:54.4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08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CAE69-BAD4-4082-B7EB-301A86E09B2F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2319E-7CFB-4F9A-8D75-29BEA81FA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37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kumimoji="0" lang="el-GR" sz="12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Futura Lt BT"/>
                <a:ea typeface="+mn-ea"/>
                <a:cs typeface="+mn-cs"/>
              </a:rPr>
              <a:t>Νέα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Futura Lt BT"/>
                <a:ea typeface="+mn-ea"/>
                <a:cs typeface="+mn-cs"/>
              </a:rPr>
              <a:t>Neovadiol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Futura Lt BT"/>
                <a:ea typeface="+mn-ea"/>
                <a:cs typeface="+mn-cs"/>
              </a:rPr>
              <a:t> </a:t>
            </a:r>
            <a:r>
              <a:rPr kumimoji="0" lang="el-GR" sz="12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Futura Lt BT"/>
                <a:ea typeface="+mn-ea"/>
                <a:cs typeface="+mn-cs"/>
              </a:rPr>
              <a:t>με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Futura Lt BT"/>
                <a:ea typeface="+mn-ea"/>
                <a:cs typeface="+mn-cs"/>
              </a:rPr>
              <a:t>SPF50</a:t>
            </a:r>
            <a:endParaRPr kumimoji="0" lang="el-GR" sz="1200" b="1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Futura Lt BT"/>
              <a:ea typeface="+mn-ea"/>
              <a:cs typeface="+mn-cs"/>
            </a:endParaRPr>
          </a:p>
          <a:p>
            <a:pPr>
              <a:defRPr/>
            </a:pPr>
            <a:r>
              <a:rPr kumimoji="0" lang="el-GR" sz="12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Futura Lt BT"/>
                <a:ea typeface="+mn-ea"/>
                <a:cs typeface="+mn-cs"/>
              </a:rPr>
              <a:t>Με δράση </a:t>
            </a:r>
            <a:r>
              <a:rPr lang="el-GR" b="1">
                <a:highlight>
                  <a:srgbClr val="FFFF00"/>
                </a:highlight>
                <a:latin typeface="Futura Lt BT"/>
              </a:rPr>
              <a:t> </a:t>
            </a:r>
            <a:r>
              <a:rPr kumimoji="0" lang="el-GR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</a:rPr>
              <a:t>ΣΥΣΦΙΞΗΣ &amp; ΜΕΙΩΣΗΣ ΚΗΛΙΔΩΝ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/>
              <a:cs typeface="Arial"/>
              <a:sym typeface="Arial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uLnTx/>
              <a:uFillTx/>
              <a:latin typeface="Century Gothic"/>
              <a:cs typeface="Arial"/>
            </a:endParaRPr>
          </a:p>
          <a:p>
            <a:r>
              <a:rPr lang="el-GR" b="1">
                <a:solidFill>
                  <a:srgbClr val="000000"/>
                </a:solidFill>
                <a:latin typeface="Century Gothic"/>
                <a:cs typeface="Arial"/>
              </a:rPr>
              <a:t>Αναφορά στα αποτελέσματα τα οποία είναι ΕΞΑΙΡΕΤΙΚΑ</a:t>
            </a:r>
            <a:endParaRPr lang="el-GR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uLnTx/>
              <a:uFillTx/>
              <a:latin typeface="Century Gothic"/>
              <a:cs typeface="Arial"/>
            </a:endParaRPr>
          </a:p>
          <a:p>
            <a:r>
              <a:rPr lang="el-GR" b="1">
                <a:solidFill>
                  <a:srgbClr val="000000"/>
                </a:solidFill>
                <a:latin typeface="Century Gothic"/>
                <a:cs typeface="Arial"/>
              </a:rPr>
              <a:t>Σε ρυτίδες!</a:t>
            </a:r>
          </a:p>
          <a:p>
            <a:r>
              <a:rPr lang="el-GR" b="1">
                <a:solidFill>
                  <a:srgbClr val="000000"/>
                </a:solidFill>
                <a:latin typeface="Century Gothic"/>
                <a:cs typeface="Arial"/>
              </a:rPr>
              <a:t>Σε σύσφιξη !!</a:t>
            </a:r>
          </a:p>
          <a:p>
            <a:r>
              <a:rPr lang="el-GR" b="1">
                <a:solidFill>
                  <a:srgbClr val="000000"/>
                </a:solidFill>
                <a:latin typeface="Century Gothic"/>
                <a:cs typeface="Arial"/>
              </a:rPr>
              <a:t>Σε λάμψη!!!</a:t>
            </a:r>
          </a:p>
          <a:p>
            <a:endParaRPr lang="en-US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PT Medium" panose="020B0602020204020303" pitchFamily="34" charset="0"/>
              <a:cs typeface="Arial"/>
            </a:endParaRPr>
          </a:p>
          <a:p>
            <a:endParaRPr lang="en-US" b="1">
              <a:highlight>
                <a:srgbClr val="FFFF00"/>
              </a:highlight>
              <a:latin typeface="Futura Lt BT"/>
            </a:endParaRPr>
          </a:p>
          <a:p>
            <a:r>
              <a:rPr lang="en-US" b="1">
                <a:highlight>
                  <a:srgbClr val="FFFF00"/>
                </a:highlight>
                <a:latin typeface="Futura Lt BT"/>
              </a:rPr>
              <a:t> </a:t>
            </a: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4C2A37-62A2-472B-A5B4-F58F70640552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765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l-GR"/>
              <a:t>Δερματολογικά δραστικά συστατικά όπως το πασίγνωστο PROXYLANE, το Εκχύλισμα </a:t>
            </a:r>
            <a:r>
              <a:rPr lang="el-GR" err="1"/>
              <a:t>Κασσίας</a:t>
            </a:r>
            <a:r>
              <a:rPr lang="el-GR"/>
              <a:t>, τα απαραίτητα λιπαρά οξέα Ωμέγα 3-6-9, για αύξηση της </a:t>
            </a:r>
            <a:r>
              <a:rPr lang="el-GR" err="1"/>
              <a:t>σφριγηλότητας</a:t>
            </a:r>
            <a:r>
              <a:rPr lang="el-GR"/>
              <a:t>, λείανση των ρυτίδων και θρέψη</a:t>
            </a:r>
          </a:p>
          <a:p>
            <a:pPr>
              <a:defRPr/>
            </a:pPr>
            <a:r>
              <a:rPr lang="el-GR"/>
              <a:t>     συνδυάζονται με τη ΝΙΑΣΙΝΑΜΙΔΗ για διόρθωση των κηλίδων και φίλτρα UV, για προστασία από τη UV ακτινοβολία και πρόληψη.</a:t>
            </a:r>
            <a:endParaRPr lang="el-GR">
              <a:cs typeface="Calibri"/>
            </a:endParaRPr>
          </a:p>
          <a:p>
            <a:pPr>
              <a:defRPr/>
            </a:pPr>
            <a:r>
              <a:rPr lang="el-GR"/>
              <a:t>     Οι χρωστικές Μαργαριταριού  έρχονται να διορθώσουν τον τόνο και να δώσουν μία απαράμιλλη λάμψη στην επιδερμίδα</a:t>
            </a:r>
            <a:endParaRPr lang="el-GR">
              <a:cs typeface="Calibri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4C2A37-62A2-472B-A5B4-F58F70640552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5644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/>
              <a:t>ΧΡΩΣΤΙΚΕΣ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5D1AB-AC6E-4EE3-880E-DDA3A16C87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44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6F892-19E8-E2E3-2E46-A64FBE4508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250E46-FA47-62C7-FC78-012E88B71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EF4F6-5191-7C0C-69CE-43EB5C1D1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DC7F-985D-40C4-8BD8-403C244225C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A6058-7E01-431C-5440-BC9F1134C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ECB8D-8B63-515B-83AE-EC38B641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D7141-4F96-46C7-A9FD-5EEF22809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15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86DEF-D150-9859-0B04-59423446E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B8619-5CA6-F1B4-8107-8990234107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D195A-C4AC-2173-A319-55847C45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DC7F-985D-40C4-8BD8-403C244225C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6D555-B3FC-AF64-ACC4-24535D506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3E04F-8600-7D93-E591-FF2662047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D7141-4F96-46C7-A9FD-5EEF22809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92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2D72F3-A048-DD36-0322-46F86D075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F27A68-1FA9-FBF5-FEF5-060D49483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9449A-B6A1-9FE8-0756-D5281B138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DC7F-985D-40C4-8BD8-403C244225C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4B832-115D-8380-5259-1D0284DE4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147FD-8D20-BA7C-3EFE-B3253931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D7141-4F96-46C7-A9FD-5EEF22809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43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5C186-3519-712E-B492-93CB80E07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B5755-9860-F0D6-7CF3-4239CD0AD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092A8-C412-87C3-EB5D-ECBEFED51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DC7F-985D-40C4-8BD8-403C244225C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A9091-AFC8-5441-DF44-09D3FE4CE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76A04-2CEE-8404-10EA-699E9BCFC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D7141-4F96-46C7-A9FD-5EEF22809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2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BE936-6182-F684-6316-5ABC6D864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D96371-BA6B-7A36-B871-AFA07031D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394CA-77FF-52DC-081C-6951D698C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DC7F-985D-40C4-8BD8-403C244225C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B1F98-52C0-BEA5-3A26-F2631A977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DF4F9-05B0-EBBB-22AE-DFAB93752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D7141-4F96-46C7-A9FD-5EEF22809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52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A179A-B342-277D-EDD5-D2A40696D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C5024-FAC4-EE25-F76D-C8CB61903D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E01B7-E51C-EDF0-3925-B38D07F73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59536-B0C6-C795-BC9B-17D014E4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DC7F-985D-40C4-8BD8-403C244225C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23B46-7DFA-6310-14F3-8080CF1DB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3E0DB-E440-D106-E5BA-CED1EBCBF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D7141-4F96-46C7-A9FD-5EEF22809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2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6470B-2BC7-3667-E643-1C640D89E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08F6D-7C2D-08E4-5E56-9CFA9F80D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1C01CC-9419-86BE-A40C-DB158B017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41EC6E-BAF3-3EEE-3D60-00FD5B92F6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0F59D4-A8CF-3E1F-D12D-D6FB68064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452BDF-01C1-24DA-2F08-D0CDE7DC1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DC7F-985D-40C4-8BD8-403C244225C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46351A-8A2F-F10B-BEAD-E4BBF918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ABFF43-8A1C-7E66-B0BC-FC69652E8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D7141-4F96-46C7-A9FD-5EEF22809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3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3EA8-C606-1782-DA04-C1E405B4B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22405A-F55E-AA8F-6F55-CF7EEE42F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DC7F-985D-40C4-8BD8-403C244225C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9CCCF1-0217-1EF4-A370-0A913FC41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866AC-5A22-1591-8E10-6AD5CEA5F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D7141-4F96-46C7-A9FD-5EEF22809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3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825D1-EA72-A36E-0DDF-E80794B0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DC7F-985D-40C4-8BD8-403C244225C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9CCED2-AFB9-18D2-8EEB-90458F9E0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0CE06-4C9B-DAD1-ED00-30551BE0F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D7141-4F96-46C7-A9FD-5EEF22809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16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7482A-B72E-A5C2-C6AD-A00B389B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ACE7F-7391-AB3D-EDDC-1B4803F5A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DB49A-F1F8-2C22-6CFC-9F098C3C0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89B0A-6439-A3CB-61D3-0670128A0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DC7F-985D-40C4-8BD8-403C244225C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0CFBA-6F32-4113-B3B5-2E841477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A26E5-0C1D-1885-47F5-DABA2D36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D7141-4F96-46C7-A9FD-5EEF22809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16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5A41B-9562-2F19-1CBF-D1FE03B33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B6440D-F235-D1A2-3C15-908CEA0762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A6977-F739-9F95-FC10-0548BBB73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B5A675-B4CE-D5D5-55F9-6B8329995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5DC7F-985D-40C4-8BD8-403C244225C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5CD09-9F2B-A85E-985C-A8F71EAF5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907535-909B-ECCC-50F2-AC9899C5E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D7141-4F96-46C7-A9FD-5EEF22809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19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190A89-815C-CBD1-20D1-2897E5E70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355B0-E181-4EAB-3D51-397A3F996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6F8D-EEC4-7C74-1C0A-87351BA800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5DC7F-985D-40C4-8BD8-403C244225C8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ECB1A-7A9B-F1AA-365C-2FE133150A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7649D-051F-3DE5-03DF-E3ED2461F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D7141-4F96-46C7-A9FD-5EEF228097F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8C29BC-8035-5ED9-7D72-481DB91B5B5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673725" y="6720840"/>
            <a:ext cx="876300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C1 - Internal use</a:t>
            </a:r>
          </a:p>
        </p:txBody>
      </p:sp>
    </p:spTree>
    <p:extLst>
      <p:ext uri="{BB962C8B-B14F-4D97-AF65-F5344CB8AC3E}">
        <p14:creationId xmlns:p14="http://schemas.microsoft.com/office/powerpoint/2010/main" val="187976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chy.gr/proionta/peripoihsh-dermatos/kremes-proswpou/emmhnopaush/neovadiol-krema-hmeras-gia-susfiksh-meiwsh-khlidwn-me-spf50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4.jp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vichy.gr/arthra/emmhnopaush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eva.papadopoulou@ogilvy.com" TargetMode="External"/><Relationship Id="rId4" Type="http://schemas.openxmlformats.org/officeDocument/2006/relationships/hyperlink" Target="mailto:aikaterini.georgopoulou@loreal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miling with a bottle of cream&#10;&#10;Description automatically generated">
            <a:extLst>
              <a:ext uri="{FF2B5EF4-FFF2-40B4-BE49-F238E27FC236}">
                <a16:creationId xmlns:a16="http://schemas.microsoft.com/office/drawing/2014/main" id="{D0167B20-24D4-F84F-4C4E-A443D26049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" b="-37"/>
          <a:stretch/>
        </p:blipFill>
        <p:spPr>
          <a:xfrm>
            <a:off x="976379" y="9081"/>
            <a:ext cx="10113380" cy="685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03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lose-up of a person's face&#10;&#10;Description automatically generated">
            <a:extLst>
              <a:ext uri="{FF2B5EF4-FFF2-40B4-BE49-F238E27FC236}">
                <a16:creationId xmlns:a16="http://schemas.microsoft.com/office/drawing/2014/main" id="{7FDD8172-37FA-C617-801E-1022BF9539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1" b="10513"/>
          <a:stretch/>
        </p:blipFill>
        <p:spPr>
          <a:xfrm>
            <a:off x="-33" y="0"/>
            <a:ext cx="3312000" cy="687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AC9898-F27E-8FD5-23F9-10B7531EAFB3}"/>
              </a:ext>
            </a:extLst>
          </p:cNvPr>
          <p:cNvSpPr txBox="1"/>
          <p:nvPr/>
        </p:nvSpPr>
        <p:spPr>
          <a:xfrm>
            <a:off x="3465576" y="905698"/>
            <a:ext cx="8519922" cy="5301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εμμηνόπαυση αποτελεί ένα φυσιολογικό στάδιο στη ζωή μιας γυναίκας  και αντιπροσωπεύει το 1/3 της ζωής της. Με περισσότερα από 20 χρόνια κλινικής έρευνας, σε περισσότερες από 1.200 γυναίκες στην εμμηνόπαυση, η Vichy πρωτοπορεί στην επιστημονική γνώση που σχετίζεται με τις ορμονικές μεταβολές και την επίδρασή τους στην επιδερμίδα. </a:t>
            </a:r>
            <a:endParaRPr lang="en-US" sz="14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400" dirty="0">
              <a:solidFill>
                <a:srgbClr val="00000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4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</a:t>
            </a:r>
            <a:r>
              <a:rPr lang="en-US" sz="14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Vichy </a:t>
            </a:r>
            <a:r>
              <a:rPr lang="el-GR" sz="1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με την εξειδικευμένη σειρά προϊόντων περιποίησης της επιδερμίδας </a:t>
            </a:r>
            <a:r>
              <a:rPr lang="el-GR" sz="14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NEOVADIO</a:t>
            </a:r>
            <a:r>
              <a:rPr lang="en-US" sz="14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l-GR" sz="14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1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σχεδιασμένων </a:t>
            </a:r>
            <a:r>
              <a:rPr lang="el-GR" sz="1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για κάθε στάδιο της εμμηνόπαυσης παρουσιάζει την </a:t>
            </a:r>
            <a:r>
              <a:rPr lang="el-GR" sz="1400" b="1" dirty="0">
                <a:solidFill>
                  <a:srgbClr val="FFC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νέα </a:t>
            </a:r>
            <a:r>
              <a:rPr lang="en-US" sz="1400" b="1" dirty="0">
                <a:solidFill>
                  <a:srgbClr val="FFC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Neovadiol </a:t>
            </a:r>
            <a:r>
              <a:rPr lang="el-GR" sz="1400" b="1" i="0" dirty="0">
                <a:solidFill>
                  <a:srgbClr val="FFC000"/>
                </a:solidFill>
                <a:effectLst/>
                <a:latin typeface="FuturaPT"/>
                <a:hlinkClick r:id="rId3"/>
              </a:rPr>
              <a:t>Κρέμα Ημέρας Σύσφιξης &amp; Μείωσης Κηλίδων </a:t>
            </a:r>
            <a:r>
              <a:rPr lang="el-GR" sz="1400" b="1" i="0" dirty="0">
                <a:solidFill>
                  <a:srgbClr val="FFC000"/>
                </a:solidFill>
                <a:effectLst/>
                <a:latin typeface="FuturaPT"/>
              </a:rPr>
              <a:t>με δείκτη προστασίας SPF50</a:t>
            </a:r>
            <a:r>
              <a:rPr lang="el-GR" sz="1400" b="0" i="0" dirty="0">
                <a:solidFill>
                  <a:srgbClr val="000000"/>
                </a:solidFill>
                <a:effectLst/>
                <a:latin typeface="FuturaPT"/>
              </a:rPr>
              <a:t>, την 1η κρέμα με SPF50 για την </a:t>
            </a:r>
            <a:r>
              <a:rPr lang="el-GR" sz="1400" b="0" i="0" dirty="0" err="1">
                <a:solidFill>
                  <a:srgbClr val="000000"/>
                </a:solidFill>
                <a:effectLst/>
                <a:latin typeface="FuturaPT"/>
              </a:rPr>
              <a:t>μετεμμηνόπαυση</a:t>
            </a:r>
            <a:r>
              <a:rPr lang="el-GR" sz="1400" b="0" i="0" dirty="0">
                <a:solidFill>
                  <a:srgbClr val="000000"/>
                </a:solidFill>
                <a:effectLst/>
                <a:latin typeface="FuturaPT"/>
              </a:rPr>
              <a:t>, με ενεργά συστατικά υψηλής δερματολογικής αξιολόγησης και δράσης κατά των κηλίδων.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400" b="0" i="0" dirty="0">
                <a:solidFill>
                  <a:srgbClr val="000000"/>
                </a:solidFill>
                <a:effectLst/>
                <a:latin typeface="FuturaPT"/>
              </a:rPr>
              <a:t>Η νέα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FuturaPT"/>
              </a:rPr>
              <a:t> </a:t>
            </a:r>
            <a:r>
              <a:rPr lang="el-GR" sz="1400" b="0" i="0" dirty="0">
                <a:solidFill>
                  <a:srgbClr val="000000"/>
                </a:solidFill>
                <a:effectLst/>
                <a:latin typeface="FuturaPT"/>
              </a:rPr>
              <a:t>κρέμα  διορθώνει τις ρυτίδες, μειώνει τις κηλίδες και βελτιώνει την ελαστικότητα, καλύπτοντας όλες τις ανάγκες της επιδερμίδας την περίοδο της μετεμμηνόπαυσης. 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400" b="0" i="0" dirty="0">
                <a:solidFill>
                  <a:srgbClr val="000000"/>
                </a:solidFill>
                <a:effectLst/>
                <a:latin typeface="FuturaPT"/>
              </a:rPr>
              <a:t>Την περίοδο της μετεμμηνόπαυσης, οι ορμονικές αλλαγές που βιώνουμε επιταχύνουν τη γήρανση του δέρματος. Η επιδερμίδα χάνει την πυκνότητα της και γίνεται ορατά πιο θαμπή ενώ το περίγραμμα αλλοιώνεται. 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400" b="0" i="0" dirty="0">
                <a:solidFill>
                  <a:srgbClr val="000000"/>
                </a:solidFill>
                <a:effectLst/>
                <a:latin typeface="FuturaPT"/>
              </a:rPr>
              <a:t>Επειδή η αποτελεσματικότητα είναι προτεραιότητά μας στη Vichy, οι συνθέσεις έχουν κλινικά αξιολογηθεί από δερματολόγους σε εμμηνοπαυσιακές γυναίκες με ευαίσθητο δέρμα.</a:t>
            </a:r>
            <a:endParaRPr lang="en-US" sz="1400" b="0" i="0" dirty="0">
              <a:solidFill>
                <a:srgbClr val="000000"/>
              </a:solidFill>
              <a:effectLst/>
              <a:latin typeface="FuturaPT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900" i="1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*</a:t>
            </a:r>
            <a:r>
              <a:rPr lang="el-GR" sz="900" i="1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Έρευνα στην αγορά </a:t>
            </a:r>
            <a:r>
              <a:rPr lang="el-GR" sz="900" i="1" dirty="0" err="1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δερμοκαλλυντικών</a:t>
            </a:r>
            <a:r>
              <a:rPr lang="el-GR" sz="900" i="1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, 1/2023 – 5/2023, συμπεριλαμβανομένων δερματολόγων από 34 χώρες, αντιπροσωπεύοντας παραπάνω από το 80% του παγκόσμιου GDP. </a:t>
            </a:r>
            <a:r>
              <a:rPr lang="el-GR" sz="900" i="1" dirty="0" err="1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ΑplusA</a:t>
            </a:r>
            <a:r>
              <a:rPr lang="el-GR" sz="900" i="1" dirty="0">
                <a:effectLst/>
                <a:latin typeface="Verdana" panose="020B0604030504040204" pitchFamily="34" charset="0"/>
                <a:ea typeface="Calibri" panose="020F0502020204030204" pitchFamily="34" charset="0"/>
              </a:rPr>
              <a:t> &amp; Συνεργάτες.</a:t>
            </a: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400" dirty="0">
              <a:solidFill>
                <a:srgbClr val="000000"/>
              </a:solidFill>
              <a:latin typeface="FuturaP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bject 29">
            <a:extLst>
              <a:ext uri="{FF2B5EF4-FFF2-40B4-BE49-F238E27FC236}">
                <a16:creationId xmlns:a16="http://schemas.microsoft.com/office/drawing/2014/main" id="{B33BB5F3-89FF-0C01-0C9E-42F2E437EDE0}"/>
              </a:ext>
            </a:extLst>
          </p:cNvPr>
          <p:cNvSpPr txBox="1"/>
          <p:nvPr/>
        </p:nvSpPr>
        <p:spPr>
          <a:xfrm>
            <a:off x="3539067" y="6435289"/>
            <a:ext cx="4775200" cy="18594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el-GR" sz="1100" dirty="0">
                <a:latin typeface="Trebuchet MS" panose="020B0703020202090204" pitchFamily="34" charset="0"/>
                <a:cs typeface="Arial"/>
              </a:rPr>
              <a:t>Η ΥΓΕΙΑ ΕΙΝΑΙ ΠΟΛΥΤΙΜΗ. </a:t>
            </a:r>
            <a:r>
              <a:rPr lang="en-US" sz="1100" dirty="0">
                <a:latin typeface="Trebuchet MS" panose="020B0703020202090204" pitchFamily="34" charset="0"/>
                <a:cs typeface="Arial"/>
              </a:rPr>
              <a:t> </a:t>
            </a:r>
            <a:r>
              <a:rPr lang="el-GR" sz="1100" dirty="0">
                <a:latin typeface="Trebuchet MS" panose="020B0703020202090204" pitchFamily="34" charset="0"/>
                <a:cs typeface="Arial"/>
              </a:rPr>
              <a:t>ΞΕΚΙΝΗΣΤΕ ΜΕ ΤΗΝ ΕΠΙΔΕΡΜΙΔΑ ΣΑΣ.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43BFC4-0492-020F-327B-B471A868E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09550"/>
            <a:ext cx="1634067" cy="441198"/>
          </a:xfrm>
          <a:prstGeom prst="rect">
            <a:avLst/>
          </a:prstGeom>
        </p:spPr>
      </p:pic>
      <p:pic>
        <p:nvPicPr>
          <p:cNvPr id="13" name="Picture 12" descr="A cream container with a white lid&#10;&#10;Description automatically generated">
            <a:extLst>
              <a:ext uri="{FF2B5EF4-FFF2-40B4-BE49-F238E27FC236}">
                <a16:creationId xmlns:a16="http://schemas.microsoft.com/office/drawing/2014/main" id="{B8D04326-6A6B-8590-89D2-782BE9F8C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0833"/>
          <a:stretch/>
        </p:blipFill>
        <p:spPr>
          <a:xfrm>
            <a:off x="440268" y="5223386"/>
            <a:ext cx="2463800" cy="165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74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72963" y="6681985"/>
            <a:ext cx="84518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C1</a:t>
            </a:r>
            <a:r>
              <a:rPr kumimoji="0" sz="900" b="0" i="0" u="none" strike="noStrike" kern="1200" cap="none" spc="-5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900" b="0" i="0" u="none" strike="noStrike" kern="1200" cap="none" spc="-15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Internal</a:t>
            </a:r>
            <a:r>
              <a:rPr kumimoji="0" sz="900" b="0" i="0" u="none" strike="noStrike" kern="1200" cap="none" spc="-25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use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19571" y="402554"/>
            <a:ext cx="891540" cy="350520"/>
          </a:xfrm>
          <a:custGeom>
            <a:avLst/>
            <a:gdLst/>
            <a:ahLst/>
            <a:cxnLst/>
            <a:rect l="l" t="t" r="r" b="b"/>
            <a:pathLst>
              <a:path w="891540" h="350519">
                <a:moveTo>
                  <a:pt x="891540" y="0"/>
                </a:moveTo>
                <a:lnTo>
                  <a:pt x="0" y="0"/>
                </a:lnTo>
                <a:lnTo>
                  <a:pt x="0" y="350520"/>
                </a:lnTo>
                <a:lnTo>
                  <a:pt x="891540" y="350520"/>
                </a:lnTo>
                <a:lnTo>
                  <a:pt x="891540" y="0"/>
                </a:lnTo>
                <a:close/>
              </a:path>
            </a:pathLst>
          </a:custGeom>
          <a:solidFill>
            <a:srgbClr val="FFD100"/>
          </a:solidFill>
        </p:spPr>
        <p:txBody>
          <a:bodyPr wrap="square" lIns="0" tIns="0" rIns="0" bIns="0"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NEA</a:t>
            </a:r>
            <a:endParaRPr kumimoji="0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4" name="object 3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359" y="210311"/>
            <a:ext cx="175260" cy="178307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06428" y="6469379"/>
            <a:ext cx="176783" cy="178308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524357" y="226568"/>
            <a:ext cx="73533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N</a:t>
            </a:r>
            <a:r>
              <a:rPr kumimoji="0" sz="800" b="0" i="0" u="none" strike="noStrike" kern="1200" cap="none" spc="-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E</a:t>
            </a:r>
            <a:r>
              <a:rPr kumimoji="0" sz="800" b="0" i="0" u="none" strike="noStrike" kern="1200" cap="none" spc="-10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</a:t>
            </a:r>
            <a:r>
              <a:rPr kumimoji="0" sz="800" b="0" i="0" u="none" strike="noStrike" kern="1200" cap="none" spc="-1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V</a:t>
            </a:r>
            <a:r>
              <a:rPr kumimoji="0" sz="800" b="0" i="0" u="none" strike="noStrike" kern="1200" cap="none" spc="-10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AD</a:t>
            </a:r>
            <a:r>
              <a:rPr kumimoji="0" sz="800" b="0" i="0" u="none" strike="noStrike" kern="1200" cap="none" spc="-10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</a:t>
            </a:r>
            <a:r>
              <a:rPr kumimoji="0" sz="800" b="0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</a:t>
            </a:r>
            <a:r>
              <a:rPr kumimoji="0" sz="800" b="0" i="0" u="none" strike="noStrike" kern="1200" cap="none" spc="-1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800" b="0" i="0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pic>
        <p:nvPicPr>
          <p:cNvPr id="37" name="object 3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5706" y="587501"/>
            <a:ext cx="77533" cy="1284477"/>
          </a:xfrm>
          <a:prstGeom prst="rect">
            <a:avLst/>
          </a:prstGeom>
        </p:spPr>
      </p:pic>
      <p:sp>
        <p:nvSpPr>
          <p:cNvPr id="38" name="object 38"/>
          <p:cNvSpPr/>
          <p:nvPr/>
        </p:nvSpPr>
        <p:spPr>
          <a:xfrm>
            <a:off x="5673852" y="6647687"/>
            <a:ext cx="935990" cy="210820"/>
          </a:xfrm>
          <a:custGeom>
            <a:avLst/>
            <a:gdLst/>
            <a:ahLst/>
            <a:cxnLst/>
            <a:rect l="l" t="t" r="r" b="b"/>
            <a:pathLst>
              <a:path w="935990" h="210820">
                <a:moveTo>
                  <a:pt x="935736" y="0"/>
                </a:moveTo>
                <a:lnTo>
                  <a:pt x="0" y="0"/>
                </a:lnTo>
                <a:lnTo>
                  <a:pt x="0" y="210311"/>
                </a:lnTo>
                <a:lnTo>
                  <a:pt x="935736" y="210311"/>
                </a:lnTo>
                <a:lnTo>
                  <a:pt x="9357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bject 61"/>
          <p:cNvSpPr txBox="1">
            <a:spLocks noGrp="1"/>
          </p:cNvSpPr>
          <p:nvPr>
            <p:ph type="ftr" sz="quarter" idx="5"/>
          </p:nvPr>
        </p:nvSpPr>
        <p:spPr>
          <a:xfrm>
            <a:off x="10908538" y="6506678"/>
            <a:ext cx="877697" cy="1557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8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N</a:t>
            </a:r>
            <a:r>
              <a:rPr kumimoji="0" lang="pt-BR" sz="800" b="0" i="0" u="none" strike="noStrike" kern="1200" cap="none" spc="-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 </a:t>
            </a: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E</a:t>
            </a:r>
            <a:r>
              <a:rPr kumimoji="0" lang="pt-BR" sz="800" b="0" i="0" u="none" strike="noStrike" kern="1200" cap="none" spc="-10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 </a:t>
            </a: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O</a:t>
            </a:r>
            <a:r>
              <a:rPr kumimoji="0" lang="pt-BR" sz="800" b="0" i="0" u="none" strike="noStrike" kern="1200" cap="none" spc="-1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 </a:t>
            </a: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V</a:t>
            </a:r>
            <a:r>
              <a:rPr kumimoji="0" lang="pt-BR" sz="800" b="0" i="0" u="none" strike="noStrike" kern="1200" cap="none" spc="-10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 </a:t>
            </a: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AD</a:t>
            </a:r>
            <a:r>
              <a:rPr kumimoji="0" lang="pt-BR" sz="800" b="0" i="0" u="none" strike="noStrike" kern="1200" cap="none" spc="-10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 </a:t>
            </a: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I</a:t>
            </a:r>
            <a:r>
              <a:rPr kumimoji="0" lang="pt-BR" sz="800" b="0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 </a:t>
            </a: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O</a:t>
            </a:r>
            <a:r>
              <a:rPr kumimoji="0" lang="pt-BR" sz="800" b="0" i="0" u="none" strike="noStrike" kern="1200" cap="none" spc="-1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 </a:t>
            </a:r>
            <a:r>
              <a:rPr kumimoji="0" lang="pt-BR" sz="800" b="0" i="0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L</a:t>
            </a:r>
            <a:endParaRPr kumimoji="0" sz="800" b="0" i="0" u="none" strike="noStrike" kern="1200" cap="none" spc="-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531042C-4C37-08E6-BE36-7D9812EB1A31}"/>
              </a:ext>
            </a:extLst>
          </p:cNvPr>
          <p:cNvSpPr txBox="1"/>
          <p:nvPr/>
        </p:nvSpPr>
        <p:spPr>
          <a:xfrm>
            <a:off x="3178193" y="1026751"/>
            <a:ext cx="83588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ΜΕΤΕΜΜΗΝΟΠΑΥΣΗ</a:t>
            </a:r>
            <a:endParaRPr kumimoji="0"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0F325ED-1A06-D64F-4A1A-891FEE606B51}"/>
              </a:ext>
            </a:extLst>
          </p:cNvPr>
          <p:cNvSpPr txBox="1"/>
          <p:nvPr/>
        </p:nvSpPr>
        <p:spPr>
          <a:xfrm>
            <a:off x="600612" y="2347351"/>
            <a:ext cx="7122618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l-GR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Νιασιναμίδη </a:t>
            </a:r>
            <a:r>
              <a:rPr lang="el-GR" sz="2400" dirty="0">
                <a:solidFill>
                  <a:prstClr val="black"/>
                </a:solidFill>
                <a:latin typeface="Century Gothic"/>
              </a:rPr>
              <a:t> </a:t>
            </a:r>
            <a:r>
              <a:rPr kumimoji="0" lang="el-GR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+</a:t>
            </a:r>
            <a:r>
              <a:rPr lang="el-GR" sz="2400" dirty="0">
                <a:solidFill>
                  <a:prstClr val="black"/>
                </a:solidFill>
                <a:latin typeface="Century Gothic"/>
              </a:rPr>
              <a:t> </a:t>
            </a:r>
            <a:r>
              <a:rPr kumimoji="0" lang="el-GR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 </a:t>
            </a:r>
            <a:r>
              <a:rPr lang="el-GR" sz="2400" dirty="0">
                <a:solidFill>
                  <a:prstClr val="black"/>
                </a:solidFill>
                <a:latin typeface="Century Gothic"/>
              </a:rPr>
              <a:t>UV φίλτρα</a:t>
            </a:r>
            <a:r>
              <a:rPr kumimoji="0" lang="el-GR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 για</a:t>
            </a:r>
            <a:r>
              <a:rPr lang="el-GR" sz="2400" dirty="0">
                <a:solidFill>
                  <a:prstClr val="black"/>
                </a:solidFill>
                <a:latin typeface="Century Gothic"/>
              </a:rPr>
              <a:t> </a:t>
            </a:r>
            <a:endParaRPr lang="en-US" dirty="0">
              <a:solidFill>
                <a:prstClr val="black"/>
              </a:solidFill>
              <a:ea typeface="+mn-ea"/>
              <a:cs typeface="+mn-cs"/>
            </a:endParaRPr>
          </a:p>
          <a:p>
            <a:pPr>
              <a:defRPr/>
            </a:pPr>
            <a:r>
              <a:rPr lang="el-GR" sz="2400" b="1" dirty="0">
                <a:solidFill>
                  <a:prstClr val="black"/>
                </a:solidFill>
                <a:latin typeface="Century Gothic"/>
              </a:rPr>
              <a:t>διόρθωση</a:t>
            </a:r>
            <a:r>
              <a:rPr lang="el-GR" sz="2400" dirty="0">
                <a:solidFill>
                  <a:prstClr val="black"/>
                </a:solidFill>
                <a:latin typeface="Century Gothic"/>
              </a:rPr>
              <a:t> και </a:t>
            </a:r>
            <a:r>
              <a:rPr lang="el-GR" sz="2400" b="1" dirty="0">
                <a:solidFill>
                  <a:prstClr val="black"/>
                </a:solidFill>
                <a:latin typeface="Century Gothic"/>
              </a:rPr>
              <a:t>πρόληψη</a:t>
            </a:r>
            <a:r>
              <a:rPr lang="el-GR" sz="2400" dirty="0">
                <a:solidFill>
                  <a:prstClr val="black"/>
                </a:solidFill>
                <a:latin typeface="Century Gothic"/>
              </a:rPr>
              <a:t> των κηλίδων.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l-GR" sz="2400" b="1" dirty="0">
                <a:solidFill>
                  <a:prstClr val="black"/>
                </a:solidFill>
                <a:latin typeface="Century Gothic"/>
              </a:rPr>
              <a:t>Άμεση διόρθωση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</a:rPr>
              <a:t>του τόνου της επιδερμίδας</a:t>
            </a:r>
            <a:r>
              <a:rPr lang="el-GR" sz="2400" b="1" dirty="0">
                <a:solidFill>
                  <a:prstClr val="black"/>
                </a:solidFill>
                <a:latin typeface="Century Gothic"/>
              </a:rPr>
              <a:t> </a:t>
            </a:r>
            <a:endParaRPr lang="el-G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000EF74-80B7-6372-6382-4C3D4CA99538}"/>
              </a:ext>
            </a:extLst>
          </p:cNvPr>
          <p:cNvSpPr txBox="1"/>
          <p:nvPr/>
        </p:nvSpPr>
        <p:spPr>
          <a:xfrm>
            <a:off x="519571" y="4097595"/>
            <a:ext cx="5193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ΑΠΟΤΕΛΕΣΜΑΤΑ ΚΛΙΝΙΚΗΣ ΜΕΛΕΤΗΣ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9E373AD-3D90-D0DD-61B5-87C217CB90D3}"/>
              </a:ext>
            </a:extLst>
          </p:cNvPr>
          <p:cNvSpPr txBox="1"/>
          <p:nvPr/>
        </p:nvSpPr>
        <p:spPr>
          <a:xfrm>
            <a:off x="2256280" y="4545153"/>
            <a:ext cx="281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-41% </a:t>
            </a: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ΡΥΤΙΔΕΣ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+11% </a:t>
            </a: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ΣΥΣΦΙΞΗ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+26% </a:t>
            </a: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ΛΑΜΨΗ</a:t>
            </a:r>
          </a:p>
        </p:txBody>
      </p:sp>
      <p:pic>
        <p:nvPicPr>
          <p:cNvPr id="78" name="Picture 2">
            <a:extLst>
              <a:ext uri="{FF2B5EF4-FFF2-40B4-BE49-F238E27FC236}">
                <a16:creationId xmlns:a16="http://schemas.microsoft.com/office/drawing/2014/main" id="{89553468-EB88-6ADD-90E5-C163127B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10688" r="-961" b="3760"/>
          <a:stretch/>
        </p:blipFill>
        <p:spPr bwMode="auto">
          <a:xfrm>
            <a:off x="644755" y="4545153"/>
            <a:ext cx="1611525" cy="166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object 46">
            <a:extLst>
              <a:ext uri="{FF2B5EF4-FFF2-40B4-BE49-F238E27FC236}">
                <a16:creationId xmlns:a16="http://schemas.microsoft.com/office/drawing/2014/main" id="{4CFF0BA2-6533-6F28-352D-16AE95907DCF}"/>
              </a:ext>
            </a:extLst>
          </p:cNvPr>
          <p:cNvGrpSpPr/>
          <p:nvPr/>
        </p:nvGrpSpPr>
        <p:grpSpPr>
          <a:xfrm>
            <a:off x="208789" y="806326"/>
            <a:ext cx="12001431" cy="6086620"/>
            <a:chOff x="-398148" y="774191"/>
            <a:chExt cx="11210395" cy="5547605"/>
          </a:xfrm>
        </p:grpSpPr>
        <p:pic>
          <p:nvPicPr>
            <p:cNvPr id="69" name="object 47">
              <a:extLst>
                <a:ext uri="{FF2B5EF4-FFF2-40B4-BE49-F238E27FC236}">
                  <a16:creationId xmlns:a16="http://schemas.microsoft.com/office/drawing/2014/main" id="{9831422F-4180-AFA4-33E8-C00789E21A5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47639" y="774191"/>
              <a:ext cx="4864608" cy="4312920"/>
            </a:xfrm>
            <a:prstGeom prst="rect">
              <a:avLst/>
            </a:prstGeom>
          </p:spPr>
        </p:pic>
        <p:pic>
          <p:nvPicPr>
            <p:cNvPr id="70" name="object 49">
              <a:extLst>
                <a:ext uri="{FF2B5EF4-FFF2-40B4-BE49-F238E27FC236}">
                  <a16:creationId xmlns:a16="http://schemas.microsoft.com/office/drawing/2014/main" id="{FD4BBFF1-150D-5188-0C3B-7EF0A2D80CA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29781" y="2749543"/>
              <a:ext cx="3454907" cy="3572253"/>
            </a:xfrm>
            <a:prstGeom prst="rect">
              <a:avLst/>
            </a:prstGeom>
          </p:spPr>
        </p:pic>
        <p:pic>
          <p:nvPicPr>
            <p:cNvPr id="71" name="object 51">
              <a:extLst>
                <a:ext uri="{FF2B5EF4-FFF2-40B4-BE49-F238E27FC236}">
                  <a16:creationId xmlns:a16="http://schemas.microsoft.com/office/drawing/2014/main" id="{0308EF77-BAB6-F0C2-91F8-48AB5ED7FFD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411530" y="4245938"/>
              <a:ext cx="77470" cy="1284503"/>
            </a:xfrm>
            <a:prstGeom prst="rect">
              <a:avLst/>
            </a:prstGeom>
          </p:spPr>
        </p:pic>
        <p:sp>
          <p:nvSpPr>
            <p:cNvPr id="72" name="object 55">
              <a:extLst>
                <a:ext uri="{FF2B5EF4-FFF2-40B4-BE49-F238E27FC236}">
                  <a16:creationId xmlns:a16="http://schemas.microsoft.com/office/drawing/2014/main" id="{9714CA05-E183-9EFD-779F-0E4979D98902}"/>
                </a:ext>
              </a:extLst>
            </p:cNvPr>
            <p:cNvSpPr/>
            <p:nvPr/>
          </p:nvSpPr>
          <p:spPr>
            <a:xfrm>
              <a:off x="-398148" y="4153880"/>
              <a:ext cx="7212965" cy="0"/>
            </a:xfrm>
            <a:custGeom>
              <a:avLst/>
              <a:gdLst/>
              <a:ahLst/>
              <a:cxnLst/>
              <a:rect l="l" t="t" r="r" b="b"/>
              <a:pathLst>
                <a:path w="7212965">
                  <a:moveTo>
                    <a:pt x="0" y="0"/>
                  </a:moveTo>
                  <a:lnTo>
                    <a:pt x="7212838" y="0"/>
                  </a:lnTo>
                </a:path>
              </a:pathLst>
            </a:custGeom>
            <a:ln w="63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3AD5B98-4424-4192-3DE8-16832E76FDD3}"/>
              </a:ext>
            </a:extLst>
          </p:cNvPr>
          <p:cNvSpPr txBox="1"/>
          <p:nvPr/>
        </p:nvSpPr>
        <p:spPr>
          <a:xfrm>
            <a:off x="581526" y="1417631"/>
            <a:ext cx="10718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ΚΡΕΜΑ ΣΥΣΦΙΞΗΣ &amp; ΜΕΙΩΣΗΣ ΚΗΛΙΔΩΝ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utura PT Medium" panose="020B0602020204020303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E9F50A-26CC-4C40-5F04-A8F1F1090D17}"/>
              </a:ext>
            </a:extLst>
          </p:cNvPr>
          <p:cNvSpPr txBox="1"/>
          <p:nvPr/>
        </p:nvSpPr>
        <p:spPr>
          <a:xfrm>
            <a:off x="7293802" y="1247496"/>
            <a:ext cx="99906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utura PT Medium" panose="020B0602020204020303" pitchFamily="34" charset="0"/>
                <a:ea typeface="+mn-ea"/>
                <a:cs typeface="Arial"/>
                <a:sym typeface="Arial"/>
              </a:rPr>
              <a:t>SPF50 </a:t>
            </a:r>
            <a:endParaRPr lang="el-GR" sz="4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4BCDB4-2F19-13A5-5F58-40652391A066}"/>
              </a:ext>
            </a:extLst>
          </p:cNvPr>
          <p:cNvSpPr txBox="1"/>
          <p:nvPr/>
        </p:nvSpPr>
        <p:spPr>
          <a:xfrm>
            <a:off x="569550" y="842176"/>
            <a:ext cx="31604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entury Gothic" panose="020B0502020202020204" pitchFamily="34" charset="0"/>
              </a:rPr>
              <a:t>NEOVADIOL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0764570-F76A-2C30-3D17-0CF705DF314C}"/>
              </a:ext>
            </a:extLst>
          </p:cNvPr>
          <p:cNvSpPr/>
          <p:nvPr/>
        </p:nvSpPr>
        <p:spPr>
          <a:xfrm>
            <a:off x="281887" y="-559784"/>
            <a:ext cx="11477135" cy="9058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9" name="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3359" y="210311"/>
            <a:ext cx="175260" cy="178307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94819" y="6448525"/>
            <a:ext cx="176783" cy="178308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524357" y="226568"/>
            <a:ext cx="73533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N</a:t>
            </a:r>
            <a:r>
              <a:rPr kumimoji="0" sz="800" b="0" i="0" u="none" strike="noStrike" kern="1200" cap="none" spc="-1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E</a:t>
            </a:r>
            <a:r>
              <a:rPr kumimoji="0" sz="800" b="0" i="0" u="none" strike="noStrike" kern="1200" cap="none" spc="-10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</a:t>
            </a:r>
            <a:r>
              <a:rPr kumimoji="0" sz="800" b="0" i="0" u="none" strike="noStrike" kern="1200" cap="none" spc="-1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V</a:t>
            </a:r>
            <a:r>
              <a:rPr kumimoji="0" sz="800" b="0" i="0" u="none" strike="noStrike" kern="1200" cap="none" spc="-10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AD</a:t>
            </a:r>
            <a:r>
              <a:rPr kumimoji="0" sz="800" b="0" i="0" u="none" strike="noStrike" kern="1200" cap="none" spc="-10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</a:t>
            </a:r>
            <a:r>
              <a:rPr kumimoji="0" sz="800" b="0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</a:t>
            </a:r>
            <a:r>
              <a:rPr kumimoji="0" sz="800" b="0" i="0" u="none" strike="noStrike" kern="1200" cap="none" spc="-1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sz="800" b="0" i="0" u="none" strike="noStrike" kern="1200" cap="none" spc="-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pic>
        <p:nvPicPr>
          <p:cNvPr id="33" name="object 3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5706" y="587501"/>
            <a:ext cx="77533" cy="1284477"/>
          </a:xfrm>
          <a:prstGeom prst="rect">
            <a:avLst/>
          </a:prstGeom>
        </p:spPr>
      </p:pic>
      <p:sp>
        <p:nvSpPr>
          <p:cNvPr id="40" name="object 40"/>
          <p:cNvSpPr txBox="1">
            <a:spLocks noGrp="1"/>
          </p:cNvSpPr>
          <p:nvPr>
            <p:ph type="ftr" sz="quarter" idx="5"/>
          </p:nvPr>
        </p:nvSpPr>
        <p:spPr>
          <a:xfrm>
            <a:off x="10866066" y="6537679"/>
            <a:ext cx="994590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8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208915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N</a:t>
            </a:r>
            <a:r>
              <a:rPr kumimoji="0" lang="pt-BR" sz="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 </a:t>
            </a: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E</a:t>
            </a:r>
            <a:r>
              <a:rPr kumimoji="0" lang="pt-BR" sz="8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 </a:t>
            </a: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O</a:t>
            </a:r>
            <a:r>
              <a:rPr kumimoji="0" lang="pt-BR" sz="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 </a:t>
            </a: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V</a:t>
            </a:r>
            <a:r>
              <a:rPr kumimoji="0" lang="pt-BR" sz="8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 </a:t>
            </a: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AD</a:t>
            </a:r>
            <a:r>
              <a:rPr kumimoji="0" lang="pt-BR" sz="8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 </a:t>
            </a: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I</a:t>
            </a:r>
            <a:r>
              <a:rPr kumimoji="0" lang="pt-BR" sz="8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 </a:t>
            </a: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O</a:t>
            </a:r>
            <a:r>
              <a:rPr kumimoji="0" lang="pt-BR" sz="800" b="0" i="0" u="none" strike="noStrike" kern="1200" cap="none" spc="-1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 </a:t>
            </a:r>
            <a:r>
              <a:rPr kumimoji="0" lang="pt-BR" sz="8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</a:rPr>
              <a:t>L</a:t>
            </a:r>
            <a:endParaRPr kumimoji="0" sz="800" b="0" i="0" u="none" strike="noStrike" kern="120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528A75-26D7-C4C5-129C-E57BA919ADDA}"/>
              </a:ext>
            </a:extLst>
          </p:cNvPr>
          <p:cNvSpPr txBox="1"/>
          <p:nvPr/>
        </p:nvSpPr>
        <p:spPr>
          <a:xfrm>
            <a:off x="2560764" y="442907"/>
            <a:ext cx="11089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>
                <a:latin typeface="Century Gothic" panose="020B0502020202020204" pitchFamily="34" charset="0"/>
              </a:rPr>
              <a:t>ΜΟΝΑΔΙΚΟΣ ΣΥΝΔΥΑΣΜΟΣ ΔΕΡΜΑΤΟΛΟΓΙΚΩΝ ΕΝΕΡΓΩΝ ΣΥΣΤΑΤΙΚΩΝ</a:t>
            </a:r>
          </a:p>
        </p:txBody>
      </p:sp>
      <p:pic>
        <p:nvPicPr>
          <p:cNvPr id="14" name="object 10">
            <a:extLst>
              <a:ext uri="{FF2B5EF4-FFF2-40B4-BE49-F238E27FC236}">
                <a16:creationId xmlns:a16="http://schemas.microsoft.com/office/drawing/2014/main" id="{BF63E5D1-3D7C-9EA0-EBC6-1B22B998386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944475" y="4973396"/>
            <a:ext cx="77470" cy="128450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FFC2193-29D1-CBDB-8F61-B95E979503FA}"/>
              </a:ext>
            </a:extLst>
          </p:cNvPr>
          <p:cNvSpPr txBox="1"/>
          <p:nvPr/>
        </p:nvSpPr>
        <p:spPr>
          <a:xfrm>
            <a:off x="309633" y="5226671"/>
            <a:ext cx="2462846" cy="6360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ΑΥΞΗΣΗ ΣΦΡΙΓΗΛΟΤΗΤΑΣ &amp; ΠΥΚΝΟΤΗΤΑΣ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DC682EC-6896-933F-A4FB-6E6BB50CB6FE}"/>
              </a:ext>
            </a:extLst>
          </p:cNvPr>
          <p:cNvSpPr txBox="1"/>
          <p:nvPr/>
        </p:nvSpPr>
        <p:spPr>
          <a:xfrm>
            <a:off x="2933003" y="5226672"/>
            <a:ext cx="2919141" cy="6976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l-GR"/>
              <a:t>ΛΕΙΑΝΣΗ ΛΕΠΤΩΝ ΓΡΑΜΜΩΝ &amp; ΡΥΤΙΔΩΝ</a:t>
            </a:r>
          </a:p>
          <a:p>
            <a:pPr algn="ctr"/>
            <a:r>
              <a:rPr kumimoji="0" lang="el-GR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ΘΡΕΨΗ &amp; ΚΑΤΑΠΡΑΫΝΣΗ</a:t>
            </a:r>
            <a:endParaRPr lang="el-GR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A37D970-70D3-7BF6-C55E-997096A67F02}"/>
              </a:ext>
            </a:extLst>
          </p:cNvPr>
          <p:cNvSpPr txBox="1"/>
          <p:nvPr/>
        </p:nvSpPr>
        <p:spPr>
          <a:xfrm>
            <a:off x="6783862" y="5155216"/>
            <a:ext cx="2404872" cy="7489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l-GR"/>
              <a:t>ΔΙΟΡΘΩΝΕΙ</a:t>
            </a:r>
            <a:r>
              <a:rPr lang="en-US"/>
              <a:t> </a:t>
            </a:r>
            <a:r>
              <a:rPr lang="el-GR"/>
              <a:t>&amp;</a:t>
            </a:r>
            <a:r>
              <a:rPr lang="en-US"/>
              <a:t> </a:t>
            </a:r>
            <a:endParaRPr lang="el-GR"/>
          </a:p>
          <a:p>
            <a:pPr algn="ctr"/>
            <a:r>
              <a:rPr lang="el-GR"/>
              <a:t>ΠΡΟΛΑΜΒΑΝΕΙ </a:t>
            </a:r>
            <a:endParaRPr lang="en-US"/>
          </a:p>
          <a:p>
            <a:pPr algn="ctr"/>
            <a:r>
              <a:rPr lang="el-GR"/>
              <a:t>ΤΙΣ Κ</a:t>
            </a:r>
            <a:r>
              <a:rPr lang="en-US"/>
              <a:t>H</a:t>
            </a:r>
            <a:r>
              <a:rPr lang="el-GR"/>
              <a:t>ΛΙΔΕΣ</a:t>
            </a:r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44C0CA1-54A1-400E-F67B-38311A5B76DE}"/>
              </a:ext>
            </a:extLst>
          </p:cNvPr>
          <p:cNvSpPr txBox="1"/>
          <p:nvPr/>
        </p:nvSpPr>
        <p:spPr>
          <a:xfrm>
            <a:off x="9263154" y="5155216"/>
            <a:ext cx="2249347" cy="6976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l-GR" dirty="0"/>
              <a:t>ΑΜΕΣΗ ΔΙΟΡΘΩΣΗ ΤΟΥ ΤΟΝΟΥ ΤΗΣ ΕΠΙΔΕΡΜΙΔΑΣ</a:t>
            </a:r>
          </a:p>
          <a:p>
            <a:pPr algn="ctr"/>
            <a:endParaRPr lang="en-US" dirty="0"/>
          </a:p>
        </p:txBody>
      </p:sp>
      <p:sp>
        <p:nvSpPr>
          <p:cNvPr id="49" name="object 21">
            <a:extLst>
              <a:ext uri="{FF2B5EF4-FFF2-40B4-BE49-F238E27FC236}">
                <a16:creationId xmlns:a16="http://schemas.microsoft.com/office/drawing/2014/main" id="{BE9961A4-DBF7-0476-E958-A3D988A947DB}"/>
              </a:ext>
            </a:extLst>
          </p:cNvPr>
          <p:cNvSpPr/>
          <p:nvPr/>
        </p:nvSpPr>
        <p:spPr>
          <a:xfrm>
            <a:off x="6529798" y="1446817"/>
            <a:ext cx="891540" cy="350520"/>
          </a:xfrm>
          <a:custGeom>
            <a:avLst/>
            <a:gdLst/>
            <a:ahLst/>
            <a:cxnLst/>
            <a:rect l="l" t="t" r="r" b="b"/>
            <a:pathLst>
              <a:path w="891540" h="350519">
                <a:moveTo>
                  <a:pt x="891540" y="0"/>
                </a:moveTo>
                <a:lnTo>
                  <a:pt x="0" y="0"/>
                </a:lnTo>
                <a:lnTo>
                  <a:pt x="0" y="350520"/>
                </a:lnTo>
                <a:lnTo>
                  <a:pt x="891540" y="350520"/>
                </a:lnTo>
                <a:lnTo>
                  <a:pt x="891540" y="0"/>
                </a:lnTo>
                <a:close/>
              </a:path>
            </a:pathLst>
          </a:custGeom>
          <a:solidFill>
            <a:srgbClr val="FFD100"/>
          </a:solidFill>
        </p:spPr>
        <p:txBody>
          <a:bodyPr wrap="square" lIns="0" tIns="0" rIns="0" bIns="0" rtlCol="0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Century Gothic" panose="020B0502020202020204" pitchFamily="34" charset="0"/>
              </a:rPr>
              <a:t>NEA</a:t>
            </a:r>
            <a:endParaRPr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9CF2F14-DBE0-EF3D-3D1D-7C0543EAAE43}"/>
              </a:ext>
            </a:extLst>
          </p:cNvPr>
          <p:cNvSpPr txBox="1"/>
          <p:nvPr/>
        </p:nvSpPr>
        <p:spPr>
          <a:xfrm>
            <a:off x="7596737" y="1416882"/>
            <a:ext cx="63901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u="none" strike="noStrike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NEOVADIOL </a:t>
            </a:r>
            <a:r>
              <a:rPr lang="el-GR" sz="2000" b="1" i="0" u="none" strike="noStrike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ΜΕ</a:t>
            </a:r>
            <a:r>
              <a:rPr lang="el-GR" sz="1600" b="0" i="0" u="none" strike="noStrike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utura PT Medium" panose="020B0602020204020303" pitchFamily="34" charset="0"/>
                <a:ea typeface="+mn-ea"/>
                <a:cs typeface="Arial"/>
                <a:sym typeface="Arial"/>
              </a:rPr>
              <a:t>SPF50</a:t>
            </a:r>
          </a:p>
          <a:p>
            <a:pPr defTabSz="914377">
              <a:defRPr/>
            </a:pPr>
            <a:r>
              <a:rPr kumimoji="0" lang="el-G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ΚΡΕΜΑ ΣΥΣΦΙΞΗΣ &amp; ΜΕΙΩΣΗΣ ΚΗΛΙΔΩΝ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utura PT Medium" panose="020B0602020204020303" pitchFamily="34" charset="0"/>
              <a:ea typeface="+mn-ea"/>
              <a:cs typeface="Arial"/>
              <a:sym typeface="Arial"/>
            </a:endParaRPr>
          </a:p>
          <a:p>
            <a:pPr defTabSz="914377">
              <a:defRPr/>
            </a:pPr>
            <a:endParaRPr kumimoji="0" lang="el-GR" sz="18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utura PT Medium" panose="020B0602020204020303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0BD19B4-0D61-9327-E132-DB969BEB56ED}"/>
              </a:ext>
            </a:extLst>
          </p:cNvPr>
          <p:cNvGrpSpPr/>
          <p:nvPr/>
        </p:nvGrpSpPr>
        <p:grpSpPr>
          <a:xfrm>
            <a:off x="269427" y="2359210"/>
            <a:ext cx="11437644" cy="2645659"/>
            <a:chOff x="296641" y="2821852"/>
            <a:chExt cx="11437644" cy="2645659"/>
          </a:xfrm>
        </p:grpSpPr>
        <p:grpSp>
          <p:nvGrpSpPr>
            <p:cNvPr id="9" name="object 3">
              <a:extLst>
                <a:ext uri="{FF2B5EF4-FFF2-40B4-BE49-F238E27FC236}">
                  <a16:creationId xmlns:a16="http://schemas.microsoft.com/office/drawing/2014/main" id="{007FF246-692A-CF37-79BF-74ABB89D101C}"/>
                </a:ext>
              </a:extLst>
            </p:cNvPr>
            <p:cNvGrpSpPr/>
            <p:nvPr/>
          </p:nvGrpSpPr>
          <p:grpSpPr>
            <a:xfrm>
              <a:off x="403965" y="3076356"/>
              <a:ext cx="2395727" cy="2391155"/>
              <a:chOff x="766572" y="3031235"/>
              <a:chExt cx="2395727" cy="2391155"/>
            </a:xfrm>
          </p:grpSpPr>
          <p:pic>
            <p:nvPicPr>
              <p:cNvPr id="10" name="object 4">
                <a:extLst>
                  <a:ext uri="{FF2B5EF4-FFF2-40B4-BE49-F238E27FC236}">
                    <a16:creationId xmlns:a16="http://schemas.microsoft.com/office/drawing/2014/main" id="{0A5E530C-F3E5-74B7-61A5-FAC72C21A7DA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62201" y="3031235"/>
                <a:ext cx="1800098" cy="2389632"/>
              </a:xfrm>
              <a:prstGeom prst="rect">
                <a:avLst/>
              </a:prstGeom>
            </p:spPr>
          </p:pic>
          <p:pic>
            <p:nvPicPr>
              <p:cNvPr id="11" name="object 5">
                <a:extLst>
                  <a:ext uri="{FF2B5EF4-FFF2-40B4-BE49-F238E27FC236}">
                    <a16:creationId xmlns:a16="http://schemas.microsoft.com/office/drawing/2014/main" id="{8E8078D2-63BF-C2DF-640D-8E2F2E890619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766572" y="3031235"/>
                <a:ext cx="1607819" cy="2391155"/>
              </a:xfrm>
              <a:prstGeom prst="rect">
                <a:avLst/>
              </a:prstGeom>
            </p:spPr>
          </p:pic>
        </p:grpSp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6F3899A6-EE4C-B5A7-C754-44F895C6F02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52981" y="3094644"/>
              <a:ext cx="2937592" cy="2372867"/>
            </a:xfrm>
            <a:prstGeom prst="rect">
              <a:avLst/>
            </a:prstGeom>
          </p:spPr>
        </p:pic>
        <p:grpSp>
          <p:nvGrpSpPr>
            <p:cNvPr id="15" name="object 20">
              <a:extLst>
                <a:ext uri="{FF2B5EF4-FFF2-40B4-BE49-F238E27FC236}">
                  <a16:creationId xmlns:a16="http://schemas.microsoft.com/office/drawing/2014/main" id="{4CBC097A-E6D1-3FE7-D5FA-1E955134E396}"/>
                </a:ext>
              </a:extLst>
            </p:cNvPr>
            <p:cNvGrpSpPr/>
            <p:nvPr/>
          </p:nvGrpSpPr>
          <p:grpSpPr>
            <a:xfrm>
              <a:off x="6084375" y="3046406"/>
              <a:ext cx="3131572" cy="2389632"/>
              <a:chOff x="5866123" y="3031235"/>
              <a:chExt cx="3131572" cy="2389632"/>
            </a:xfrm>
          </p:grpSpPr>
          <p:pic>
            <p:nvPicPr>
              <p:cNvPr id="18" name="object 21">
                <a:extLst>
                  <a:ext uri="{FF2B5EF4-FFF2-40B4-BE49-F238E27FC236}">
                    <a16:creationId xmlns:a16="http://schemas.microsoft.com/office/drawing/2014/main" id="{3D68926A-D287-0795-957C-3A0DAE059C1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592823" y="3031235"/>
                <a:ext cx="2404872" cy="2389632"/>
              </a:xfrm>
              <a:prstGeom prst="rect">
                <a:avLst/>
              </a:prstGeom>
            </p:spPr>
          </p:pic>
          <p:pic>
            <p:nvPicPr>
              <p:cNvPr id="19" name="object 22">
                <a:extLst>
                  <a:ext uri="{FF2B5EF4-FFF2-40B4-BE49-F238E27FC236}">
                    <a16:creationId xmlns:a16="http://schemas.microsoft.com/office/drawing/2014/main" id="{595F8E68-A0E5-414A-92B7-A08DFB362DC6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5866123" y="3497246"/>
                <a:ext cx="1015593" cy="1303274"/>
              </a:xfrm>
              <a:prstGeom prst="rect">
                <a:avLst/>
              </a:prstGeom>
            </p:spPr>
          </p:pic>
          <p:pic>
            <p:nvPicPr>
              <p:cNvPr id="20" name="object 27">
                <a:extLst>
                  <a:ext uri="{FF2B5EF4-FFF2-40B4-BE49-F238E27FC236}">
                    <a16:creationId xmlns:a16="http://schemas.microsoft.com/office/drawing/2014/main" id="{14C5775F-E12F-5C60-F89B-98F09C05B84F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7378357" y="4346801"/>
                <a:ext cx="1045032" cy="260908"/>
              </a:xfrm>
              <a:prstGeom prst="rect">
                <a:avLst/>
              </a:prstGeom>
            </p:spPr>
          </p:pic>
        </p:grpSp>
        <p:pic>
          <p:nvPicPr>
            <p:cNvPr id="22" name="object 29">
              <a:extLst>
                <a:ext uri="{FF2B5EF4-FFF2-40B4-BE49-F238E27FC236}">
                  <a16:creationId xmlns:a16="http://schemas.microsoft.com/office/drawing/2014/main" id="{8550F4C8-0943-E1E1-1FBF-4A55BD4DA093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12312" y="3056312"/>
              <a:ext cx="2404872" cy="2369820"/>
            </a:xfrm>
            <a:prstGeom prst="rect">
              <a:avLst/>
            </a:prstGeom>
          </p:spPr>
        </p:pic>
        <p:grpSp>
          <p:nvGrpSpPr>
            <p:cNvPr id="25" name="object 37">
              <a:extLst>
                <a:ext uri="{FF2B5EF4-FFF2-40B4-BE49-F238E27FC236}">
                  <a16:creationId xmlns:a16="http://schemas.microsoft.com/office/drawing/2014/main" id="{8275530A-325D-9596-1013-37913E848D28}"/>
                </a:ext>
              </a:extLst>
            </p:cNvPr>
            <p:cNvGrpSpPr/>
            <p:nvPr/>
          </p:nvGrpSpPr>
          <p:grpSpPr>
            <a:xfrm>
              <a:off x="4714227" y="3570845"/>
              <a:ext cx="609600" cy="260603"/>
              <a:chOff x="4504690" y="3504946"/>
              <a:chExt cx="609600" cy="260603"/>
            </a:xfrm>
          </p:grpSpPr>
          <p:pic>
            <p:nvPicPr>
              <p:cNvPr id="26" name="object 39">
                <a:extLst>
                  <a:ext uri="{FF2B5EF4-FFF2-40B4-BE49-F238E27FC236}">
                    <a16:creationId xmlns:a16="http://schemas.microsoft.com/office/drawing/2014/main" id="{7D4A7BA3-1F58-71BB-D25E-BC5B5C9B2DA5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4504690" y="3504946"/>
                <a:ext cx="231648" cy="260603"/>
              </a:xfrm>
              <a:prstGeom prst="rect">
                <a:avLst/>
              </a:prstGeom>
            </p:spPr>
          </p:pic>
          <p:pic>
            <p:nvPicPr>
              <p:cNvPr id="27" name="object 40">
                <a:extLst>
                  <a:ext uri="{FF2B5EF4-FFF2-40B4-BE49-F238E27FC236}">
                    <a16:creationId xmlns:a16="http://schemas.microsoft.com/office/drawing/2014/main" id="{D8FBA5FC-2A73-BCEC-9C2E-E2FF4905F1AC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4620514" y="3504946"/>
                <a:ext cx="146303" cy="260603"/>
              </a:xfrm>
              <a:prstGeom prst="rect">
                <a:avLst/>
              </a:prstGeom>
            </p:spPr>
          </p:pic>
          <p:pic>
            <p:nvPicPr>
              <p:cNvPr id="28" name="object 41">
                <a:extLst>
                  <a:ext uri="{FF2B5EF4-FFF2-40B4-BE49-F238E27FC236}">
                    <a16:creationId xmlns:a16="http://schemas.microsoft.com/office/drawing/2014/main" id="{DE73797C-4632-61E3-44B3-06093D470A76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4693666" y="3504946"/>
                <a:ext cx="231648" cy="260603"/>
              </a:xfrm>
              <a:prstGeom prst="rect">
                <a:avLst/>
              </a:prstGeom>
            </p:spPr>
          </p:pic>
          <p:pic>
            <p:nvPicPr>
              <p:cNvPr id="34" name="object 42">
                <a:extLst>
                  <a:ext uri="{FF2B5EF4-FFF2-40B4-BE49-F238E27FC236}">
                    <a16:creationId xmlns:a16="http://schemas.microsoft.com/office/drawing/2014/main" id="{301C083D-A41B-A061-67F2-DBC954F667AC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4809490" y="3504946"/>
                <a:ext cx="146303" cy="260603"/>
              </a:xfrm>
              <a:prstGeom prst="rect">
                <a:avLst/>
              </a:prstGeom>
            </p:spPr>
          </p:pic>
          <p:pic>
            <p:nvPicPr>
              <p:cNvPr id="35" name="object 43">
                <a:extLst>
                  <a:ext uri="{FF2B5EF4-FFF2-40B4-BE49-F238E27FC236}">
                    <a16:creationId xmlns:a16="http://schemas.microsoft.com/office/drawing/2014/main" id="{8E8DD6DA-DC56-529D-7586-72EB5F4E7BD1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4882642" y="3504946"/>
                <a:ext cx="231648" cy="260603"/>
              </a:xfrm>
              <a:prstGeom prst="rect">
                <a:avLst/>
              </a:prstGeom>
            </p:spPr>
          </p:pic>
        </p:grpSp>
        <p:sp>
          <p:nvSpPr>
            <p:cNvPr id="36" name="object 58">
              <a:extLst>
                <a:ext uri="{FF2B5EF4-FFF2-40B4-BE49-F238E27FC236}">
                  <a16:creationId xmlns:a16="http://schemas.microsoft.com/office/drawing/2014/main" id="{CAE3D642-EB50-6379-CFBE-EDCA88D088E9}"/>
                </a:ext>
              </a:extLst>
            </p:cNvPr>
            <p:cNvSpPr/>
            <p:nvPr/>
          </p:nvSpPr>
          <p:spPr>
            <a:xfrm flipV="1">
              <a:off x="475523" y="2821852"/>
              <a:ext cx="5205604" cy="45719"/>
            </a:xfrm>
            <a:custGeom>
              <a:avLst/>
              <a:gdLst/>
              <a:ahLst/>
              <a:cxnLst/>
              <a:rect l="l" t="t" r="r" b="b"/>
              <a:pathLst>
                <a:path w="4810125">
                  <a:moveTo>
                    <a:pt x="0" y="0"/>
                  </a:moveTo>
                  <a:lnTo>
                    <a:pt x="4810125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Century Gothic" panose="020B0502020202020204" pitchFamily="34" charset="0"/>
              </a:endParaRPr>
            </a:p>
          </p:txBody>
        </p:sp>
        <p:sp>
          <p:nvSpPr>
            <p:cNvPr id="37" name="object 59">
              <a:extLst>
                <a:ext uri="{FF2B5EF4-FFF2-40B4-BE49-F238E27FC236}">
                  <a16:creationId xmlns:a16="http://schemas.microsoft.com/office/drawing/2014/main" id="{5202256E-9F18-3D44-8937-B8E6FBF5579C}"/>
                </a:ext>
              </a:extLst>
            </p:cNvPr>
            <p:cNvSpPr/>
            <p:nvPr/>
          </p:nvSpPr>
          <p:spPr>
            <a:xfrm>
              <a:off x="6678154" y="2870991"/>
              <a:ext cx="4939030" cy="0"/>
            </a:xfrm>
            <a:custGeom>
              <a:avLst/>
              <a:gdLst/>
              <a:ahLst/>
              <a:cxnLst/>
              <a:rect l="l" t="t" r="r" b="b"/>
              <a:pathLst>
                <a:path w="4939030">
                  <a:moveTo>
                    <a:pt x="0" y="0"/>
                  </a:moveTo>
                  <a:lnTo>
                    <a:pt x="4938522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Century Gothic" panose="020B0502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BE2F250-C7D6-0406-5D18-72ABC176CB77}"/>
                </a:ext>
              </a:extLst>
            </p:cNvPr>
            <p:cNvSpPr txBox="1"/>
            <p:nvPr/>
          </p:nvSpPr>
          <p:spPr>
            <a:xfrm>
              <a:off x="296641" y="3333057"/>
              <a:ext cx="25891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latin typeface="Century Gothic" panose="020B0502020202020204" pitchFamily="34" charset="0"/>
                </a:rPr>
                <a:t>PROXYLANE</a:t>
              </a:r>
            </a:p>
            <a:p>
              <a:pPr algn="ctr"/>
              <a:r>
                <a:rPr lang="en-US" sz="1600" b="1">
                  <a:latin typeface="Century Gothic" panose="020B0502020202020204" pitchFamily="34" charset="0"/>
                </a:rPr>
                <a:t>+ </a:t>
              </a:r>
            </a:p>
            <a:p>
              <a:pPr algn="ctr"/>
              <a:r>
                <a:rPr lang="el-GR" sz="1600" b="1">
                  <a:latin typeface="Century Gothic" panose="020B0502020202020204" pitchFamily="34" charset="0"/>
                </a:rPr>
                <a:t>ΕΚΧΥΛΙΣΜΑ ΚΑΣΣΙΑΣ</a:t>
              </a:r>
              <a:endParaRPr lang="en-US" sz="1600" b="1">
                <a:latin typeface="Century Gothic" panose="020B0502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1EB1C9D-5FDD-0E64-1454-DBA9927D6757}"/>
                </a:ext>
              </a:extLst>
            </p:cNvPr>
            <p:cNvSpPr txBox="1"/>
            <p:nvPr/>
          </p:nvSpPr>
          <p:spPr>
            <a:xfrm>
              <a:off x="4542658" y="3262018"/>
              <a:ext cx="1230540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l-GR" sz="1600" b="1">
                  <a:latin typeface="Century Gothic"/>
                </a:rPr>
                <a:t>ΩΜΕΓΑ</a:t>
              </a:r>
              <a:endParaRPr lang="en-US" sz="1600" b="1">
                <a:latin typeface="Century Gothic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66CCAB4-14B0-CC85-39B1-C89B6220F003}"/>
                </a:ext>
              </a:extLst>
            </p:cNvPr>
            <p:cNvSpPr txBox="1"/>
            <p:nvPr/>
          </p:nvSpPr>
          <p:spPr>
            <a:xfrm>
              <a:off x="4296169" y="3981163"/>
              <a:ext cx="142171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 dirty="0">
                  <a:latin typeface="Century Gothic" panose="020B0502020202020204" pitchFamily="34" charset="0"/>
                </a:rPr>
                <a:t>ΙΑΜΑΤΙΚΟ ΗΦΑΙΣΤΕΙΑΚΟ ΝΕΡΟ </a:t>
              </a:r>
              <a:endParaRPr lang="en-US" sz="1400" b="1" dirty="0">
                <a:latin typeface="Century Gothic" panose="020B0502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E555030-3E5D-64F8-94CA-C12F407DE9DB}"/>
                </a:ext>
              </a:extLst>
            </p:cNvPr>
            <p:cNvSpPr txBox="1"/>
            <p:nvPr/>
          </p:nvSpPr>
          <p:spPr>
            <a:xfrm>
              <a:off x="2911717" y="3286465"/>
              <a:ext cx="16087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b="1">
                  <a:latin typeface="Century Gothic" panose="020B0502020202020204" pitchFamily="34" charset="0"/>
                </a:rPr>
                <a:t>ΥΑΛΟΥΡΟΝΙΚΟ</a:t>
              </a:r>
            </a:p>
            <a:p>
              <a:pPr algn="ctr"/>
              <a:r>
                <a:rPr lang="el-GR" sz="1400" b="1">
                  <a:latin typeface="Century Gothic" panose="020B0502020202020204" pitchFamily="34" charset="0"/>
                </a:rPr>
                <a:t>ΟΞΥ</a:t>
              </a:r>
              <a:endParaRPr lang="en-US" sz="1400" b="1">
                <a:latin typeface="Century Gothic" panose="020B0502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317793C-A231-A38D-AFDB-1D4CCC7777A1}"/>
                </a:ext>
              </a:extLst>
            </p:cNvPr>
            <p:cNvSpPr txBox="1"/>
            <p:nvPr/>
          </p:nvSpPr>
          <p:spPr>
            <a:xfrm>
              <a:off x="6954821" y="3359852"/>
              <a:ext cx="2223900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l-GR" b="1">
                  <a:latin typeface="Century Gothic"/>
                </a:rPr>
                <a:t>ΝΙΑΣΙΝΑΜΙΔΗ (Β3)</a:t>
              </a:r>
            </a:p>
            <a:p>
              <a:pPr algn="ctr"/>
              <a:r>
                <a:rPr lang="el-GR" b="1">
                  <a:latin typeface="Century Gothic"/>
                </a:rPr>
                <a:t>+ </a:t>
              </a:r>
            </a:p>
            <a:p>
              <a:pPr algn="ctr"/>
              <a:r>
                <a:rPr lang="en-US" sz="2400" b="1">
                  <a:latin typeface="Century Gothic"/>
                </a:rPr>
                <a:t>SPF 50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C8581D-46AC-B681-E616-DD2B3E8D8F60}"/>
                </a:ext>
              </a:extLst>
            </p:cNvPr>
            <p:cNvSpPr txBox="1"/>
            <p:nvPr/>
          </p:nvSpPr>
          <p:spPr>
            <a:xfrm>
              <a:off x="9145129" y="3434469"/>
              <a:ext cx="25891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b="1">
                  <a:latin typeface="Century Gothic" panose="020B0502020202020204" pitchFamily="34" charset="0"/>
                </a:rPr>
                <a:t>ΧΡΩΣΤΙΚΕΣ </a:t>
              </a:r>
            </a:p>
            <a:p>
              <a:pPr algn="ctr"/>
              <a:r>
                <a:rPr lang="el-GR" sz="1600" b="1">
                  <a:latin typeface="Century Gothic" panose="020B0502020202020204" pitchFamily="34" charset="0"/>
                </a:rPr>
                <a:t>ΜΑΡΓΑΡΙΤΑΡΙΟΥ</a:t>
              </a:r>
              <a:endParaRPr lang="en-US" sz="1600" b="1"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58454F4-DACB-0813-D82C-53323DC82A07}"/>
              </a:ext>
            </a:extLst>
          </p:cNvPr>
          <p:cNvSpPr txBox="1"/>
          <p:nvPr/>
        </p:nvSpPr>
        <p:spPr>
          <a:xfrm>
            <a:off x="398412" y="397043"/>
            <a:ext cx="6895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entury Gothic" panose="020B0502020202020204" pitchFamily="34" charset="0"/>
              </a:rPr>
              <a:t>NEOVADIOL</a:t>
            </a:r>
            <a:endParaRPr kumimoji="0" lang="el-GR" sz="2400" b="0" i="0" u="none" strike="noStrike" kern="120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2CE18F-C265-0B10-F37A-E0589F1DEE0D}"/>
              </a:ext>
            </a:extLst>
          </p:cNvPr>
          <p:cNvSpPr txBox="1"/>
          <p:nvPr/>
        </p:nvSpPr>
        <p:spPr>
          <a:xfrm>
            <a:off x="1254579" y="1417864"/>
            <a:ext cx="422637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l-GR" sz="2000" b="1">
                <a:latin typeface="Century Gothic"/>
              </a:rPr>
              <a:t>ΣΥΣΤΑΤΙΚΑ</a:t>
            </a:r>
            <a:r>
              <a:rPr lang="en-US" sz="2000" b="1">
                <a:latin typeface="Century Gothic"/>
              </a:rPr>
              <a:t> </a:t>
            </a:r>
            <a:r>
              <a:rPr lang="el-GR" sz="2000" b="1">
                <a:latin typeface="Century Gothic"/>
              </a:rPr>
              <a:t>ΑΝΑΦΟΡΑΣ</a:t>
            </a:r>
            <a:r>
              <a:rPr lang="en-US" sz="2000">
                <a:latin typeface="Century Gothic"/>
              </a:rPr>
              <a:t>​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l-GR" sz="1600" b="1">
                <a:latin typeface="Century Gothic"/>
              </a:rPr>
              <a:t> ΤΗΣ ΣΕΙΡΑΣ</a:t>
            </a:r>
            <a:r>
              <a:rPr lang="en-US" sz="1600" b="1">
                <a:latin typeface="Century Gothic"/>
              </a:rPr>
              <a:t> </a:t>
            </a:r>
            <a:r>
              <a:rPr lang="el-GR" sz="2000" b="1">
                <a:latin typeface="Century Gothic"/>
              </a:rPr>
              <a:t>ΝΕΟ</a:t>
            </a:r>
            <a:r>
              <a:rPr lang="en-US" sz="2000" b="1">
                <a:latin typeface="Century Gothic"/>
              </a:rPr>
              <a:t>VADIOL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97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638282-7537-B2CC-3404-17510B740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1672" y="-64523"/>
            <a:ext cx="6160807" cy="68580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5672963" y="6681985"/>
            <a:ext cx="84518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>
                <a:solidFill>
                  <a:srgbClr val="008000"/>
                </a:solidFill>
                <a:latin typeface="Arial"/>
                <a:cs typeface="Arial"/>
              </a:rPr>
              <a:t>C1</a:t>
            </a:r>
            <a:r>
              <a:rPr sz="900" spc="-5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008000"/>
                </a:solidFill>
                <a:latin typeface="Arial"/>
                <a:cs typeface="Arial"/>
              </a:rPr>
              <a:t>-</a:t>
            </a:r>
            <a:r>
              <a:rPr sz="900" spc="-15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900">
                <a:solidFill>
                  <a:srgbClr val="008000"/>
                </a:solidFill>
                <a:latin typeface="Arial"/>
                <a:cs typeface="Arial"/>
              </a:rPr>
              <a:t>Internal</a:t>
            </a:r>
            <a:r>
              <a:rPr sz="900" spc="-25">
                <a:solidFill>
                  <a:srgbClr val="008000"/>
                </a:solidFill>
                <a:latin typeface="Arial"/>
                <a:cs typeface="Arial"/>
              </a:rPr>
              <a:t> use</a:t>
            </a:r>
            <a:endParaRPr sz="9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06428" y="6469379"/>
            <a:ext cx="176783" cy="17830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-367665" y="79699"/>
            <a:ext cx="73533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Century Gothic"/>
                <a:cs typeface="Century Gothic"/>
              </a:rPr>
              <a:t>N</a:t>
            </a:r>
            <a:r>
              <a:rPr sz="800" spc="-100" dirty="0">
                <a:latin typeface="Century Gothic"/>
                <a:cs typeface="Century Gothic"/>
              </a:rPr>
              <a:t> </a:t>
            </a:r>
            <a:r>
              <a:rPr sz="800" dirty="0">
                <a:latin typeface="Century Gothic"/>
                <a:cs typeface="Century Gothic"/>
              </a:rPr>
              <a:t>E</a:t>
            </a:r>
            <a:r>
              <a:rPr sz="800" spc="-105" dirty="0">
                <a:latin typeface="Century Gothic"/>
                <a:cs typeface="Century Gothic"/>
              </a:rPr>
              <a:t> </a:t>
            </a:r>
            <a:r>
              <a:rPr sz="800" dirty="0">
                <a:latin typeface="Century Gothic"/>
                <a:cs typeface="Century Gothic"/>
              </a:rPr>
              <a:t>O</a:t>
            </a:r>
            <a:r>
              <a:rPr sz="800" spc="-110" dirty="0">
                <a:latin typeface="Century Gothic"/>
                <a:cs typeface="Century Gothic"/>
              </a:rPr>
              <a:t> </a:t>
            </a:r>
            <a:r>
              <a:rPr sz="800" dirty="0">
                <a:latin typeface="Century Gothic"/>
                <a:cs typeface="Century Gothic"/>
              </a:rPr>
              <a:t>V</a:t>
            </a:r>
            <a:r>
              <a:rPr sz="800" spc="-105" dirty="0">
                <a:latin typeface="Century Gothic"/>
                <a:cs typeface="Century Gothic"/>
              </a:rPr>
              <a:t> </a:t>
            </a:r>
            <a:r>
              <a:rPr sz="800" dirty="0">
                <a:latin typeface="Century Gothic"/>
                <a:cs typeface="Century Gothic"/>
              </a:rPr>
              <a:t>AD</a:t>
            </a:r>
            <a:r>
              <a:rPr sz="800" spc="-105" dirty="0">
                <a:latin typeface="Century Gothic"/>
                <a:cs typeface="Century Gothic"/>
              </a:rPr>
              <a:t> </a:t>
            </a:r>
            <a:r>
              <a:rPr sz="800" dirty="0">
                <a:latin typeface="Century Gothic"/>
                <a:cs typeface="Century Gothic"/>
              </a:rPr>
              <a:t>I</a:t>
            </a:r>
            <a:r>
              <a:rPr sz="800" spc="-80" dirty="0">
                <a:latin typeface="Century Gothic"/>
                <a:cs typeface="Century Gothic"/>
              </a:rPr>
              <a:t> </a:t>
            </a:r>
            <a:r>
              <a:rPr sz="800" dirty="0">
                <a:latin typeface="Century Gothic"/>
                <a:cs typeface="Century Gothic"/>
              </a:rPr>
              <a:t>O</a:t>
            </a:r>
            <a:r>
              <a:rPr sz="800" spc="-110" dirty="0">
                <a:latin typeface="Century Gothic"/>
                <a:cs typeface="Century Gothic"/>
              </a:rPr>
              <a:t> </a:t>
            </a:r>
            <a:r>
              <a:rPr sz="800" spc="-50" dirty="0">
                <a:latin typeface="Century Gothic"/>
                <a:cs typeface="Century Gothic"/>
              </a:rPr>
              <a:t>L</a:t>
            </a:r>
            <a:endParaRPr sz="800" dirty="0">
              <a:latin typeface="Century Gothic"/>
              <a:cs typeface="Century Gothic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860656" y="5020817"/>
            <a:ext cx="77470" cy="128450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-780834" y="593940"/>
            <a:ext cx="77533" cy="1284477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5439860" y="1402015"/>
            <a:ext cx="2714625" cy="260985"/>
          </a:xfrm>
          <a:custGeom>
            <a:avLst/>
            <a:gdLst/>
            <a:ahLst/>
            <a:cxnLst/>
            <a:rect l="l" t="t" r="r" b="b"/>
            <a:pathLst>
              <a:path w="2714625" h="260985">
                <a:moveTo>
                  <a:pt x="2714244" y="0"/>
                </a:moveTo>
                <a:lnTo>
                  <a:pt x="0" y="0"/>
                </a:lnTo>
                <a:lnTo>
                  <a:pt x="0" y="260603"/>
                </a:lnTo>
                <a:lnTo>
                  <a:pt x="2714244" y="260603"/>
                </a:lnTo>
                <a:lnTo>
                  <a:pt x="2714244" y="0"/>
                </a:lnTo>
                <a:close/>
              </a:path>
            </a:pathLst>
          </a:custGeom>
          <a:solidFill>
            <a:srgbClr val="FFD1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73852" y="6647687"/>
            <a:ext cx="935990" cy="210820"/>
          </a:xfrm>
          <a:custGeom>
            <a:avLst/>
            <a:gdLst/>
            <a:ahLst/>
            <a:cxnLst/>
            <a:rect l="l" t="t" r="r" b="b"/>
            <a:pathLst>
              <a:path w="935990" h="210820">
                <a:moveTo>
                  <a:pt x="935736" y="0"/>
                </a:moveTo>
                <a:lnTo>
                  <a:pt x="0" y="0"/>
                </a:lnTo>
                <a:lnTo>
                  <a:pt x="0" y="210311"/>
                </a:lnTo>
                <a:lnTo>
                  <a:pt x="935736" y="210311"/>
                </a:lnTo>
                <a:lnTo>
                  <a:pt x="9357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92835" y="4088358"/>
            <a:ext cx="3796284" cy="131063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ftr" sz="quarter" idx="5"/>
          </p:nvPr>
        </p:nvSpPr>
        <p:spPr>
          <a:xfrm>
            <a:off x="10908538" y="6506678"/>
            <a:ext cx="877697" cy="1557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800" b="0" i="0">
                <a:solidFill>
                  <a:schemeClr val="tx1"/>
                </a:solidFill>
                <a:latin typeface="Century Gothic"/>
                <a:cs typeface="Century Gothic"/>
              </a:defRPr>
            </a:lvl1pPr>
          </a:lstStyle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pt-BR"/>
              <a:t>N</a:t>
            </a:r>
            <a:r>
              <a:rPr lang="pt-BR" spc="-100"/>
              <a:t> </a:t>
            </a:r>
            <a:r>
              <a:rPr lang="pt-BR"/>
              <a:t>E</a:t>
            </a:r>
            <a:r>
              <a:rPr lang="pt-BR" spc="-105"/>
              <a:t> </a:t>
            </a:r>
            <a:r>
              <a:rPr lang="pt-BR"/>
              <a:t>O</a:t>
            </a:r>
            <a:r>
              <a:rPr lang="pt-BR" spc="-110"/>
              <a:t> </a:t>
            </a:r>
            <a:r>
              <a:rPr lang="pt-BR"/>
              <a:t>V</a:t>
            </a:r>
            <a:r>
              <a:rPr lang="pt-BR" spc="-105"/>
              <a:t> </a:t>
            </a:r>
            <a:r>
              <a:rPr lang="pt-BR"/>
              <a:t>AD</a:t>
            </a:r>
            <a:r>
              <a:rPr lang="pt-BR" spc="-105"/>
              <a:t> </a:t>
            </a:r>
            <a:r>
              <a:rPr lang="pt-BR"/>
              <a:t>I</a:t>
            </a:r>
            <a:r>
              <a:rPr lang="pt-BR" spc="-80"/>
              <a:t> </a:t>
            </a:r>
            <a:r>
              <a:rPr lang="pt-BR"/>
              <a:t>O</a:t>
            </a:r>
            <a:r>
              <a:rPr lang="pt-BR" spc="-110"/>
              <a:t> </a:t>
            </a:r>
            <a:r>
              <a:rPr lang="pt-BR" spc="-50"/>
              <a:t>L</a:t>
            </a:r>
            <a:endParaRPr spc="-5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98964C8-C9B2-27C7-7F93-BBFBD88B94D4}"/>
              </a:ext>
            </a:extLst>
          </p:cNvPr>
          <p:cNvSpPr txBox="1"/>
          <p:nvPr/>
        </p:nvSpPr>
        <p:spPr>
          <a:xfrm>
            <a:off x="5455042" y="1338708"/>
            <a:ext cx="2714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Century Gothic" panose="020B0502020202020204" pitchFamily="34" charset="0"/>
              </a:rPr>
              <a:t>NEA </a:t>
            </a:r>
            <a:r>
              <a:rPr lang="el-GR" sz="2000" b="1">
                <a:solidFill>
                  <a:schemeClr val="bg1"/>
                </a:solidFill>
                <a:latin typeface="Century Gothic" panose="020B0502020202020204" pitchFamily="34" charset="0"/>
              </a:rPr>
              <a:t>ΤΕΧΝΟΛΟΓΙΑ</a:t>
            </a:r>
            <a:endParaRPr lang="en-US" sz="2000" b="1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5FCE05-5A1E-C90E-CBEE-B84F8638C30C}"/>
              </a:ext>
            </a:extLst>
          </p:cNvPr>
          <p:cNvSpPr txBox="1"/>
          <p:nvPr/>
        </p:nvSpPr>
        <p:spPr>
          <a:xfrm>
            <a:off x="5331127" y="1704011"/>
            <a:ext cx="6491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>
                <a:latin typeface="Century Gothic" panose="020B0502020202020204" pitchFamily="34" charset="0"/>
              </a:rPr>
              <a:t>ΧΡΩΣΤΙΚΕΣ ΜΑΡΓΑΡΙΤΑΡΙΟΥ – </a:t>
            </a:r>
            <a:r>
              <a:rPr lang="en-US" sz="2400" b="1">
                <a:latin typeface="Century Gothic" panose="020B0502020202020204" pitchFamily="34" charset="0"/>
              </a:rPr>
              <a:t>PEARLY PIGMENTS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7B5630-6169-E5E1-A4A0-DA0BFC8A53E7}"/>
              </a:ext>
            </a:extLst>
          </p:cNvPr>
          <p:cNvSpPr txBox="1"/>
          <p:nvPr/>
        </p:nvSpPr>
        <p:spPr>
          <a:xfrm>
            <a:off x="5292851" y="2437457"/>
            <a:ext cx="6615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>
                <a:latin typeface="Century Gothic" panose="020B0502020202020204" pitchFamily="34" charset="0"/>
              </a:rPr>
              <a:t>ΓΙΑ ΑΜΕΣΗ ΛΑΜΨΗ </a:t>
            </a:r>
            <a:r>
              <a:rPr lang="en-US" sz="2800">
                <a:latin typeface="Century Gothic" panose="020B0502020202020204" pitchFamily="34" charset="0"/>
              </a:rPr>
              <a:t>&amp; </a:t>
            </a:r>
            <a:r>
              <a:rPr lang="el-GR" sz="2800">
                <a:latin typeface="Century Gothic" panose="020B0502020202020204" pitchFamily="34" charset="0"/>
              </a:rPr>
              <a:t>ΑΚΤΙΝΟΒΟΛΙΑ</a:t>
            </a:r>
            <a:endParaRPr lang="en-US" sz="2800"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F2A73C-FD2E-DD81-51EE-8E18A5D03C69}"/>
              </a:ext>
            </a:extLst>
          </p:cNvPr>
          <p:cNvSpPr txBox="1"/>
          <p:nvPr/>
        </p:nvSpPr>
        <p:spPr>
          <a:xfrm>
            <a:off x="5745479" y="3335781"/>
            <a:ext cx="6237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>
                <a:latin typeface="Century Gothic" panose="020B0502020202020204" pitchFamily="34" charset="0"/>
              </a:rPr>
              <a:t>[1% ΚΟΚΚΙΝΕΣ + 0,35% ΠΡΑΣΙΝΕΣ +1% ΠΕΡΛΕ]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B2315E-F23B-67EF-258D-D635C7224FF7}"/>
              </a:ext>
            </a:extLst>
          </p:cNvPr>
          <p:cNvSpPr txBox="1"/>
          <p:nvPr/>
        </p:nvSpPr>
        <p:spPr>
          <a:xfrm>
            <a:off x="5745479" y="3674871"/>
            <a:ext cx="583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>
                <a:latin typeface="Century Gothic" panose="020B0502020202020204" pitchFamily="34" charset="0"/>
              </a:rPr>
              <a:t>ΓΙΑ ΚΑΘΕ ΤΥΠΟ ΕΠΙΔΕΡΜΙΔΑΣ</a:t>
            </a:r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A14A9A-7826-A69C-F1D7-0406B2FFC4BB}"/>
              </a:ext>
            </a:extLst>
          </p:cNvPr>
          <p:cNvSpPr txBox="1"/>
          <p:nvPr/>
        </p:nvSpPr>
        <p:spPr>
          <a:xfrm>
            <a:off x="5632167" y="4344070"/>
            <a:ext cx="583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>
                <a:latin typeface="Century Gothic" panose="020B0502020202020204" pitchFamily="34" charset="0"/>
              </a:rPr>
              <a:t>ΔΙΑΧΕΕΙ ΚΑΙ ΑΝΤΑΝΑΚΛΑ ΤΟ</a:t>
            </a:r>
            <a:r>
              <a:rPr lang="en-US">
                <a:latin typeface="Century Gothic" panose="020B0502020202020204" pitchFamily="34" charset="0"/>
              </a:rPr>
              <a:t> </a:t>
            </a:r>
            <a:r>
              <a:rPr lang="el-GR">
                <a:latin typeface="Century Gothic" panose="020B0502020202020204" pitchFamily="34" charset="0"/>
              </a:rPr>
              <a:t>ΦΩΣ</a:t>
            </a:r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F3EC29-86E1-0172-D55A-07AAFB250883}"/>
              </a:ext>
            </a:extLst>
          </p:cNvPr>
          <p:cNvSpPr txBox="1"/>
          <p:nvPr/>
        </p:nvSpPr>
        <p:spPr>
          <a:xfrm>
            <a:off x="5615650" y="4997483"/>
            <a:ext cx="60946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entury Gothic" panose="020B0502020202020204" pitchFamily="34" charset="0"/>
              </a:rPr>
              <a:t>ΓΙΑ </a:t>
            </a:r>
            <a:r>
              <a:rPr lang="el-GR" sz="2000" b="1">
                <a:latin typeface="Century Gothic" panose="020B0502020202020204" pitchFamily="34" charset="0"/>
              </a:rPr>
              <a:t>Α</a:t>
            </a:r>
            <a:r>
              <a:rPr lang="en-US" sz="2000" b="1">
                <a:latin typeface="Century Gothic" panose="020B0502020202020204" pitchFamily="34" charset="0"/>
              </a:rPr>
              <a:t>ΜΕΣΗ Λ</a:t>
            </a:r>
            <a:r>
              <a:rPr lang="el-GR" sz="2000" b="1">
                <a:latin typeface="Century Gothic" panose="020B0502020202020204" pitchFamily="34" charset="0"/>
              </a:rPr>
              <a:t>Α</a:t>
            </a:r>
            <a:r>
              <a:rPr lang="en-US" sz="2000" b="1">
                <a:latin typeface="Century Gothic" panose="020B0502020202020204" pitchFamily="34" charset="0"/>
              </a:rPr>
              <a:t>ΜΨΗ ΚΑΙ ΙΣΟΡΡΟΠ</a:t>
            </a:r>
            <a:r>
              <a:rPr lang="el-GR" sz="2000" b="1">
                <a:latin typeface="Century Gothic" panose="020B0502020202020204" pitchFamily="34" charset="0"/>
              </a:rPr>
              <a:t>Ι</a:t>
            </a:r>
            <a:r>
              <a:rPr lang="en-US" sz="2000" b="1">
                <a:latin typeface="Century Gothic" panose="020B0502020202020204" pitchFamily="34" charset="0"/>
              </a:rPr>
              <a:t>Α TOY TONOY</a:t>
            </a:r>
            <a:endParaRPr lang="el-GR" sz="2000" b="1">
              <a:latin typeface="Century Gothic" panose="020B0502020202020204" pitchFamily="34" charset="0"/>
            </a:endParaRPr>
          </a:p>
          <a:p>
            <a:r>
              <a:rPr lang="el-GR" sz="2000" b="1">
                <a:latin typeface="Century Gothic" panose="020B0502020202020204" pitchFamily="34" charset="0"/>
              </a:rPr>
              <a:t>ΤΗΣ ΕΠΙΔΕΡΜΙΔΑΣ</a:t>
            </a:r>
            <a:r>
              <a:rPr lang="en-US" sz="2000" b="1">
                <a:latin typeface="Century Gothic" panose="020B0502020202020204" pitchFamily="34" charset="0"/>
              </a:rPr>
              <a:t> </a:t>
            </a:r>
            <a:endParaRPr lang="en-US" b="1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4973EE-FDF2-D863-2926-FB170A0CBD6D}"/>
              </a:ext>
            </a:extLst>
          </p:cNvPr>
          <p:cNvSpPr txBox="1"/>
          <p:nvPr/>
        </p:nvSpPr>
        <p:spPr>
          <a:xfrm>
            <a:off x="5673110" y="6005772"/>
            <a:ext cx="5674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>
                <a:latin typeface="Century Gothic" panose="020B0502020202020204" pitchFamily="34" charset="0"/>
              </a:rPr>
              <a:t>ΑΝΑΛΑΦΡΗ ΥΦΗ, ΒΕΛΟΥΔΙΝΟ ΑΠΟΤΕΛΕΣΜΑ</a:t>
            </a:r>
            <a:endParaRPr lang="en-US" sz="2000" b="1">
              <a:latin typeface="Century Gothic" panose="020B0502020202020204" pitchFamily="34" charset="0"/>
            </a:endParaRPr>
          </a:p>
        </p:txBody>
      </p:sp>
      <p:pic>
        <p:nvPicPr>
          <p:cNvPr id="4" name="object 6">
            <a:extLst>
              <a:ext uri="{FF2B5EF4-FFF2-40B4-BE49-F238E27FC236}">
                <a16:creationId xmlns:a16="http://schemas.microsoft.com/office/drawing/2014/main" id="{90D440CD-2994-4768-8456-FA15475A157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780834" y="64523"/>
            <a:ext cx="176783" cy="1783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EAC9898-F27E-8FD5-23F9-10B7531EAFB3}"/>
              </a:ext>
            </a:extLst>
          </p:cNvPr>
          <p:cNvSpPr txBox="1"/>
          <p:nvPr/>
        </p:nvSpPr>
        <p:spPr>
          <a:xfrm>
            <a:off x="3712464" y="1849564"/>
            <a:ext cx="8101584" cy="334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 Vichy είναι στο πλευρό των γυναικών και επιβεβαιώνει τη δέσμευσή της απέναντι τους:</a:t>
            </a:r>
            <a:endParaRPr lang="en-US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-Προσφέροντας, σε συνεργασία με δερματολόγους και γυναικολόγους, την </a:t>
            </a:r>
            <a:r>
              <a:rPr lang="el-GR" sz="1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Νο</a:t>
            </a:r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φροντίδα περι</a:t>
            </a:r>
            <a:r>
              <a:rPr lang="el-G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ποίησης </a:t>
            </a:r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της επιδερμίδας κατά την </a:t>
            </a:r>
            <a:r>
              <a:rPr lang="el-G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εμμηνόπαυση, τη </a:t>
            </a:r>
            <a:r>
              <a:rPr lang="el-GR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NEOVADIO</a:t>
            </a:r>
            <a:r>
              <a:rPr lang="en-US" sz="1800" b="1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l-GR" sz="18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μια εξειδικευμένη σειρά προϊόντων περιποίησης της επιδερμίδας , σχεδιασμένων </a:t>
            </a:r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για κάθε στάδιο της εμμηνόπαυσης.</a:t>
            </a:r>
            <a:endParaRPr lang="en-US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-Διευρύνοντας την πρόσβαση σε πληροφορίες για την </a:t>
            </a:r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εμμηνόπαυση</a:t>
            </a:r>
            <a:r>
              <a:rPr lang="el-GR" sz="1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μέσω της ιστοσελίδας vichy.gr μέσω των συμβουλών επαγγελματιών υγείας. </a:t>
            </a: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l-GR" sz="1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close-up of a person&#10;&#10;Description automatically generated">
            <a:extLst>
              <a:ext uri="{FF2B5EF4-FFF2-40B4-BE49-F238E27FC236}">
                <a16:creationId xmlns:a16="http://schemas.microsoft.com/office/drawing/2014/main" id="{A3BA52E9-2AD3-3D47-9DB6-243955C5B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52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51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36079" y="3210197"/>
            <a:ext cx="1576483" cy="336042"/>
          </a:xfrm>
          <a:custGeom>
            <a:avLst/>
            <a:gdLst/>
            <a:ahLst/>
            <a:cxnLst/>
            <a:rect l="l" t="t" r="r" b="b"/>
            <a:pathLst>
              <a:path w="2335529" h="497839">
                <a:moveTo>
                  <a:pt x="1905571" y="203"/>
                </a:moveTo>
                <a:lnTo>
                  <a:pt x="1827339" y="342"/>
                </a:lnTo>
                <a:lnTo>
                  <a:pt x="1820291" y="342"/>
                </a:lnTo>
                <a:lnTo>
                  <a:pt x="1821472" y="2793"/>
                </a:lnTo>
                <a:lnTo>
                  <a:pt x="1821980" y="4597"/>
                </a:lnTo>
                <a:lnTo>
                  <a:pt x="2037791" y="282498"/>
                </a:lnTo>
                <a:lnTo>
                  <a:pt x="2039378" y="286511"/>
                </a:lnTo>
                <a:lnTo>
                  <a:pt x="2039366" y="493369"/>
                </a:lnTo>
                <a:lnTo>
                  <a:pt x="2039543" y="495211"/>
                </a:lnTo>
                <a:lnTo>
                  <a:pt x="2039645" y="497268"/>
                </a:lnTo>
                <a:lnTo>
                  <a:pt x="2115185" y="497268"/>
                </a:lnTo>
                <a:lnTo>
                  <a:pt x="2115261" y="287477"/>
                </a:lnTo>
                <a:lnTo>
                  <a:pt x="2115743" y="284010"/>
                </a:lnTo>
                <a:lnTo>
                  <a:pt x="2164307" y="221195"/>
                </a:lnTo>
                <a:lnTo>
                  <a:pt x="2077224" y="221195"/>
                </a:lnTo>
                <a:lnTo>
                  <a:pt x="2076716" y="220205"/>
                </a:lnTo>
                <a:lnTo>
                  <a:pt x="2076538" y="219697"/>
                </a:lnTo>
                <a:lnTo>
                  <a:pt x="1908035" y="1435"/>
                </a:lnTo>
                <a:lnTo>
                  <a:pt x="1905571" y="203"/>
                </a:lnTo>
                <a:close/>
              </a:path>
              <a:path w="2335529" h="497839">
                <a:moveTo>
                  <a:pt x="2291759" y="414"/>
                </a:moveTo>
                <a:lnTo>
                  <a:pt x="2249385" y="546"/>
                </a:lnTo>
                <a:lnTo>
                  <a:pt x="2246782" y="2031"/>
                </a:lnTo>
                <a:lnTo>
                  <a:pt x="2241016" y="8826"/>
                </a:lnTo>
                <a:lnTo>
                  <a:pt x="2237155" y="14427"/>
                </a:lnTo>
                <a:lnTo>
                  <a:pt x="2077224" y="221195"/>
                </a:lnTo>
                <a:lnTo>
                  <a:pt x="2164307" y="221195"/>
                </a:lnTo>
                <a:lnTo>
                  <a:pt x="2330805" y="7162"/>
                </a:lnTo>
                <a:lnTo>
                  <a:pt x="2332723" y="4267"/>
                </a:lnTo>
                <a:lnTo>
                  <a:pt x="2335314" y="622"/>
                </a:lnTo>
                <a:lnTo>
                  <a:pt x="2333409" y="520"/>
                </a:lnTo>
                <a:lnTo>
                  <a:pt x="2332858" y="457"/>
                </a:lnTo>
                <a:lnTo>
                  <a:pt x="2291759" y="414"/>
                </a:lnTo>
                <a:close/>
              </a:path>
              <a:path w="2335529" h="497839">
                <a:moveTo>
                  <a:pt x="2332748" y="444"/>
                </a:moveTo>
                <a:lnTo>
                  <a:pt x="2332075" y="457"/>
                </a:lnTo>
                <a:lnTo>
                  <a:pt x="2332858" y="457"/>
                </a:lnTo>
                <a:close/>
              </a:path>
              <a:path w="2335529" h="497839">
                <a:moveTo>
                  <a:pt x="1751101" y="276110"/>
                </a:moveTo>
                <a:lnTo>
                  <a:pt x="1387284" y="276110"/>
                </a:lnTo>
                <a:lnTo>
                  <a:pt x="1668919" y="276123"/>
                </a:lnTo>
                <a:lnTo>
                  <a:pt x="1668919" y="497293"/>
                </a:lnTo>
                <a:lnTo>
                  <a:pt x="1751101" y="497293"/>
                </a:lnTo>
                <a:lnTo>
                  <a:pt x="1751101" y="276110"/>
                </a:lnTo>
                <a:close/>
              </a:path>
              <a:path w="2335529" h="497839">
                <a:moveTo>
                  <a:pt x="1305737" y="0"/>
                </a:moveTo>
                <a:lnTo>
                  <a:pt x="1304353" y="1625"/>
                </a:lnTo>
                <a:lnTo>
                  <a:pt x="1304480" y="497154"/>
                </a:lnTo>
                <a:lnTo>
                  <a:pt x="1387284" y="497166"/>
                </a:lnTo>
                <a:lnTo>
                  <a:pt x="1387284" y="276110"/>
                </a:lnTo>
                <a:lnTo>
                  <a:pt x="1751101" y="276110"/>
                </a:lnTo>
                <a:lnTo>
                  <a:pt x="1751101" y="212356"/>
                </a:lnTo>
                <a:lnTo>
                  <a:pt x="1386687" y="212356"/>
                </a:lnTo>
                <a:lnTo>
                  <a:pt x="1386687" y="287"/>
                </a:lnTo>
                <a:lnTo>
                  <a:pt x="1348865" y="287"/>
                </a:lnTo>
                <a:lnTo>
                  <a:pt x="1305737" y="0"/>
                </a:lnTo>
                <a:close/>
              </a:path>
              <a:path w="2335529" h="497839">
                <a:moveTo>
                  <a:pt x="1669973" y="25"/>
                </a:moveTo>
                <a:lnTo>
                  <a:pt x="1668926" y="1625"/>
                </a:lnTo>
                <a:lnTo>
                  <a:pt x="1668945" y="212356"/>
                </a:lnTo>
                <a:lnTo>
                  <a:pt x="1751101" y="212356"/>
                </a:lnTo>
                <a:lnTo>
                  <a:pt x="1751101" y="507"/>
                </a:lnTo>
                <a:lnTo>
                  <a:pt x="1748955" y="393"/>
                </a:lnTo>
                <a:lnTo>
                  <a:pt x="1747506" y="274"/>
                </a:lnTo>
                <a:lnTo>
                  <a:pt x="1710342" y="274"/>
                </a:lnTo>
                <a:lnTo>
                  <a:pt x="1669973" y="25"/>
                </a:lnTo>
                <a:close/>
              </a:path>
              <a:path w="2335529" h="497839">
                <a:moveTo>
                  <a:pt x="1386687" y="228"/>
                </a:moveTo>
                <a:lnTo>
                  <a:pt x="1348865" y="287"/>
                </a:lnTo>
                <a:lnTo>
                  <a:pt x="1386687" y="287"/>
                </a:lnTo>
                <a:close/>
              </a:path>
              <a:path w="2335529" h="497839">
                <a:moveTo>
                  <a:pt x="1747100" y="241"/>
                </a:moveTo>
                <a:lnTo>
                  <a:pt x="1710342" y="274"/>
                </a:lnTo>
                <a:lnTo>
                  <a:pt x="1747506" y="274"/>
                </a:lnTo>
                <a:lnTo>
                  <a:pt x="1747100" y="241"/>
                </a:lnTo>
                <a:close/>
              </a:path>
              <a:path w="2335529" h="497839">
                <a:moveTo>
                  <a:pt x="1036894" y="943"/>
                </a:moveTo>
                <a:lnTo>
                  <a:pt x="993736" y="7035"/>
                </a:lnTo>
                <a:lnTo>
                  <a:pt x="948175" y="20124"/>
                </a:lnTo>
                <a:lnTo>
                  <a:pt x="906310" y="39650"/>
                </a:lnTo>
                <a:lnTo>
                  <a:pt x="868406" y="65980"/>
                </a:lnTo>
                <a:lnTo>
                  <a:pt x="834732" y="99479"/>
                </a:lnTo>
                <a:lnTo>
                  <a:pt x="808328" y="136840"/>
                </a:lnTo>
                <a:lnTo>
                  <a:pt x="790144" y="177003"/>
                </a:lnTo>
                <a:lnTo>
                  <a:pt x="780402" y="220008"/>
                </a:lnTo>
                <a:lnTo>
                  <a:pt x="779322" y="265899"/>
                </a:lnTo>
                <a:lnTo>
                  <a:pt x="783722" y="297320"/>
                </a:lnTo>
                <a:lnTo>
                  <a:pt x="805109" y="355536"/>
                </a:lnTo>
                <a:lnTo>
                  <a:pt x="852056" y="417547"/>
                </a:lnTo>
                <a:lnTo>
                  <a:pt x="886782" y="446160"/>
                </a:lnTo>
                <a:lnTo>
                  <a:pt x="925858" y="468548"/>
                </a:lnTo>
                <a:lnTo>
                  <a:pt x="969048" y="485038"/>
                </a:lnTo>
                <a:lnTo>
                  <a:pt x="1033632" y="496992"/>
                </a:lnTo>
                <a:lnTo>
                  <a:pt x="1066333" y="497704"/>
                </a:lnTo>
                <a:lnTo>
                  <a:pt x="1099273" y="495134"/>
                </a:lnTo>
                <a:lnTo>
                  <a:pt x="1146616" y="485193"/>
                </a:lnTo>
                <a:lnTo>
                  <a:pt x="1191729" y="467652"/>
                </a:lnTo>
                <a:lnTo>
                  <a:pt x="1195971" y="464743"/>
                </a:lnTo>
                <a:lnTo>
                  <a:pt x="1195859" y="444082"/>
                </a:lnTo>
                <a:lnTo>
                  <a:pt x="1195844" y="429704"/>
                </a:lnTo>
                <a:lnTo>
                  <a:pt x="1070737" y="429704"/>
                </a:lnTo>
                <a:lnTo>
                  <a:pt x="1036592" y="429289"/>
                </a:lnTo>
                <a:lnTo>
                  <a:pt x="971369" y="414732"/>
                </a:lnTo>
                <a:lnTo>
                  <a:pt x="899315" y="367262"/>
                </a:lnTo>
                <a:lnTo>
                  <a:pt x="870483" y="325193"/>
                </a:lnTo>
                <a:lnTo>
                  <a:pt x="855310" y="276489"/>
                </a:lnTo>
                <a:lnTo>
                  <a:pt x="855141" y="223926"/>
                </a:lnTo>
                <a:lnTo>
                  <a:pt x="863880" y="188360"/>
                </a:lnTo>
                <a:lnTo>
                  <a:pt x="900760" y="129386"/>
                </a:lnTo>
                <a:lnTo>
                  <a:pt x="967213" y="84980"/>
                </a:lnTo>
                <a:lnTo>
                  <a:pt x="1007632" y="72634"/>
                </a:lnTo>
                <a:lnTo>
                  <a:pt x="1049739" y="68170"/>
                </a:lnTo>
                <a:lnTo>
                  <a:pt x="1195881" y="68170"/>
                </a:lnTo>
                <a:lnTo>
                  <a:pt x="1195717" y="34416"/>
                </a:lnTo>
                <a:lnTo>
                  <a:pt x="1122008" y="6934"/>
                </a:lnTo>
                <a:lnTo>
                  <a:pt x="1079657" y="944"/>
                </a:lnTo>
                <a:lnTo>
                  <a:pt x="1036894" y="943"/>
                </a:lnTo>
                <a:close/>
              </a:path>
              <a:path w="2335529" h="497839">
                <a:moveTo>
                  <a:pt x="1195489" y="385864"/>
                </a:moveTo>
                <a:lnTo>
                  <a:pt x="1193038" y="387413"/>
                </a:lnTo>
                <a:lnTo>
                  <a:pt x="1191450" y="388365"/>
                </a:lnTo>
                <a:lnTo>
                  <a:pt x="1189926" y="389420"/>
                </a:lnTo>
                <a:lnTo>
                  <a:pt x="1162255" y="405796"/>
                </a:lnTo>
                <a:lnTo>
                  <a:pt x="1133160" y="417987"/>
                </a:lnTo>
                <a:lnTo>
                  <a:pt x="1102651" y="425965"/>
                </a:lnTo>
                <a:lnTo>
                  <a:pt x="1070737" y="429704"/>
                </a:lnTo>
                <a:lnTo>
                  <a:pt x="1195844" y="429704"/>
                </a:lnTo>
                <a:lnTo>
                  <a:pt x="1195857" y="390588"/>
                </a:lnTo>
                <a:lnTo>
                  <a:pt x="1195627" y="388365"/>
                </a:lnTo>
                <a:lnTo>
                  <a:pt x="1195489" y="385864"/>
                </a:lnTo>
                <a:close/>
              </a:path>
              <a:path w="2335529" h="497839">
                <a:moveTo>
                  <a:pt x="1195881" y="68170"/>
                </a:moveTo>
                <a:lnTo>
                  <a:pt x="1049739" y="68170"/>
                </a:lnTo>
                <a:lnTo>
                  <a:pt x="1093266" y="70789"/>
                </a:lnTo>
                <a:lnTo>
                  <a:pt x="1119219" y="75927"/>
                </a:lnTo>
                <a:lnTo>
                  <a:pt x="1144050" y="84153"/>
                </a:lnTo>
                <a:lnTo>
                  <a:pt x="1167772" y="95289"/>
                </a:lnTo>
                <a:lnTo>
                  <a:pt x="1190396" y="109156"/>
                </a:lnTo>
                <a:lnTo>
                  <a:pt x="1191831" y="110147"/>
                </a:lnTo>
                <a:lnTo>
                  <a:pt x="1193469" y="110832"/>
                </a:lnTo>
                <a:lnTo>
                  <a:pt x="1195311" y="111810"/>
                </a:lnTo>
                <a:lnTo>
                  <a:pt x="1195616" y="110515"/>
                </a:lnTo>
                <a:lnTo>
                  <a:pt x="1195781" y="110147"/>
                </a:lnTo>
                <a:lnTo>
                  <a:pt x="1195881" y="68170"/>
                </a:lnTo>
                <a:close/>
              </a:path>
              <a:path w="2335529" h="497839">
                <a:moveTo>
                  <a:pt x="680326" y="1600"/>
                </a:moveTo>
                <a:lnTo>
                  <a:pt x="600202" y="1600"/>
                </a:lnTo>
                <a:lnTo>
                  <a:pt x="600202" y="497268"/>
                </a:lnTo>
                <a:lnTo>
                  <a:pt x="680326" y="497268"/>
                </a:lnTo>
                <a:lnTo>
                  <a:pt x="680326" y="1600"/>
                </a:lnTo>
                <a:close/>
              </a:path>
              <a:path w="2335529" h="497839">
                <a:moveTo>
                  <a:pt x="37922" y="215"/>
                </a:moveTo>
                <a:lnTo>
                  <a:pt x="0" y="228"/>
                </a:lnTo>
                <a:lnTo>
                  <a:pt x="711" y="2146"/>
                </a:lnTo>
                <a:lnTo>
                  <a:pt x="1104" y="3568"/>
                </a:lnTo>
                <a:lnTo>
                  <a:pt x="25339" y="52843"/>
                </a:lnTo>
                <a:lnTo>
                  <a:pt x="81676" y="168062"/>
                </a:lnTo>
                <a:lnTo>
                  <a:pt x="241223" y="492620"/>
                </a:lnTo>
                <a:lnTo>
                  <a:pt x="241896" y="494029"/>
                </a:lnTo>
                <a:lnTo>
                  <a:pt x="243166" y="495147"/>
                </a:lnTo>
                <a:lnTo>
                  <a:pt x="244157" y="496404"/>
                </a:lnTo>
                <a:lnTo>
                  <a:pt x="245313" y="495096"/>
                </a:lnTo>
                <a:lnTo>
                  <a:pt x="246811" y="493966"/>
                </a:lnTo>
                <a:lnTo>
                  <a:pt x="325140" y="334721"/>
                </a:lnTo>
                <a:lnTo>
                  <a:pt x="244957" y="334721"/>
                </a:lnTo>
                <a:lnTo>
                  <a:pt x="228912" y="300393"/>
                </a:lnTo>
                <a:lnTo>
                  <a:pt x="223621" y="289255"/>
                </a:lnTo>
                <a:lnTo>
                  <a:pt x="144297" y="123875"/>
                </a:lnTo>
                <a:lnTo>
                  <a:pt x="101647" y="35466"/>
                </a:lnTo>
                <a:lnTo>
                  <a:pt x="87553" y="5943"/>
                </a:lnTo>
                <a:lnTo>
                  <a:pt x="85382" y="1358"/>
                </a:lnTo>
                <a:lnTo>
                  <a:pt x="83488" y="285"/>
                </a:lnTo>
                <a:lnTo>
                  <a:pt x="58081" y="285"/>
                </a:lnTo>
                <a:lnTo>
                  <a:pt x="37922" y="215"/>
                </a:lnTo>
                <a:close/>
              </a:path>
              <a:path w="2335529" h="497839">
                <a:moveTo>
                  <a:pt x="446216" y="222"/>
                </a:moveTo>
                <a:lnTo>
                  <a:pt x="405256" y="406"/>
                </a:lnTo>
                <a:lnTo>
                  <a:pt x="380238" y="48920"/>
                </a:lnTo>
                <a:lnTo>
                  <a:pt x="304660" y="209410"/>
                </a:lnTo>
                <a:lnTo>
                  <a:pt x="249529" y="325666"/>
                </a:lnTo>
                <a:lnTo>
                  <a:pt x="247357" y="329882"/>
                </a:lnTo>
                <a:lnTo>
                  <a:pt x="244957" y="334721"/>
                </a:lnTo>
                <a:lnTo>
                  <a:pt x="325140" y="334721"/>
                </a:lnTo>
                <a:lnTo>
                  <a:pt x="486410" y="5435"/>
                </a:lnTo>
                <a:lnTo>
                  <a:pt x="486981" y="3111"/>
                </a:lnTo>
                <a:lnTo>
                  <a:pt x="487832" y="723"/>
                </a:lnTo>
                <a:lnTo>
                  <a:pt x="486498" y="457"/>
                </a:lnTo>
                <a:lnTo>
                  <a:pt x="485952" y="241"/>
                </a:lnTo>
                <a:lnTo>
                  <a:pt x="446216" y="222"/>
                </a:lnTo>
                <a:close/>
              </a:path>
              <a:path w="2335529" h="497839">
                <a:moveTo>
                  <a:pt x="83007" y="12"/>
                </a:moveTo>
                <a:lnTo>
                  <a:pt x="78231" y="126"/>
                </a:lnTo>
                <a:lnTo>
                  <a:pt x="68159" y="265"/>
                </a:lnTo>
                <a:lnTo>
                  <a:pt x="58081" y="285"/>
                </a:lnTo>
                <a:lnTo>
                  <a:pt x="83488" y="285"/>
                </a:lnTo>
                <a:lnTo>
                  <a:pt x="83007" y="12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215">
              <a:latin typeface="Century Gothic" panose="020B0502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01839" y="3603359"/>
            <a:ext cx="18860" cy="43719"/>
          </a:xfrm>
          <a:custGeom>
            <a:avLst/>
            <a:gdLst/>
            <a:ahLst/>
            <a:cxnLst/>
            <a:rect l="l" t="t" r="r" b="b"/>
            <a:pathLst>
              <a:path w="27939" h="64770">
                <a:moveTo>
                  <a:pt x="8026" y="0"/>
                </a:moveTo>
                <a:lnTo>
                  <a:pt x="0" y="0"/>
                </a:lnTo>
                <a:lnTo>
                  <a:pt x="0" y="64401"/>
                </a:lnTo>
                <a:lnTo>
                  <a:pt x="27584" y="64401"/>
                </a:lnTo>
                <a:lnTo>
                  <a:pt x="27584" y="57048"/>
                </a:lnTo>
                <a:lnTo>
                  <a:pt x="8026" y="57048"/>
                </a:lnTo>
                <a:lnTo>
                  <a:pt x="802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215">
              <a:latin typeface="Century Gothic" panose="020B0502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999526" y="3601509"/>
            <a:ext cx="41576" cy="45434"/>
          </a:xfrm>
          <a:custGeom>
            <a:avLst/>
            <a:gdLst/>
            <a:ahLst/>
            <a:cxnLst/>
            <a:rect l="l" t="t" r="r" b="b"/>
            <a:pathLst>
              <a:path w="61594" h="67310">
                <a:moveTo>
                  <a:pt x="30746" y="0"/>
                </a:moveTo>
                <a:lnTo>
                  <a:pt x="0" y="67132"/>
                </a:lnTo>
                <a:lnTo>
                  <a:pt x="8636" y="67132"/>
                </a:lnTo>
                <a:lnTo>
                  <a:pt x="15976" y="50990"/>
                </a:lnTo>
                <a:lnTo>
                  <a:pt x="54110" y="50990"/>
                </a:lnTo>
                <a:lnTo>
                  <a:pt x="50746" y="43649"/>
                </a:lnTo>
                <a:lnTo>
                  <a:pt x="19304" y="43649"/>
                </a:lnTo>
                <a:lnTo>
                  <a:pt x="30746" y="17589"/>
                </a:lnTo>
                <a:lnTo>
                  <a:pt x="38806" y="17589"/>
                </a:lnTo>
                <a:lnTo>
                  <a:pt x="30746" y="0"/>
                </a:lnTo>
                <a:close/>
              </a:path>
              <a:path w="61594" h="67310">
                <a:moveTo>
                  <a:pt x="54110" y="50990"/>
                </a:moveTo>
                <a:lnTo>
                  <a:pt x="45529" y="50990"/>
                </a:lnTo>
                <a:lnTo>
                  <a:pt x="52870" y="67132"/>
                </a:lnTo>
                <a:lnTo>
                  <a:pt x="61506" y="67132"/>
                </a:lnTo>
                <a:lnTo>
                  <a:pt x="54110" y="50990"/>
                </a:lnTo>
                <a:close/>
              </a:path>
              <a:path w="61594" h="67310">
                <a:moveTo>
                  <a:pt x="38806" y="17589"/>
                </a:moveTo>
                <a:lnTo>
                  <a:pt x="30746" y="17589"/>
                </a:lnTo>
                <a:lnTo>
                  <a:pt x="42202" y="43649"/>
                </a:lnTo>
                <a:lnTo>
                  <a:pt x="50746" y="43649"/>
                </a:lnTo>
                <a:lnTo>
                  <a:pt x="38806" y="1758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215">
              <a:latin typeface="Century Gothic" panose="020B05020202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24312" y="3603354"/>
            <a:ext cx="25289" cy="43719"/>
          </a:xfrm>
          <a:custGeom>
            <a:avLst/>
            <a:gdLst/>
            <a:ahLst/>
            <a:cxnLst/>
            <a:rect l="l" t="t" r="r" b="b"/>
            <a:pathLst>
              <a:path w="37464" h="64770">
                <a:moveTo>
                  <a:pt x="7861" y="0"/>
                </a:moveTo>
                <a:lnTo>
                  <a:pt x="0" y="0"/>
                </a:lnTo>
                <a:lnTo>
                  <a:pt x="0" y="64401"/>
                </a:lnTo>
                <a:lnTo>
                  <a:pt x="15036" y="64401"/>
                </a:lnTo>
                <a:lnTo>
                  <a:pt x="23323" y="63400"/>
                </a:lnTo>
                <a:lnTo>
                  <a:pt x="30483" y="60229"/>
                </a:lnTo>
                <a:lnTo>
                  <a:pt x="33186" y="57226"/>
                </a:lnTo>
                <a:lnTo>
                  <a:pt x="8026" y="57226"/>
                </a:lnTo>
                <a:lnTo>
                  <a:pt x="8026" y="34937"/>
                </a:lnTo>
                <a:lnTo>
                  <a:pt x="34616" y="34937"/>
                </a:lnTo>
                <a:lnTo>
                  <a:pt x="32118" y="31432"/>
                </a:lnTo>
                <a:lnTo>
                  <a:pt x="24511" y="30060"/>
                </a:lnTo>
                <a:lnTo>
                  <a:pt x="24511" y="29895"/>
                </a:lnTo>
                <a:lnTo>
                  <a:pt x="27433" y="28524"/>
                </a:lnTo>
                <a:lnTo>
                  <a:pt x="8026" y="28524"/>
                </a:lnTo>
                <a:lnTo>
                  <a:pt x="8026" y="7175"/>
                </a:lnTo>
                <a:lnTo>
                  <a:pt x="27879" y="7175"/>
                </a:lnTo>
                <a:lnTo>
                  <a:pt x="24195" y="3395"/>
                </a:lnTo>
                <a:lnTo>
                  <a:pt x="16661" y="720"/>
                </a:lnTo>
                <a:lnTo>
                  <a:pt x="7861" y="0"/>
                </a:lnTo>
                <a:close/>
              </a:path>
              <a:path w="37464" h="64770">
                <a:moveTo>
                  <a:pt x="34616" y="34937"/>
                </a:moveTo>
                <a:lnTo>
                  <a:pt x="20154" y="34937"/>
                </a:lnTo>
                <a:lnTo>
                  <a:pt x="29387" y="36817"/>
                </a:lnTo>
                <a:lnTo>
                  <a:pt x="29387" y="55003"/>
                </a:lnTo>
                <a:lnTo>
                  <a:pt x="21602" y="57226"/>
                </a:lnTo>
                <a:lnTo>
                  <a:pt x="33186" y="57226"/>
                </a:lnTo>
                <a:lnTo>
                  <a:pt x="35514" y="54639"/>
                </a:lnTo>
                <a:lnTo>
                  <a:pt x="37414" y="46380"/>
                </a:lnTo>
                <a:lnTo>
                  <a:pt x="37414" y="38862"/>
                </a:lnTo>
                <a:lnTo>
                  <a:pt x="34616" y="34937"/>
                </a:lnTo>
                <a:close/>
              </a:path>
              <a:path w="37464" h="64770">
                <a:moveTo>
                  <a:pt x="27879" y="7175"/>
                </a:moveTo>
                <a:lnTo>
                  <a:pt x="17767" y="7175"/>
                </a:lnTo>
                <a:lnTo>
                  <a:pt x="23914" y="8712"/>
                </a:lnTo>
                <a:lnTo>
                  <a:pt x="23914" y="26987"/>
                </a:lnTo>
                <a:lnTo>
                  <a:pt x="17678" y="28524"/>
                </a:lnTo>
                <a:lnTo>
                  <a:pt x="27433" y="28524"/>
                </a:lnTo>
                <a:lnTo>
                  <a:pt x="28867" y="27851"/>
                </a:lnTo>
                <a:lnTo>
                  <a:pt x="31432" y="22377"/>
                </a:lnTo>
                <a:lnTo>
                  <a:pt x="31432" y="17678"/>
                </a:lnTo>
                <a:lnTo>
                  <a:pt x="29455" y="8792"/>
                </a:lnTo>
                <a:lnTo>
                  <a:pt x="27879" y="71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215">
              <a:latin typeface="Century Gothic" panose="020B0502020202020204" pitchFamily="34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2667" y="3602433"/>
            <a:ext cx="45546" cy="4531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363561" y="3603354"/>
            <a:ext cx="27432" cy="43719"/>
          </a:xfrm>
          <a:custGeom>
            <a:avLst/>
            <a:gdLst/>
            <a:ahLst/>
            <a:cxnLst/>
            <a:rect l="l" t="t" r="r" b="b"/>
            <a:pathLst>
              <a:path w="40639" h="64770">
                <a:moveTo>
                  <a:pt x="15455" y="0"/>
                </a:moveTo>
                <a:lnTo>
                  <a:pt x="0" y="0"/>
                </a:lnTo>
                <a:lnTo>
                  <a:pt x="0" y="64401"/>
                </a:lnTo>
                <a:lnTo>
                  <a:pt x="8026" y="64401"/>
                </a:lnTo>
                <a:lnTo>
                  <a:pt x="8026" y="37147"/>
                </a:lnTo>
                <a:lnTo>
                  <a:pt x="20276" y="37147"/>
                </a:lnTo>
                <a:lnTo>
                  <a:pt x="19723" y="36385"/>
                </a:lnTo>
                <a:lnTo>
                  <a:pt x="29044" y="35280"/>
                </a:lnTo>
                <a:lnTo>
                  <a:pt x="32868" y="30492"/>
                </a:lnTo>
                <a:lnTo>
                  <a:pt x="8026" y="30492"/>
                </a:lnTo>
                <a:lnTo>
                  <a:pt x="8026" y="7175"/>
                </a:lnTo>
                <a:lnTo>
                  <a:pt x="32639" y="7175"/>
                </a:lnTo>
                <a:lnTo>
                  <a:pt x="32118" y="6146"/>
                </a:lnTo>
                <a:lnTo>
                  <a:pt x="26733" y="2984"/>
                </a:lnTo>
                <a:lnTo>
                  <a:pt x="21602" y="88"/>
                </a:lnTo>
                <a:lnTo>
                  <a:pt x="15455" y="0"/>
                </a:lnTo>
                <a:close/>
              </a:path>
              <a:path w="40639" h="64770">
                <a:moveTo>
                  <a:pt x="20276" y="37147"/>
                </a:moveTo>
                <a:lnTo>
                  <a:pt x="11353" y="37147"/>
                </a:lnTo>
                <a:lnTo>
                  <a:pt x="30314" y="64401"/>
                </a:lnTo>
                <a:lnTo>
                  <a:pt x="40055" y="64401"/>
                </a:lnTo>
                <a:lnTo>
                  <a:pt x="20276" y="37147"/>
                </a:lnTo>
                <a:close/>
              </a:path>
              <a:path w="40639" h="64770">
                <a:moveTo>
                  <a:pt x="32639" y="7175"/>
                </a:moveTo>
                <a:lnTo>
                  <a:pt x="18110" y="7175"/>
                </a:lnTo>
                <a:lnTo>
                  <a:pt x="27673" y="8623"/>
                </a:lnTo>
                <a:lnTo>
                  <a:pt x="27673" y="28956"/>
                </a:lnTo>
                <a:lnTo>
                  <a:pt x="18783" y="30492"/>
                </a:lnTo>
                <a:lnTo>
                  <a:pt x="32868" y="30492"/>
                </a:lnTo>
                <a:lnTo>
                  <a:pt x="35191" y="27584"/>
                </a:lnTo>
                <a:lnTo>
                  <a:pt x="35191" y="12217"/>
                </a:lnTo>
                <a:lnTo>
                  <a:pt x="32639" y="71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215">
              <a:latin typeface="Century Gothic" panose="020B0502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70355" y="3601509"/>
            <a:ext cx="41576" cy="45434"/>
          </a:xfrm>
          <a:custGeom>
            <a:avLst/>
            <a:gdLst/>
            <a:ahLst/>
            <a:cxnLst/>
            <a:rect l="l" t="t" r="r" b="b"/>
            <a:pathLst>
              <a:path w="61595" h="67310">
                <a:moveTo>
                  <a:pt x="30746" y="0"/>
                </a:moveTo>
                <a:lnTo>
                  <a:pt x="0" y="67132"/>
                </a:lnTo>
                <a:lnTo>
                  <a:pt x="8635" y="67132"/>
                </a:lnTo>
                <a:lnTo>
                  <a:pt x="15976" y="50990"/>
                </a:lnTo>
                <a:lnTo>
                  <a:pt x="54110" y="50990"/>
                </a:lnTo>
                <a:lnTo>
                  <a:pt x="50746" y="43649"/>
                </a:lnTo>
                <a:lnTo>
                  <a:pt x="19303" y="43649"/>
                </a:lnTo>
                <a:lnTo>
                  <a:pt x="30746" y="17589"/>
                </a:lnTo>
                <a:lnTo>
                  <a:pt x="38806" y="17589"/>
                </a:lnTo>
                <a:lnTo>
                  <a:pt x="30746" y="0"/>
                </a:lnTo>
                <a:close/>
              </a:path>
              <a:path w="61595" h="67310">
                <a:moveTo>
                  <a:pt x="54110" y="50990"/>
                </a:moveTo>
                <a:lnTo>
                  <a:pt x="45529" y="50990"/>
                </a:lnTo>
                <a:lnTo>
                  <a:pt x="52870" y="67132"/>
                </a:lnTo>
                <a:lnTo>
                  <a:pt x="61506" y="67132"/>
                </a:lnTo>
                <a:lnTo>
                  <a:pt x="54110" y="50990"/>
                </a:lnTo>
                <a:close/>
              </a:path>
              <a:path w="61595" h="67310">
                <a:moveTo>
                  <a:pt x="38806" y="17589"/>
                </a:moveTo>
                <a:lnTo>
                  <a:pt x="30746" y="17589"/>
                </a:lnTo>
                <a:lnTo>
                  <a:pt x="42202" y="43649"/>
                </a:lnTo>
                <a:lnTo>
                  <a:pt x="50746" y="43649"/>
                </a:lnTo>
                <a:lnTo>
                  <a:pt x="38806" y="17589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215">
              <a:latin typeface="Century Gothic" panose="020B0502020202020204" pitchFamily="34" charset="0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86955" y="3603354"/>
            <a:ext cx="26146" cy="43719"/>
          </a:xfrm>
          <a:custGeom>
            <a:avLst/>
            <a:gdLst/>
            <a:ahLst/>
            <a:cxnLst/>
            <a:rect l="l" t="t" r="r" b="b"/>
            <a:pathLst>
              <a:path w="38735" h="64770">
                <a:moveTo>
                  <a:pt x="38608" y="0"/>
                </a:moveTo>
                <a:lnTo>
                  <a:pt x="0" y="0"/>
                </a:lnTo>
                <a:lnTo>
                  <a:pt x="0" y="7340"/>
                </a:lnTo>
                <a:lnTo>
                  <a:pt x="15290" y="7340"/>
                </a:lnTo>
                <a:lnTo>
                  <a:pt x="15290" y="64401"/>
                </a:lnTo>
                <a:lnTo>
                  <a:pt x="23317" y="64401"/>
                </a:lnTo>
                <a:lnTo>
                  <a:pt x="23317" y="7340"/>
                </a:lnTo>
                <a:lnTo>
                  <a:pt x="38608" y="7340"/>
                </a:lnTo>
                <a:lnTo>
                  <a:pt x="3860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215">
              <a:latin typeface="Century Gothic" panose="020B0502020202020204" pitchFamily="34" charset="0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94331" y="3602433"/>
            <a:ext cx="45546" cy="45314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3825051" y="3603347"/>
            <a:ext cx="5572" cy="43719"/>
          </a:xfrm>
          <a:custGeom>
            <a:avLst/>
            <a:gdLst/>
            <a:ahLst/>
            <a:cxnLst/>
            <a:rect l="l" t="t" r="r" b="b"/>
            <a:pathLst>
              <a:path w="8254" h="64770">
                <a:moveTo>
                  <a:pt x="8026" y="0"/>
                </a:moveTo>
                <a:lnTo>
                  <a:pt x="0" y="0"/>
                </a:lnTo>
                <a:lnTo>
                  <a:pt x="0" y="64414"/>
                </a:lnTo>
                <a:lnTo>
                  <a:pt x="8026" y="64414"/>
                </a:lnTo>
                <a:lnTo>
                  <a:pt x="8026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215">
              <a:latin typeface="Century Gothic" panose="020B0502020202020204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18713" y="3603354"/>
            <a:ext cx="27432" cy="43719"/>
          </a:xfrm>
          <a:custGeom>
            <a:avLst/>
            <a:gdLst/>
            <a:ahLst/>
            <a:cxnLst/>
            <a:rect l="l" t="t" r="r" b="b"/>
            <a:pathLst>
              <a:path w="40639" h="64770">
                <a:moveTo>
                  <a:pt x="15455" y="0"/>
                </a:moveTo>
                <a:lnTo>
                  <a:pt x="0" y="0"/>
                </a:lnTo>
                <a:lnTo>
                  <a:pt x="0" y="64401"/>
                </a:lnTo>
                <a:lnTo>
                  <a:pt x="8026" y="64401"/>
                </a:lnTo>
                <a:lnTo>
                  <a:pt x="8026" y="37147"/>
                </a:lnTo>
                <a:lnTo>
                  <a:pt x="20276" y="37147"/>
                </a:lnTo>
                <a:lnTo>
                  <a:pt x="19723" y="36385"/>
                </a:lnTo>
                <a:lnTo>
                  <a:pt x="29032" y="35280"/>
                </a:lnTo>
                <a:lnTo>
                  <a:pt x="32864" y="30492"/>
                </a:lnTo>
                <a:lnTo>
                  <a:pt x="8026" y="30492"/>
                </a:lnTo>
                <a:lnTo>
                  <a:pt x="8026" y="7175"/>
                </a:lnTo>
                <a:lnTo>
                  <a:pt x="32628" y="7175"/>
                </a:lnTo>
                <a:lnTo>
                  <a:pt x="32105" y="6146"/>
                </a:lnTo>
                <a:lnTo>
                  <a:pt x="26720" y="2984"/>
                </a:lnTo>
                <a:lnTo>
                  <a:pt x="21602" y="88"/>
                </a:lnTo>
                <a:lnTo>
                  <a:pt x="15455" y="0"/>
                </a:lnTo>
                <a:close/>
              </a:path>
              <a:path w="40639" h="64770">
                <a:moveTo>
                  <a:pt x="20276" y="37147"/>
                </a:moveTo>
                <a:lnTo>
                  <a:pt x="11353" y="37147"/>
                </a:lnTo>
                <a:lnTo>
                  <a:pt x="30314" y="64401"/>
                </a:lnTo>
                <a:lnTo>
                  <a:pt x="40055" y="64401"/>
                </a:lnTo>
                <a:lnTo>
                  <a:pt x="20276" y="37147"/>
                </a:lnTo>
                <a:close/>
              </a:path>
              <a:path w="40639" h="64770">
                <a:moveTo>
                  <a:pt x="32628" y="7175"/>
                </a:moveTo>
                <a:lnTo>
                  <a:pt x="18097" y="7175"/>
                </a:lnTo>
                <a:lnTo>
                  <a:pt x="27673" y="8623"/>
                </a:lnTo>
                <a:lnTo>
                  <a:pt x="27673" y="28956"/>
                </a:lnTo>
                <a:lnTo>
                  <a:pt x="18783" y="30492"/>
                </a:lnTo>
                <a:lnTo>
                  <a:pt x="32864" y="30492"/>
                </a:lnTo>
                <a:lnTo>
                  <a:pt x="35191" y="27584"/>
                </a:lnTo>
                <a:lnTo>
                  <a:pt x="35191" y="12217"/>
                </a:lnTo>
                <a:lnTo>
                  <a:pt x="32628" y="7175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215">
              <a:latin typeface="Century Gothic" panose="020B0502020202020204" pitchFamily="34" charset="0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30120" y="3603354"/>
            <a:ext cx="23574" cy="43719"/>
          </a:xfrm>
          <a:custGeom>
            <a:avLst/>
            <a:gdLst/>
            <a:ahLst/>
            <a:cxnLst/>
            <a:rect l="l" t="t" r="r" b="b"/>
            <a:pathLst>
              <a:path w="34925" h="64770">
                <a:moveTo>
                  <a:pt x="34594" y="0"/>
                </a:moveTo>
                <a:lnTo>
                  <a:pt x="0" y="0"/>
                </a:lnTo>
                <a:lnTo>
                  <a:pt x="0" y="64401"/>
                </a:lnTo>
                <a:lnTo>
                  <a:pt x="34594" y="64401"/>
                </a:lnTo>
                <a:lnTo>
                  <a:pt x="34594" y="57048"/>
                </a:lnTo>
                <a:lnTo>
                  <a:pt x="8026" y="57048"/>
                </a:lnTo>
                <a:lnTo>
                  <a:pt x="8026" y="32715"/>
                </a:lnTo>
                <a:lnTo>
                  <a:pt x="33820" y="32715"/>
                </a:lnTo>
                <a:lnTo>
                  <a:pt x="33820" y="25361"/>
                </a:lnTo>
                <a:lnTo>
                  <a:pt x="8026" y="25361"/>
                </a:lnTo>
                <a:lnTo>
                  <a:pt x="8026" y="7340"/>
                </a:lnTo>
                <a:lnTo>
                  <a:pt x="34594" y="7340"/>
                </a:lnTo>
                <a:lnTo>
                  <a:pt x="3459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215">
              <a:latin typeface="Century Gothic" panose="020B0502020202020204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37956" y="3602428"/>
            <a:ext cx="27432" cy="45434"/>
          </a:xfrm>
          <a:custGeom>
            <a:avLst/>
            <a:gdLst/>
            <a:ahLst/>
            <a:cxnLst/>
            <a:rect l="l" t="t" r="r" b="b"/>
            <a:pathLst>
              <a:path w="40639" h="67310">
                <a:moveTo>
                  <a:pt x="29044" y="0"/>
                </a:moveTo>
                <a:lnTo>
                  <a:pt x="12128" y="0"/>
                </a:lnTo>
                <a:lnTo>
                  <a:pt x="2908" y="6235"/>
                </a:lnTo>
                <a:lnTo>
                  <a:pt x="2908" y="25628"/>
                </a:lnTo>
                <a:lnTo>
                  <a:pt x="9563" y="29819"/>
                </a:lnTo>
                <a:lnTo>
                  <a:pt x="26911" y="37160"/>
                </a:lnTo>
                <a:lnTo>
                  <a:pt x="32448" y="40157"/>
                </a:lnTo>
                <a:lnTo>
                  <a:pt x="32448" y="53822"/>
                </a:lnTo>
                <a:lnTo>
                  <a:pt x="27508" y="59626"/>
                </a:lnTo>
                <a:lnTo>
                  <a:pt x="13665" y="59626"/>
                </a:lnTo>
                <a:lnTo>
                  <a:pt x="8026" y="54495"/>
                </a:lnTo>
                <a:lnTo>
                  <a:pt x="8115" y="47409"/>
                </a:lnTo>
                <a:lnTo>
                  <a:pt x="0" y="49123"/>
                </a:lnTo>
                <a:lnTo>
                  <a:pt x="2223" y="56300"/>
                </a:lnTo>
                <a:lnTo>
                  <a:pt x="6559" y="62010"/>
                </a:lnTo>
                <a:lnTo>
                  <a:pt x="12590" y="65782"/>
                </a:lnTo>
                <a:lnTo>
                  <a:pt x="19900" y="67144"/>
                </a:lnTo>
                <a:lnTo>
                  <a:pt x="27982" y="65654"/>
                </a:lnTo>
                <a:lnTo>
                  <a:pt x="34518" y="61496"/>
                </a:lnTo>
                <a:lnTo>
                  <a:pt x="38892" y="55143"/>
                </a:lnTo>
                <a:lnTo>
                  <a:pt x="40487" y="47066"/>
                </a:lnTo>
                <a:lnTo>
                  <a:pt x="40487" y="36309"/>
                </a:lnTo>
                <a:lnTo>
                  <a:pt x="33654" y="31267"/>
                </a:lnTo>
                <a:lnTo>
                  <a:pt x="15887" y="24345"/>
                </a:lnTo>
                <a:lnTo>
                  <a:pt x="10934" y="21704"/>
                </a:lnTo>
                <a:lnTo>
                  <a:pt x="10934" y="11023"/>
                </a:lnTo>
                <a:lnTo>
                  <a:pt x="16573" y="7531"/>
                </a:lnTo>
                <a:lnTo>
                  <a:pt x="26568" y="7531"/>
                </a:lnTo>
                <a:lnTo>
                  <a:pt x="29641" y="9575"/>
                </a:lnTo>
                <a:lnTo>
                  <a:pt x="32029" y="13588"/>
                </a:lnTo>
                <a:lnTo>
                  <a:pt x="38442" y="9740"/>
                </a:lnTo>
                <a:lnTo>
                  <a:pt x="34937" y="3505"/>
                </a:lnTo>
                <a:lnTo>
                  <a:pt x="2904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sz="1215">
              <a:latin typeface="Century Gothic" panose="020B0502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37836" y="3889863"/>
            <a:ext cx="2384440" cy="299506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8573" algn="ctr">
              <a:spcBef>
                <a:spcPts val="84"/>
              </a:spcBef>
            </a:pPr>
            <a:r>
              <a:rPr lang="el-GR" sz="945">
                <a:solidFill>
                  <a:srgbClr val="231F20"/>
                </a:solidFill>
                <a:latin typeface="Century Gothic" panose="020B0502020202020204" pitchFamily="34" charset="0"/>
                <a:cs typeface="Arial"/>
              </a:rPr>
              <a:t>Η ΥΓΕΙΑ ΕΙΝΑΙ ΠΟΛΥΤΙΜΗ. </a:t>
            </a:r>
          </a:p>
          <a:p>
            <a:pPr marL="8573" algn="ctr"/>
            <a:r>
              <a:rPr lang="el-GR" sz="945">
                <a:solidFill>
                  <a:srgbClr val="231F20"/>
                </a:solidFill>
                <a:latin typeface="Century Gothic" panose="020B0502020202020204" pitchFamily="34" charset="0"/>
                <a:cs typeface="Arial"/>
              </a:rPr>
              <a:t>ΞΕΚΙΝΗΣΤΕ ΜΕ ΤΗΝ ΕΠΙΔΕΡΜΙΔΑ ΣΑΣ.</a:t>
            </a:r>
            <a:endParaRPr lang="el-GR" sz="945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54920" y="647270"/>
            <a:ext cx="141064" cy="13929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573" algn="r">
              <a:lnSpc>
                <a:spcPts val="1114"/>
              </a:lnSpc>
            </a:pPr>
            <a:r>
              <a:rPr sz="945">
                <a:solidFill>
                  <a:srgbClr val="231F20"/>
                </a:solidFill>
                <a:latin typeface="Century Gothic" panose="020B0502020202020204" pitchFamily="34" charset="0"/>
                <a:cs typeface="Arial"/>
              </a:rPr>
              <a:t>VICHY LABORATOIRES</a:t>
            </a:r>
            <a:endParaRPr sz="945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40464" y="4560570"/>
            <a:ext cx="141064" cy="161442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573">
              <a:lnSpc>
                <a:spcPts val="1114"/>
              </a:lnSpc>
            </a:pPr>
            <a:r>
              <a:rPr sz="945">
                <a:solidFill>
                  <a:srgbClr val="231F20"/>
                </a:solidFill>
                <a:latin typeface="Century Gothic" panose="020B0502020202020204" pitchFamily="34" charset="0"/>
                <a:cs typeface="Arial"/>
              </a:rPr>
              <a:t>VICHY LABORATOIRES</a:t>
            </a:r>
            <a:endParaRPr sz="945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95468" y="288535"/>
            <a:ext cx="742368" cy="154947"/>
          </a:xfrm>
          <a:prstGeom prst="rect">
            <a:avLst/>
          </a:prstGeom>
        </p:spPr>
        <p:txBody>
          <a:bodyPr vert="horz" wrap="square" lIns="0" tIns="9430" rIns="0" bIns="0" rtlCol="0">
            <a:spAutoFit/>
          </a:bodyPr>
          <a:lstStyle/>
          <a:p>
            <a:pPr marL="8573">
              <a:spcBef>
                <a:spcPts val="74"/>
              </a:spcBef>
            </a:pPr>
            <a:r>
              <a:rPr lang="en-US" sz="945" dirty="0">
                <a:solidFill>
                  <a:srgbClr val="231F20"/>
                </a:solidFill>
                <a:latin typeface="Century Gothic" panose="020B0502020202020204" pitchFamily="34" charset="0"/>
                <a:cs typeface="Arial"/>
              </a:rPr>
              <a:t>NEOVADIOL</a:t>
            </a:r>
            <a:endParaRPr sz="945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604385" y="6393258"/>
            <a:ext cx="822276" cy="154947"/>
          </a:xfrm>
          <a:prstGeom prst="rect">
            <a:avLst/>
          </a:prstGeom>
        </p:spPr>
        <p:txBody>
          <a:bodyPr vert="horz" wrap="square" lIns="0" tIns="9430" rIns="0" bIns="0" rtlCol="0">
            <a:spAutoFit/>
          </a:bodyPr>
          <a:lstStyle/>
          <a:p>
            <a:pPr marL="8573" algn="r">
              <a:spcBef>
                <a:spcPts val="74"/>
              </a:spcBef>
            </a:pPr>
            <a:r>
              <a:rPr lang="en-US" sz="945" dirty="0">
                <a:solidFill>
                  <a:srgbClr val="231F20"/>
                </a:solidFill>
                <a:latin typeface="Century Gothic" panose="020B0502020202020204" pitchFamily="34" charset="0"/>
                <a:cs typeface="Arial"/>
              </a:rPr>
              <a:t>NEOVADIOL</a:t>
            </a:r>
            <a:endParaRPr sz="945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92527" y="240029"/>
            <a:ext cx="257175" cy="257604"/>
          </a:xfrm>
          <a:custGeom>
            <a:avLst/>
            <a:gdLst/>
            <a:ahLst/>
            <a:cxnLst/>
            <a:rect l="l" t="t" r="r" b="b"/>
            <a:pathLst>
              <a:path w="381000" h="381634">
                <a:moveTo>
                  <a:pt x="0" y="0"/>
                </a:moveTo>
                <a:lnTo>
                  <a:pt x="189420" y="381088"/>
                </a:lnTo>
                <a:lnTo>
                  <a:pt x="380834" y="165"/>
                </a:lnTo>
                <a:lnTo>
                  <a:pt x="312496" y="101"/>
                </a:lnTo>
                <a:lnTo>
                  <a:pt x="189877" y="257784"/>
                </a:lnTo>
                <a:lnTo>
                  <a:pt x="67678" y="8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15">
              <a:latin typeface="Century Gothic" panose="020B0502020202020204" pitchFamily="34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598906" y="6364341"/>
            <a:ext cx="257175" cy="257604"/>
          </a:xfrm>
          <a:custGeom>
            <a:avLst/>
            <a:gdLst/>
            <a:ahLst/>
            <a:cxnLst/>
            <a:rect l="l" t="t" r="r" b="b"/>
            <a:pathLst>
              <a:path w="381000" h="381634">
                <a:moveTo>
                  <a:pt x="0" y="0"/>
                </a:moveTo>
                <a:lnTo>
                  <a:pt x="189420" y="381088"/>
                </a:lnTo>
                <a:lnTo>
                  <a:pt x="380834" y="165"/>
                </a:lnTo>
                <a:lnTo>
                  <a:pt x="312496" y="101"/>
                </a:lnTo>
                <a:lnTo>
                  <a:pt x="189877" y="257784"/>
                </a:lnTo>
                <a:lnTo>
                  <a:pt x="67690" y="8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15"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16D633-F3F0-E532-3BE8-4EF67D5F6F1C}"/>
              </a:ext>
            </a:extLst>
          </p:cNvPr>
          <p:cNvSpPr txBox="1"/>
          <p:nvPr/>
        </p:nvSpPr>
        <p:spPr>
          <a:xfrm>
            <a:off x="6368384" y="1813170"/>
            <a:ext cx="4263533" cy="2583015"/>
          </a:xfrm>
          <a:prstGeom prst="rect">
            <a:avLst/>
          </a:prstGeom>
          <a:noFill/>
        </p:spPr>
        <p:txBody>
          <a:bodyPr wrap="square" lIns="61722" tIns="30861" rIns="61722" bIns="30861" rtlCol="0" anchor="t">
            <a:spAutoFit/>
          </a:bodyPr>
          <a:lstStyle/>
          <a:p>
            <a:pPr algn="ctr"/>
            <a:r>
              <a:rPr lang="el-GR" sz="1620" dirty="0">
                <a:latin typeface="Trebuchet MS" panose="020B0603020202020204" pitchFamily="34" charset="0"/>
              </a:rPr>
              <a:t>Για οποιαδήποτε επιπλέον πληροφορία,</a:t>
            </a:r>
          </a:p>
          <a:p>
            <a:pPr algn="ctr"/>
            <a:r>
              <a:rPr lang="el-GR" sz="1620" dirty="0">
                <a:latin typeface="Trebuchet MS" panose="020B0603020202020204" pitchFamily="34" charset="0"/>
              </a:rPr>
              <a:t>παρακαλώ όπως επικοινωνήσετε με τους</a:t>
            </a:r>
            <a:r>
              <a:rPr lang="en-US" sz="1620" dirty="0">
                <a:latin typeface="Trebuchet MS" panose="020B0603020202020204" pitchFamily="34" charset="0"/>
              </a:rPr>
              <a:t>:</a:t>
            </a:r>
          </a:p>
          <a:p>
            <a:pPr algn="ctr"/>
            <a:endParaRPr lang="en-US" sz="1620" dirty="0">
              <a:latin typeface="Trebuchet MS" panose="020B0603020202020204" pitchFamily="34" charset="0"/>
            </a:endParaRPr>
          </a:p>
          <a:p>
            <a:pPr algn="ctr"/>
            <a:r>
              <a:rPr lang="el-GR" sz="1620" dirty="0">
                <a:latin typeface="Trebuchet MS" panose="020B0603020202020204" pitchFamily="34" charset="0"/>
              </a:rPr>
              <a:t>Κατερίνα Γεωργοπούλου</a:t>
            </a:r>
            <a:r>
              <a:rPr lang="en-US" sz="1620" dirty="0">
                <a:latin typeface="Trebuchet MS" panose="020B0603020202020204" pitchFamily="34" charset="0"/>
              </a:rPr>
              <a:t> </a:t>
            </a:r>
            <a:r>
              <a:rPr lang="el-GR" sz="1620" dirty="0">
                <a:latin typeface="Trebuchet MS" panose="020B0603020202020204" pitchFamily="34" charset="0"/>
              </a:rPr>
              <a:t>6980760908</a:t>
            </a:r>
          </a:p>
          <a:p>
            <a:pPr algn="ctr"/>
            <a:r>
              <a:rPr lang="en-US" sz="1620" dirty="0">
                <a:latin typeface="Trebuchet MS" panose="020B0603020202020204" pitchFamily="34" charset="0"/>
                <a:hlinkClick r:id="rId4"/>
              </a:rPr>
              <a:t>aikaterini.georgopoulou@loreal.com</a:t>
            </a:r>
            <a:endParaRPr lang="en-US" sz="1620" dirty="0">
              <a:latin typeface="Trebuchet MS" panose="020B0603020202020204" pitchFamily="34" charset="0"/>
            </a:endParaRPr>
          </a:p>
          <a:p>
            <a:pPr algn="ctr"/>
            <a:endParaRPr lang="en-US" sz="1620" dirty="0">
              <a:latin typeface="Trebuchet MS" panose="020B0603020202020204" pitchFamily="34" charset="0"/>
            </a:endParaRPr>
          </a:p>
          <a:p>
            <a:pPr algn="ctr"/>
            <a:r>
              <a:rPr lang="el-GR" sz="1620" dirty="0">
                <a:latin typeface="Trebuchet MS" panose="020B0603020202020204" pitchFamily="34" charset="0"/>
              </a:rPr>
              <a:t>Εύα Παπαδοπούλου </a:t>
            </a:r>
            <a:r>
              <a:rPr lang="en-US" sz="1620" dirty="0">
                <a:latin typeface="Trebuchet MS" panose="020B0603020202020204" pitchFamily="34" charset="0"/>
              </a:rPr>
              <a:t>2106660473</a:t>
            </a:r>
            <a:endParaRPr lang="el-GR" sz="1620" dirty="0">
              <a:latin typeface="Trebuchet MS" panose="020B0603020202020204" pitchFamily="34" charset="0"/>
            </a:endParaRPr>
          </a:p>
          <a:p>
            <a:pPr algn="ctr"/>
            <a:r>
              <a:rPr lang="en-US" sz="1620" dirty="0">
                <a:latin typeface="Trebuchet MS" panose="020B0603020202020204" pitchFamily="34" charset="0"/>
                <a:hlinkClick r:id="rId5"/>
              </a:rPr>
              <a:t>eva.papadopoulou@ogilvy.com</a:t>
            </a:r>
            <a:r>
              <a:rPr lang="en-US" sz="1620" dirty="0">
                <a:latin typeface="Trebuchet MS" panose="020B0603020202020204" pitchFamily="34" charset="0"/>
              </a:rPr>
              <a:t> </a:t>
            </a:r>
            <a:endParaRPr lang="el-GR" sz="1620" dirty="0">
              <a:latin typeface="Trebuchet MS" panose="020B0603020202020204" pitchFamily="34" charset="0"/>
            </a:endParaRPr>
          </a:p>
          <a:p>
            <a:pPr algn="ctr"/>
            <a:endParaRPr lang="el-GR" sz="1620" dirty="0">
              <a:latin typeface="Trebuchet MS" panose="020B0603020202020204" pitchFamily="34" charset="0"/>
            </a:endParaRPr>
          </a:p>
          <a:p>
            <a:pPr algn="ctr"/>
            <a:r>
              <a:rPr lang="el-GR" sz="1620" dirty="0">
                <a:latin typeface="Trebuchet MS" panose="020B0603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2fdef32-44eb-449b-ad4d-9ed76f614146" xsi:nil="true"/>
    <lcf76f155ced4ddcb4097134ff3c332f xmlns="fd14bae5-c034-470d-965f-5ad14afa15c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9AA5F89321EF47B06CFACFB32B8FEF" ma:contentTypeVersion="18" ma:contentTypeDescription="Create a new document." ma:contentTypeScope="" ma:versionID="d78ac31ed81d490c38d35e9989b73e11">
  <xsd:schema xmlns:xsd="http://www.w3.org/2001/XMLSchema" xmlns:xs="http://www.w3.org/2001/XMLSchema" xmlns:p="http://schemas.microsoft.com/office/2006/metadata/properties" xmlns:ns2="fd14bae5-c034-470d-965f-5ad14afa15c7" xmlns:ns3="82fdef32-44eb-449b-ad4d-9ed76f614146" targetNamespace="http://schemas.microsoft.com/office/2006/metadata/properties" ma:root="true" ma:fieldsID="2ed8fc379adb74c41e5465d854d9d5f5" ns2:_="" ns3:_="">
    <xsd:import namespace="fd14bae5-c034-470d-965f-5ad14afa15c7"/>
    <xsd:import namespace="82fdef32-44eb-449b-ad4d-9ed76f6141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14bae5-c034-470d-965f-5ad14afa1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95695907-6fe8-4d6a-bae9-9d62cd25b8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fdef32-44eb-449b-ad4d-9ed76f61414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24d05a6-b858-4480-88f2-6c30a1ee1ebb}" ma:internalName="TaxCatchAll" ma:showField="CatchAllData" ma:web="82fdef32-44eb-449b-ad4d-9ed76f61414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C49934-04FE-472D-B366-E72D215F1DAD}">
  <ds:schemaRefs>
    <ds:schemaRef ds:uri="http://schemas.microsoft.com/office/2006/metadata/properties"/>
    <ds:schemaRef ds:uri="82fdef32-44eb-449b-ad4d-9ed76f614146"/>
    <ds:schemaRef ds:uri="http://schemas.microsoft.com/office/2006/documentManagement/types"/>
    <ds:schemaRef ds:uri="fd14bae5-c034-470d-965f-5ad14afa15c7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967D225-6369-4031-8514-896A6F2A1B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14bae5-c034-470d-965f-5ad14afa15c7"/>
    <ds:schemaRef ds:uri="82fdef32-44eb-449b-ad4d-9ed76f6141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B048549-1766-4E15-83EC-1842112DC18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1393</TotalTime>
  <Words>670</Words>
  <Application>Microsoft Office PowerPoint</Application>
  <PresentationFormat>Ευρεία οθόνη</PresentationFormat>
  <Paragraphs>100</Paragraphs>
  <Slides>7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10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</vt:i4>
      </vt:variant>
    </vt:vector>
  </HeadingPairs>
  <TitlesOfParts>
    <vt:vector size="18" baseType="lpstr">
      <vt:lpstr>arial</vt:lpstr>
      <vt:lpstr>arial</vt:lpstr>
      <vt:lpstr>Calibri</vt:lpstr>
      <vt:lpstr>Calibri Light</vt:lpstr>
      <vt:lpstr>Century Gothic</vt:lpstr>
      <vt:lpstr>Futura Lt BT</vt:lpstr>
      <vt:lpstr>Futura PT Medium</vt:lpstr>
      <vt:lpstr>FuturaPT</vt:lpstr>
      <vt:lpstr>Trebuchet MS</vt:lpstr>
      <vt:lpstr>Verdana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LOREAL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ISARI Nikoletta</dc:creator>
  <cp:lastModifiedBy>SpirouEditions</cp:lastModifiedBy>
  <cp:revision>13</cp:revision>
  <dcterms:created xsi:type="dcterms:W3CDTF">2023-12-13T15:32:00Z</dcterms:created>
  <dcterms:modified xsi:type="dcterms:W3CDTF">2024-02-29T09:43:56Z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3b7177-c66c-4b22-a350-7ee86f9a1e74_Enabled">
    <vt:lpwstr>true</vt:lpwstr>
  </property>
  <property fmtid="{D5CDD505-2E9C-101B-9397-08002B2CF9AE}" pid="3" name="MSIP_Label_f43b7177-c66c-4b22-a350-7ee86f9a1e74_SetDate">
    <vt:lpwstr>2023-12-13T15:54:50Z</vt:lpwstr>
  </property>
  <property fmtid="{D5CDD505-2E9C-101B-9397-08002B2CF9AE}" pid="4" name="MSIP_Label_f43b7177-c66c-4b22-a350-7ee86f9a1e74_Method">
    <vt:lpwstr>Standard</vt:lpwstr>
  </property>
  <property fmtid="{D5CDD505-2E9C-101B-9397-08002B2CF9AE}" pid="5" name="MSIP_Label_f43b7177-c66c-4b22-a350-7ee86f9a1e74_Name">
    <vt:lpwstr>C1_Internal use</vt:lpwstr>
  </property>
  <property fmtid="{D5CDD505-2E9C-101B-9397-08002B2CF9AE}" pid="6" name="MSIP_Label_f43b7177-c66c-4b22-a350-7ee86f9a1e74_SiteId">
    <vt:lpwstr>e4e1abd9-eac7-4a71-ab52-da5c998aa7ba</vt:lpwstr>
  </property>
  <property fmtid="{D5CDD505-2E9C-101B-9397-08002B2CF9AE}" pid="7" name="MSIP_Label_f43b7177-c66c-4b22-a350-7ee86f9a1e74_ActionId">
    <vt:lpwstr>1e371698-bfc3-43c0-a5ff-22973803ec43</vt:lpwstr>
  </property>
  <property fmtid="{D5CDD505-2E9C-101B-9397-08002B2CF9AE}" pid="8" name="MSIP_Label_f43b7177-c66c-4b22-a350-7ee86f9a1e74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C1 - Internal use</vt:lpwstr>
  </property>
  <property fmtid="{D5CDD505-2E9C-101B-9397-08002B2CF9AE}" pid="11" name="ContentTypeId">
    <vt:lpwstr>0x010100299AA5F89321EF47B06CFACFB32B8FEF</vt:lpwstr>
  </property>
  <property fmtid="{D5CDD505-2E9C-101B-9397-08002B2CF9AE}" pid="12" name="MediaServiceImageTags">
    <vt:lpwstr/>
  </property>
</Properties>
</file>